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 id="2147483688" r:id="rId2"/>
    <p:sldMasterId id="2147483700" r:id="rId3"/>
  </p:sldMasterIdLst>
  <p:notesMasterIdLst>
    <p:notesMasterId r:id="rId33"/>
  </p:notesMasterIdLst>
  <p:sldIdLst>
    <p:sldId id="259" r:id="rId4"/>
    <p:sldId id="310" r:id="rId5"/>
    <p:sldId id="1616" r:id="rId6"/>
    <p:sldId id="1624" r:id="rId7"/>
    <p:sldId id="272" r:id="rId8"/>
    <p:sldId id="274" r:id="rId9"/>
    <p:sldId id="1621" r:id="rId10"/>
    <p:sldId id="1628" r:id="rId11"/>
    <p:sldId id="1625" r:id="rId12"/>
    <p:sldId id="1626" r:id="rId13"/>
    <p:sldId id="1629" r:id="rId14"/>
    <p:sldId id="275" r:id="rId15"/>
    <p:sldId id="277" r:id="rId16"/>
    <p:sldId id="261" r:id="rId17"/>
    <p:sldId id="263" r:id="rId18"/>
    <p:sldId id="264" r:id="rId19"/>
    <p:sldId id="1619" r:id="rId20"/>
    <p:sldId id="280" r:id="rId21"/>
    <p:sldId id="281" r:id="rId22"/>
    <p:sldId id="282" r:id="rId23"/>
    <p:sldId id="283" r:id="rId24"/>
    <p:sldId id="284" r:id="rId25"/>
    <p:sldId id="285" r:id="rId26"/>
    <p:sldId id="286" r:id="rId27"/>
    <p:sldId id="287" r:id="rId28"/>
    <p:sldId id="294" r:id="rId29"/>
    <p:sldId id="1627" r:id="rId30"/>
    <p:sldId id="297" r:id="rId31"/>
    <p:sldId id="1620" r:id="rId32"/>
  </p:sldIdLst>
  <p:sldSz cx="9144000" cy="5143500" type="screen16x9"/>
  <p:notesSz cx="6858000" cy="9144000"/>
  <p:embeddedFontLst>
    <p:embeddedFont>
      <p:font typeface="Century Gothic" panose="020B050202020202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83C"/>
    <a:srgbClr val="6FAC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E98D44D-60F1-4FC4-BB20-9EABBC947173}">
  <a:tblStyle styleId="{1E98D44D-60F1-4FC4-BB20-9EABBC94717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83D4564-5763-4077-9F43-282AAA934316}"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876" y="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font" Target="fonts/font1.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4.fntdata"/><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3.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2.fntdata"/><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C74794-1468-4A37-BE5E-31DBC354C0F3}" type="doc">
      <dgm:prSet loTypeId="urn:microsoft.com/office/officeart/2005/8/layout/vList5" loCatId="list" qsTypeId="urn:microsoft.com/office/officeart/2005/8/quickstyle/simple2" qsCatId="simple" csTypeId="urn:microsoft.com/office/officeart/2005/8/colors/accent3_2" csCatId="accent3" phldr="1"/>
      <dgm:spPr/>
      <dgm:t>
        <a:bodyPr/>
        <a:lstStyle/>
        <a:p>
          <a:endParaRPr lang="en-US"/>
        </a:p>
      </dgm:t>
    </dgm:pt>
    <dgm:pt modelId="{D0A28680-6CBE-4CC7-A05B-CED6008354E5}">
      <dgm:prSet/>
      <dgm:spPr>
        <a:solidFill>
          <a:srgbClr val="6FAC46"/>
        </a:solidFill>
      </dgm:spPr>
      <dgm:t>
        <a:bodyPr/>
        <a:lstStyle/>
        <a:p>
          <a:r>
            <a:rPr lang="en-US" dirty="0"/>
            <a:t>Safe projects</a:t>
          </a:r>
        </a:p>
      </dgm:t>
    </dgm:pt>
    <dgm:pt modelId="{7F1FCDA1-1AD9-48EE-9F72-0CF380D71FD1}" type="parTrans" cxnId="{750AFF73-82C6-47AD-85CA-E92919FEC433}">
      <dgm:prSet/>
      <dgm:spPr/>
      <dgm:t>
        <a:bodyPr/>
        <a:lstStyle/>
        <a:p>
          <a:endParaRPr lang="en-US"/>
        </a:p>
      </dgm:t>
    </dgm:pt>
    <dgm:pt modelId="{53584164-8CF4-4559-9315-7E3532370E58}" type="sibTrans" cxnId="{750AFF73-82C6-47AD-85CA-E92919FEC433}">
      <dgm:prSet/>
      <dgm:spPr/>
      <dgm:t>
        <a:bodyPr/>
        <a:lstStyle/>
        <a:p>
          <a:endParaRPr lang="en-US"/>
        </a:p>
      </dgm:t>
    </dgm:pt>
    <dgm:pt modelId="{55C8AD55-25A4-4CDD-B548-64D6FBC0F4CA}">
      <dgm:prSet/>
      <dgm:spPr>
        <a:solidFill>
          <a:srgbClr val="6FAC46"/>
        </a:solidFill>
      </dgm:spPr>
      <dgm:t>
        <a:bodyPr/>
        <a:lstStyle/>
        <a:p>
          <a:r>
            <a:rPr lang="en-US" dirty="0"/>
            <a:t>Safe people</a:t>
          </a:r>
        </a:p>
      </dgm:t>
    </dgm:pt>
    <dgm:pt modelId="{68D732EC-FA94-4279-B46F-7ED8620D9BD0}" type="parTrans" cxnId="{62A2B329-9746-400F-995D-C58E22858906}">
      <dgm:prSet/>
      <dgm:spPr/>
      <dgm:t>
        <a:bodyPr/>
        <a:lstStyle/>
        <a:p>
          <a:endParaRPr lang="en-US"/>
        </a:p>
      </dgm:t>
    </dgm:pt>
    <dgm:pt modelId="{4487AC68-C64A-4670-AC5F-84CBB4323443}" type="sibTrans" cxnId="{62A2B329-9746-400F-995D-C58E22858906}">
      <dgm:prSet/>
      <dgm:spPr/>
      <dgm:t>
        <a:bodyPr/>
        <a:lstStyle/>
        <a:p>
          <a:endParaRPr lang="en-US"/>
        </a:p>
      </dgm:t>
    </dgm:pt>
    <dgm:pt modelId="{764BDF53-EF65-4877-AA5E-1D33152FC30D}">
      <dgm:prSet/>
      <dgm:spPr>
        <a:solidFill>
          <a:srgbClr val="6FAC46"/>
        </a:solidFill>
      </dgm:spPr>
      <dgm:t>
        <a:bodyPr/>
        <a:lstStyle/>
        <a:p>
          <a:r>
            <a:rPr lang="en-US"/>
            <a:t>Safe data</a:t>
          </a:r>
        </a:p>
      </dgm:t>
    </dgm:pt>
    <dgm:pt modelId="{FD55A7B1-C331-4B1E-983D-6E86C098A1EA}" type="parTrans" cxnId="{B5CE9DF1-013F-43B2-8328-6F42D32E23C7}">
      <dgm:prSet/>
      <dgm:spPr/>
      <dgm:t>
        <a:bodyPr/>
        <a:lstStyle/>
        <a:p>
          <a:endParaRPr lang="en-US"/>
        </a:p>
      </dgm:t>
    </dgm:pt>
    <dgm:pt modelId="{7341F841-B6B8-49C7-8CD2-2F08BD2C8A7C}" type="sibTrans" cxnId="{B5CE9DF1-013F-43B2-8328-6F42D32E23C7}">
      <dgm:prSet/>
      <dgm:spPr/>
      <dgm:t>
        <a:bodyPr/>
        <a:lstStyle/>
        <a:p>
          <a:endParaRPr lang="en-US"/>
        </a:p>
      </dgm:t>
    </dgm:pt>
    <dgm:pt modelId="{6C09EA41-AB9F-4399-B883-EF030E1D67DF}">
      <dgm:prSet/>
      <dgm:spPr>
        <a:solidFill>
          <a:srgbClr val="6FAC46"/>
        </a:solidFill>
      </dgm:spPr>
      <dgm:t>
        <a:bodyPr/>
        <a:lstStyle/>
        <a:p>
          <a:r>
            <a:rPr lang="en-US"/>
            <a:t>Safe settings</a:t>
          </a:r>
        </a:p>
      </dgm:t>
    </dgm:pt>
    <dgm:pt modelId="{76122CFF-4BD0-4878-B77B-6750F03189CA}" type="parTrans" cxnId="{AB2A7597-3AE6-444B-8B90-C70B126B1C0A}">
      <dgm:prSet/>
      <dgm:spPr/>
      <dgm:t>
        <a:bodyPr/>
        <a:lstStyle/>
        <a:p>
          <a:endParaRPr lang="en-US"/>
        </a:p>
      </dgm:t>
    </dgm:pt>
    <dgm:pt modelId="{4265DC21-0567-444D-B174-EBA4DFA2E52D}" type="sibTrans" cxnId="{AB2A7597-3AE6-444B-8B90-C70B126B1C0A}">
      <dgm:prSet/>
      <dgm:spPr/>
      <dgm:t>
        <a:bodyPr/>
        <a:lstStyle/>
        <a:p>
          <a:endParaRPr lang="en-US"/>
        </a:p>
      </dgm:t>
    </dgm:pt>
    <dgm:pt modelId="{28B0338A-6624-4184-959E-65507E39119B}">
      <dgm:prSet/>
      <dgm:spPr>
        <a:solidFill>
          <a:srgbClr val="6FAC46"/>
        </a:solidFill>
      </dgm:spPr>
      <dgm:t>
        <a:bodyPr/>
        <a:lstStyle/>
        <a:p>
          <a:r>
            <a:rPr lang="en-US"/>
            <a:t>Safe output</a:t>
          </a:r>
        </a:p>
      </dgm:t>
    </dgm:pt>
    <dgm:pt modelId="{B05F4B69-54DA-4A02-BAE9-01EAAEF7D292}" type="parTrans" cxnId="{AC521A95-EDA1-468A-8FC3-5DA80175B7FD}">
      <dgm:prSet/>
      <dgm:spPr/>
      <dgm:t>
        <a:bodyPr/>
        <a:lstStyle/>
        <a:p>
          <a:endParaRPr lang="en-US"/>
        </a:p>
      </dgm:t>
    </dgm:pt>
    <dgm:pt modelId="{DE43A1FA-251B-450E-AD22-44C6C091CE18}" type="sibTrans" cxnId="{AC521A95-EDA1-468A-8FC3-5DA80175B7FD}">
      <dgm:prSet/>
      <dgm:spPr/>
      <dgm:t>
        <a:bodyPr/>
        <a:lstStyle/>
        <a:p>
          <a:endParaRPr lang="en-US"/>
        </a:p>
      </dgm:t>
    </dgm:pt>
    <dgm:pt modelId="{C0A37E84-F257-4897-A976-DF67F87BD424}" type="pres">
      <dgm:prSet presAssocID="{50C74794-1468-4A37-BE5E-31DBC354C0F3}" presName="Name0" presStyleCnt="0">
        <dgm:presLayoutVars>
          <dgm:dir/>
          <dgm:animLvl val="lvl"/>
          <dgm:resizeHandles val="exact"/>
        </dgm:presLayoutVars>
      </dgm:prSet>
      <dgm:spPr/>
    </dgm:pt>
    <dgm:pt modelId="{1F7332C3-F322-4D86-8619-F9DCE4BC3038}" type="pres">
      <dgm:prSet presAssocID="{D0A28680-6CBE-4CC7-A05B-CED6008354E5}" presName="linNode" presStyleCnt="0"/>
      <dgm:spPr/>
    </dgm:pt>
    <dgm:pt modelId="{E071D5D8-0ECB-44F7-A47E-1E12DFF6B20A}" type="pres">
      <dgm:prSet presAssocID="{D0A28680-6CBE-4CC7-A05B-CED6008354E5}" presName="parentText" presStyleLbl="node1" presStyleIdx="0" presStyleCnt="5" custLinFactNeighborX="-85583">
        <dgm:presLayoutVars>
          <dgm:chMax val="1"/>
          <dgm:bulletEnabled val="1"/>
        </dgm:presLayoutVars>
      </dgm:prSet>
      <dgm:spPr/>
    </dgm:pt>
    <dgm:pt modelId="{40EB9317-CA57-408D-B99C-B6881B41A328}" type="pres">
      <dgm:prSet presAssocID="{53584164-8CF4-4559-9315-7E3532370E58}" presName="sp" presStyleCnt="0"/>
      <dgm:spPr/>
    </dgm:pt>
    <dgm:pt modelId="{7A94FBA7-D25B-4F88-9BFF-3720083A6572}" type="pres">
      <dgm:prSet presAssocID="{55C8AD55-25A4-4CDD-B548-64D6FBC0F4CA}" presName="linNode" presStyleCnt="0"/>
      <dgm:spPr/>
    </dgm:pt>
    <dgm:pt modelId="{B06F4760-A356-4729-B51C-B303D79D6A28}" type="pres">
      <dgm:prSet presAssocID="{55C8AD55-25A4-4CDD-B548-64D6FBC0F4CA}" presName="parentText" presStyleLbl="node1" presStyleIdx="1" presStyleCnt="5" custLinFactNeighborX="-85583">
        <dgm:presLayoutVars>
          <dgm:chMax val="1"/>
          <dgm:bulletEnabled val="1"/>
        </dgm:presLayoutVars>
      </dgm:prSet>
      <dgm:spPr/>
    </dgm:pt>
    <dgm:pt modelId="{8798A97D-4FFD-47DA-BD0E-505AF51F0AA8}" type="pres">
      <dgm:prSet presAssocID="{4487AC68-C64A-4670-AC5F-84CBB4323443}" presName="sp" presStyleCnt="0"/>
      <dgm:spPr/>
    </dgm:pt>
    <dgm:pt modelId="{3AA4580E-06F2-45E0-B9B2-0C0D5D2A45EC}" type="pres">
      <dgm:prSet presAssocID="{764BDF53-EF65-4877-AA5E-1D33152FC30D}" presName="linNode" presStyleCnt="0"/>
      <dgm:spPr/>
    </dgm:pt>
    <dgm:pt modelId="{9B8E324F-AE10-42E2-95B2-1E685FA14510}" type="pres">
      <dgm:prSet presAssocID="{764BDF53-EF65-4877-AA5E-1D33152FC30D}" presName="parentText" presStyleLbl="node1" presStyleIdx="2" presStyleCnt="5" custLinFactNeighborX="-85583">
        <dgm:presLayoutVars>
          <dgm:chMax val="1"/>
          <dgm:bulletEnabled val="1"/>
        </dgm:presLayoutVars>
      </dgm:prSet>
      <dgm:spPr/>
    </dgm:pt>
    <dgm:pt modelId="{64EFB83F-AD33-4129-8943-7863ECFABE8B}" type="pres">
      <dgm:prSet presAssocID="{7341F841-B6B8-49C7-8CD2-2F08BD2C8A7C}" presName="sp" presStyleCnt="0"/>
      <dgm:spPr/>
    </dgm:pt>
    <dgm:pt modelId="{5B6FF42A-C818-4F7C-AB8D-8F2120CEBD43}" type="pres">
      <dgm:prSet presAssocID="{6C09EA41-AB9F-4399-B883-EF030E1D67DF}" presName="linNode" presStyleCnt="0"/>
      <dgm:spPr/>
    </dgm:pt>
    <dgm:pt modelId="{8C83FB56-A8E9-4883-9227-C7C6E958C9B1}" type="pres">
      <dgm:prSet presAssocID="{6C09EA41-AB9F-4399-B883-EF030E1D67DF}" presName="parentText" presStyleLbl="node1" presStyleIdx="3" presStyleCnt="5" custLinFactNeighborX="-85583">
        <dgm:presLayoutVars>
          <dgm:chMax val="1"/>
          <dgm:bulletEnabled val="1"/>
        </dgm:presLayoutVars>
      </dgm:prSet>
      <dgm:spPr/>
    </dgm:pt>
    <dgm:pt modelId="{93DA2731-F2D8-4F6F-BE33-DA153F711EA4}" type="pres">
      <dgm:prSet presAssocID="{4265DC21-0567-444D-B174-EBA4DFA2E52D}" presName="sp" presStyleCnt="0"/>
      <dgm:spPr/>
    </dgm:pt>
    <dgm:pt modelId="{AEF594EF-510C-4AE7-8FD1-4279DAF440AB}" type="pres">
      <dgm:prSet presAssocID="{28B0338A-6624-4184-959E-65507E39119B}" presName="linNode" presStyleCnt="0"/>
      <dgm:spPr/>
    </dgm:pt>
    <dgm:pt modelId="{097A4AD9-0F8A-4657-B415-C4F23E191A95}" type="pres">
      <dgm:prSet presAssocID="{28B0338A-6624-4184-959E-65507E39119B}" presName="parentText" presStyleLbl="node1" presStyleIdx="4" presStyleCnt="5" custLinFactNeighborX="-85583">
        <dgm:presLayoutVars>
          <dgm:chMax val="1"/>
          <dgm:bulletEnabled val="1"/>
        </dgm:presLayoutVars>
      </dgm:prSet>
      <dgm:spPr/>
    </dgm:pt>
  </dgm:ptLst>
  <dgm:cxnLst>
    <dgm:cxn modelId="{8F2B7400-5E28-4744-8247-FE7AE248B177}" type="presOf" srcId="{50C74794-1468-4A37-BE5E-31DBC354C0F3}" destId="{C0A37E84-F257-4897-A976-DF67F87BD424}" srcOrd="0" destOrd="0" presId="urn:microsoft.com/office/officeart/2005/8/layout/vList5"/>
    <dgm:cxn modelId="{62A2B329-9746-400F-995D-C58E22858906}" srcId="{50C74794-1468-4A37-BE5E-31DBC354C0F3}" destId="{55C8AD55-25A4-4CDD-B548-64D6FBC0F4CA}" srcOrd="1" destOrd="0" parTransId="{68D732EC-FA94-4279-B46F-7ED8620D9BD0}" sibTransId="{4487AC68-C64A-4670-AC5F-84CBB4323443}"/>
    <dgm:cxn modelId="{FFDB9E2A-9E72-4DC7-B20C-E56E03E4DF36}" type="presOf" srcId="{D0A28680-6CBE-4CC7-A05B-CED6008354E5}" destId="{E071D5D8-0ECB-44F7-A47E-1E12DFF6B20A}" srcOrd="0" destOrd="0" presId="urn:microsoft.com/office/officeart/2005/8/layout/vList5"/>
    <dgm:cxn modelId="{750AFF73-82C6-47AD-85CA-E92919FEC433}" srcId="{50C74794-1468-4A37-BE5E-31DBC354C0F3}" destId="{D0A28680-6CBE-4CC7-A05B-CED6008354E5}" srcOrd="0" destOrd="0" parTransId="{7F1FCDA1-1AD9-48EE-9F72-0CF380D71FD1}" sibTransId="{53584164-8CF4-4559-9315-7E3532370E58}"/>
    <dgm:cxn modelId="{7922A579-B1FD-4E5B-AC2E-55A358914F9A}" type="presOf" srcId="{55C8AD55-25A4-4CDD-B548-64D6FBC0F4CA}" destId="{B06F4760-A356-4729-B51C-B303D79D6A28}" srcOrd="0" destOrd="0" presId="urn:microsoft.com/office/officeart/2005/8/layout/vList5"/>
    <dgm:cxn modelId="{AC521A95-EDA1-468A-8FC3-5DA80175B7FD}" srcId="{50C74794-1468-4A37-BE5E-31DBC354C0F3}" destId="{28B0338A-6624-4184-959E-65507E39119B}" srcOrd="4" destOrd="0" parTransId="{B05F4B69-54DA-4A02-BAE9-01EAAEF7D292}" sibTransId="{DE43A1FA-251B-450E-AD22-44C6C091CE18}"/>
    <dgm:cxn modelId="{AB2A7597-3AE6-444B-8B90-C70B126B1C0A}" srcId="{50C74794-1468-4A37-BE5E-31DBC354C0F3}" destId="{6C09EA41-AB9F-4399-B883-EF030E1D67DF}" srcOrd="3" destOrd="0" parTransId="{76122CFF-4BD0-4878-B77B-6750F03189CA}" sibTransId="{4265DC21-0567-444D-B174-EBA4DFA2E52D}"/>
    <dgm:cxn modelId="{09604B9B-648D-4F84-AC57-8BE0D9BF65B7}" type="presOf" srcId="{6C09EA41-AB9F-4399-B883-EF030E1D67DF}" destId="{8C83FB56-A8E9-4883-9227-C7C6E958C9B1}" srcOrd="0" destOrd="0" presId="urn:microsoft.com/office/officeart/2005/8/layout/vList5"/>
    <dgm:cxn modelId="{C8E79AAF-A620-46F9-B255-A9F389E6A42A}" type="presOf" srcId="{764BDF53-EF65-4877-AA5E-1D33152FC30D}" destId="{9B8E324F-AE10-42E2-95B2-1E685FA14510}" srcOrd="0" destOrd="0" presId="urn:microsoft.com/office/officeart/2005/8/layout/vList5"/>
    <dgm:cxn modelId="{897388EE-B465-4AE3-B624-53646B2ACBD9}" type="presOf" srcId="{28B0338A-6624-4184-959E-65507E39119B}" destId="{097A4AD9-0F8A-4657-B415-C4F23E191A95}" srcOrd="0" destOrd="0" presId="urn:microsoft.com/office/officeart/2005/8/layout/vList5"/>
    <dgm:cxn modelId="{B5CE9DF1-013F-43B2-8328-6F42D32E23C7}" srcId="{50C74794-1468-4A37-BE5E-31DBC354C0F3}" destId="{764BDF53-EF65-4877-AA5E-1D33152FC30D}" srcOrd="2" destOrd="0" parTransId="{FD55A7B1-C331-4B1E-983D-6E86C098A1EA}" sibTransId="{7341F841-B6B8-49C7-8CD2-2F08BD2C8A7C}"/>
    <dgm:cxn modelId="{401572AD-7A53-4EC0-84B3-B9DA95795E52}" type="presParOf" srcId="{C0A37E84-F257-4897-A976-DF67F87BD424}" destId="{1F7332C3-F322-4D86-8619-F9DCE4BC3038}" srcOrd="0" destOrd="0" presId="urn:microsoft.com/office/officeart/2005/8/layout/vList5"/>
    <dgm:cxn modelId="{BA21D65D-D411-47A2-8406-51EE60825D7B}" type="presParOf" srcId="{1F7332C3-F322-4D86-8619-F9DCE4BC3038}" destId="{E071D5D8-0ECB-44F7-A47E-1E12DFF6B20A}" srcOrd="0" destOrd="0" presId="urn:microsoft.com/office/officeart/2005/8/layout/vList5"/>
    <dgm:cxn modelId="{C853701F-381F-47E8-BED2-DDA96D5C8AEC}" type="presParOf" srcId="{C0A37E84-F257-4897-A976-DF67F87BD424}" destId="{40EB9317-CA57-408D-B99C-B6881B41A328}" srcOrd="1" destOrd="0" presId="urn:microsoft.com/office/officeart/2005/8/layout/vList5"/>
    <dgm:cxn modelId="{12D0AA84-A27C-4561-8EFB-C75A63D306AC}" type="presParOf" srcId="{C0A37E84-F257-4897-A976-DF67F87BD424}" destId="{7A94FBA7-D25B-4F88-9BFF-3720083A6572}" srcOrd="2" destOrd="0" presId="urn:microsoft.com/office/officeart/2005/8/layout/vList5"/>
    <dgm:cxn modelId="{D9954D02-75D9-48C6-9C58-B6199EFFD44E}" type="presParOf" srcId="{7A94FBA7-D25B-4F88-9BFF-3720083A6572}" destId="{B06F4760-A356-4729-B51C-B303D79D6A28}" srcOrd="0" destOrd="0" presId="urn:microsoft.com/office/officeart/2005/8/layout/vList5"/>
    <dgm:cxn modelId="{167DF7D1-B03F-4047-B075-B07BA76E449D}" type="presParOf" srcId="{C0A37E84-F257-4897-A976-DF67F87BD424}" destId="{8798A97D-4FFD-47DA-BD0E-505AF51F0AA8}" srcOrd="3" destOrd="0" presId="urn:microsoft.com/office/officeart/2005/8/layout/vList5"/>
    <dgm:cxn modelId="{EABB4671-9899-49D8-BE0E-390421B78210}" type="presParOf" srcId="{C0A37E84-F257-4897-A976-DF67F87BD424}" destId="{3AA4580E-06F2-45E0-B9B2-0C0D5D2A45EC}" srcOrd="4" destOrd="0" presId="urn:microsoft.com/office/officeart/2005/8/layout/vList5"/>
    <dgm:cxn modelId="{BB5F43C4-9D62-4F3B-8DA7-6F20D25E00A5}" type="presParOf" srcId="{3AA4580E-06F2-45E0-B9B2-0C0D5D2A45EC}" destId="{9B8E324F-AE10-42E2-95B2-1E685FA14510}" srcOrd="0" destOrd="0" presId="urn:microsoft.com/office/officeart/2005/8/layout/vList5"/>
    <dgm:cxn modelId="{7BB8748E-B4D2-4A81-8008-E7D9DAB161CE}" type="presParOf" srcId="{C0A37E84-F257-4897-A976-DF67F87BD424}" destId="{64EFB83F-AD33-4129-8943-7863ECFABE8B}" srcOrd="5" destOrd="0" presId="urn:microsoft.com/office/officeart/2005/8/layout/vList5"/>
    <dgm:cxn modelId="{8B4616E4-87CC-4D0B-922B-116DE9EDC11F}" type="presParOf" srcId="{C0A37E84-F257-4897-A976-DF67F87BD424}" destId="{5B6FF42A-C818-4F7C-AB8D-8F2120CEBD43}" srcOrd="6" destOrd="0" presId="urn:microsoft.com/office/officeart/2005/8/layout/vList5"/>
    <dgm:cxn modelId="{7D8ADD20-4152-4F19-AB94-B16FAEB248D9}" type="presParOf" srcId="{5B6FF42A-C818-4F7C-AB8D-8F2120CEBD43}" destId="{8C83FB56-A8E9-4883-9227-C7C6E958C9B1}" srcOrd="0" destOrd="0" presId="urn:microsoft.com/office/officeart/2005/8/layout/vList5"/>
    <dgm:cxn modelId="{B5832AD4-758C-478F-B5A2-3DB4367F2DFF}" type="presParOf" srcId="{C0A37E84-F257-4897-A976-DF67F87BD424}" destId="{93DA2731-F2D8-4F6F-BE33-DA153F711EA4}" srcOrd="7" destOrd="0" presId="urn:microsoft.com/office/officeart/2005/8/layout/vList5"/>
    <dgm:cxn modelId="{988A1D88-9855-41EC-994C-C30A890A7DCE}" type="presParOf" srcId="{C0A37E84-F257-4897-A976-DF67F87BD424}" destId="{AEF594EF-510C-4AE7-8FD1-4279DAF440AB}" srcOrd="8" destOrd="0" presId="urn:microsoft.com/office/officeart/2005/8/layout/vList5"/>
    <dgm:cxn modelId="{FAFB178B-6BD6-4C47-84F7-02A61FE4D278}" type="presParOf" srcId="{AEF594EF-510C-4AE7-8FD1-4279DAF440AB}" destId="{097A4AD9-0F8A-4657-B415-C4F23E191A95}"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71D5D8-0ECB-44F7-A47E-1E12DFF6B20A}">
      <dsp:nvSpPr>
        <dsp:cNvPr id="0" name=""/>
        <dsp:cNvSpPr/>
      </dsp:nvSpPr>
      <dsp:spPr>
        <a:xfrm>
          <a:off x="60835" y="1929"/>
          <a:ext cx="1840230" cy="843457"/>
        </a:xfrm>
        <a:prstGeom prst="roundRect">
          <a:avLst/>
        </a:prstGeom>
        <a:solidFill>
          <a:srgbClr val="6FAC46"/>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Safe projects</a:t>
          </a:r>
        </a:p>
      </dsp:txBody>
      <dsp:txXfrm>
        <a:off x="102009" y="43103"/>
        <a:ext cx="1757882" cy="761109"/>
      </dsp:txXfrm>
    </dsp:sp>
    <dsp:sp modelId="{B06F4760-A356-4729-B51C-B303D79D6A28}">
      <dsp:nvSpPr>
        <dsp:cNvPr id="0" name=""/>
        <dsp:cNvSpPr/>
      </dsp:nvSpPr>
      <dsp:spPr>
        <a:xfrm>
          <a:off x="60835" y="887559"/>
          <a:ext cx="1840230" cy="843457"/>
        </a:xfrm>
        <a:prstGeom prst="roundRect">
          <a:avLst/>
        </a:prstGeom>
        <a:solidFill>
          <a:srgbClr val="6FAC46"/>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Safe people</a:t>
          </a:r>
        </a:p>
      </dsp:txBody>
      <dsp:txXfrm>
        <a:off x="102009" y="928733"/>
        <a:ext cx="1757882" cy="761109"/>
      </dsp:txXfrm>
    </dsp:sp>
    <dsp:sp modelId="{9B8E324F-AE10-42E2-95B2-1E685FA14510}">
      <dsp:nvSpPr>
        <dsp:cNvPr id="0" name=""/>
        <dsp:cNvSpPr/>
      </dsp:nvSpPr>
      <dsp:spPr>
        <a:xfrm>
          <a:off x="60835" y="1773188"/>
          <a:ext cx="1840230" cy="843457"/>
        </a:xfrm>
        <a:prstGeom prst="roundRect">
          <a:avLst/>
        </a:prstGeom>
        <a:solidFill>
          <a:srgbClr val="6FAC46"/>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a:t>Safe data</a:t>
          </a:r>
        </a:p>
      </dsp:txBody>
      <dsp:txXfrm>
        <a:off x="102009" y="1814362"/>
        <a:ext cx="1757882" cy="761109"/>
      </dsp:txXfrm>
    </dsp:sp>
    <dsp:sp modelId="{8C83FB56-A8E9-4883-9227-C7C6E958C9B1}">
      <dsp:nvSpPr>
        <dsp:cNvPr id="0" name=""/>
        <dsp:cNvSpPr/>
      </dsp:nvSpPr>
      <dsp:spPr>
        <a:xfrm>
          <a:off x="60835" y="2658818"/>
          <a:ext cx="1840230" cy="843457"/>
        </a:xfrm>
        <a:prstGeom prst="roundRect">
          <a:avLst/>
        </a:prstGeom>
        <a:solidFill>
          <a:srgbClr val="6FAC46"/>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a:t>Safe settings</a:t>
          </a:r>
        </a:p>
      </dsp:txBody>
      <dsp:txXfrm>
        <a:off x="102009" y="2699992"/>
        <a:ext cx="1757882" cy="761109"/>
      </dsp:txXfrm>
    </dsp:sp>
    <dsp:sp modelId="{097A4AD9-0F8A-4657-B415-C4F23E191A95}">
      <dsp:nvSpPr>
        <dsp:cNvPr id="0" name=""/>
        <dsp:cNvSpPr/>
      </dsp:nvSpPr>
      <dsp:spPr>
        <a:xfrm>
          <a:off x="60835" y="3544448"/>
          <a:ext cx="1840230" cy="843457"/>
        </a:xfrm>
        <a:prstGeom prst="roundRect">
          <a:avLst/>
        </a:prstGeom>
        <a:solidFill>
          <a:srgbClr val="6FAC46"/>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a:t>Safe output</a:t>
          </a:r>
        </a:p>
      </dsp:txBody>
      <dsp:txXfrm>
        <a:off x="102009" y="3585622"/>
        <a:ext cx="1757882" cy="76110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s-ES" dirty="0"/>
              <a:t>Bienvenidos al seminario web del día de hoy sobre la "Asociación con IPUMS“ para la diseminación de censos y encuestas.</a:t>
            </a:r>
          </a:p>
          <a:p>
            <a:endParaRPr lang="es-ES" dirty="0"/>
          </a:p>
          <a:p>
            <a:r>
              <a:rPr lang="es-ES" dirty="0"/>
              <a:t>Me llamo XXXX. Soy el XXX de IPUMS.</a:t>
            </a:r>
          </a:p>
          <a:p>
            <a:r>
              <a:rPr lang="es-ES" dirty="0"/>
              <a:t>Me acompañan mis colegas, quienes se presentarán brevemente. (información breve)</a:t>
            </a:r>
          </a:p>
          <a:p>
            <a:endParaRPr lang="es-ES" dirty="0"/>
          </a:p>
          <a:p>
            <a:r>
              <a:rPr lang="es-ES" dirty="0"/>
              <a:t>Este seminario web está dirigido a representantes de los institutos nacionales de estadística para que conozcan más sobre trabajo que hacemos en IPUMS.</a:t>
            </a:r>
          </a:p>
          <a:p>
            <a:endParaRPr lang="es-ES" dirty="0"/>
          </a:p>
          <a:p>
            <a:r>
              <a:rPr lang="es-ES" dirty="0"/>
              <a:t>Les agradecemos por acompañarnos.</a:t>
            </a:r>
          </a:p>
          <a:p>
            <a:pPr marL="171450" indent="-171450">
              <a:buFont typeface="Arial" panose="020B0604020202020204" pitchFamily="34" charset="0"/>
              <a:buChar char="•"/>
            </a:pPr>
            <a:r>
              <a:rPr lang="es-ES" dirty="0"/>
              <a:t>Si su instituto nacional de estadística ya está cooperando con IPUMS, es una gran oportunidad presentarnos a ustedes y mostrar algo de nuestro trabajo.</a:t>
            </a:r>
          </a:p>
          <a:p>
            <a:pPr marL="171450" indent="-171450">
              <a:buFont typeface="Arial" panose="020B0604020202020204" pitchFamily="34" charset="0"/>
              <a:buChar char="•"/>
            </a:pPr>
            <a:r>
              <a:rPr lang="es-ES" dirty="0"/>
              <a:t>Si aún no son socios del proyecto, esperamos que la presentación permita conocer mejor a IPUMS y se traduzca en una colaboración futura.</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80E96A-2F2F-4565-8478-4444A28AC8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5363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3c04abb362_0_3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simple example illustrating the importance of the question “Useful for what purpose?” is de-identification. Here we see some microdata describing an imaginary household, which includes information on the name and address of each household member.</a:t>
            </a:r>
            <a:endParaRPr/>
          </a:p>
        </p:txBody>
      </p:sp>
      <p:sp>
        <p:nvSpPr>
          <p:cNvPr id="115" name="Google Shape;115;g23c04abb362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7c34bcd93e_0_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reality, in the statistics office, we don’t necessarily want to throw away the identifying information for ever, but we want to get it out of a file that might be disclosed to a broad audience. Even internally, for most purposes, you want the names removed. You might want to set a permanent ID to each household and person which you can keep linked to the names</a:t>
            </a:r>
            <a:endParaRPr/>
          </a:p>
        </p:txBody>
      </p:sp>
      <p:sp>
        <p:nvSpPr>
          <p:cNvPr id="127" name="Google Shape;127;g27c34bcd93e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7c34bcd93e_0_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Now we see the same microdata records with the name and address fields removed. Are these microdata less useful than those on the previous slide?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They are certainly less useful for intruders seeking to identify respondents and harvest personal information.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They may also be less useful for certain purposes, such as research on naming conventions or research requiring very detailed information on residential location.</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However, for many purposes, such as measuring population or analyzing family formation and living arrangements, these data are just as useful as the data that included name and address.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This is perhaps not a representative example of the trade-offs between utility and privacy, but the principles highlighted here can be applied generally: choose disclosure control techniques that protect privacy by reducing the usefulness of the data for nefarious purposes, while minimally affecting the usefulness of the data for purposes the data producer wants to support.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TOUCH ON BROAD UTILITY - stats offices want to maintain the UTILITY of their data to facilitate demographic / population / policy research, etc</a:t>
            </a:r>
            <a:endParaRPr>
              <a:solidFill>
                <a:schemeClr val="dk1"/>
              </a:solidFill>
            </a:endParaRPr>
          </a:p>
          <a:p>
            <a:pPr marL="0" lvl="0" indent="0" algn="l" rtl="0">
              <a:spcBef>
                <a:spcPts val="0"/>
              </a:spcBef>
              <a:spcAft>
                <a:spcPts val="0"/>
              </a:spcAft>
              <a:buNone/>
            </a:pPr>
            <a:endParaRPr/>
          </a:p>
        </p:txBody>
      </p:sp>
      <p:sp>
        <p:nvSpPr>
          <p:cNvPr id="134" name="Google Shape;134;g27c34bcd93e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78e22552d6_0_6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278e22552d6_0_6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SK is permissible. </a:t>
            </a:r>
            <a:endParaRPr/>
          </a:p>
        </p:txBody>
      </p:sp>
    </p:spTree>
    <p:extLst>
      <p:ext uri="{BB962C8B-B14F-4D97-AF65-F5344CB8AC3E}">
        <p14:creationId xmlns:p14="http://schemas.microsoft.com/office/powerpoint/2010/main" val="2668406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278e22552d6_0_8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first disclosure control treatment I want to discuss is sampling.</a:t>
            </a:r>
            <a:endParaRPr/>
          </a:p>
          <a:p>
            <a:pPr marL="0" lvl="0" indent="0" algn="l" rtl="0">
              <a:spcBef>
                <a:spcPts val="0"/>
              </a:spcBef>
              <a:spcAft>
                <a:spcPts val="0"/>
              </a:spcAft>
              <a:buNone/>
            </a:pPr>
            <a:endParaRPr/>
          </a:p>
          <a:p>
            <a:pPr marL="0" lvl="0" indent="0" algn="l" rtl="0">
              <a:spcBef>
                <a:spcPts val="0"/>
              </a:spcBef>
              <a:spcAft>
                <a:spcPts val="0"/>
              </a:spcAft>
              <a:buNone/>
            </a:pPr>
            <a:r>
              <a:rPr lang="en"/>
              <a:t>Even though IPUMS International disseminates data from censuses, all of our modern datasets, meaning data from 1960 onwards, are samples, not full-count data.</a:t>
            </a:r>
            <a:endParaRPr/>
          </a:p>
          <a:p>
            <a:pPr marL="0" lvl="0" indent="0" algn="l" rtl="0">
              <a:spcBef>
                <a:spcPts val="0"/>
              </a:spcBef>
              <a:spcAft>
                <a:spcPts val="0"/>
              </a:spcAft>
              <a:buNone/>
            </a:pPr>
            <a:endParaRPr/>
          </a:p>
          <a:p>
            <a:pPr marL="0" lvl="0" indent="0" algn="l" rtl="0">
              <a:spcBef>
                <a:spcPts val="0"/>
              </a:spcBef>
              <a:spcAft>
                <a:spcPts val="0"/>
              </a:spcAft>
              <a:buNone/>
            </a:pPr>
            <a:r>
              <a:rPr lang="en"/>
              <a:t>In some cases, our NSO partners share a microdata sample that they constructed, and in other cases, an NSO shares full-count data with us and we construct a sample ourselves.</a:t>
            </a:r>
            <a:endParaRPr/>
          </a:p>
          <a:p>
            <a:pPr marL="0" lvl="0" indent="0" algn="l" rtl="0">
              <a:spcBef>
                <a:spcPts val="0"/>
              </a:spcBef>
              <a:spcAft>
                <a:spcPts val="0"/>
              </a:spcAft>
              <a:buNone/>
            </a:pPr>
            <a:endParaRPr/>
          </a:p>
          <a:p>
            <a:pPr marL="0" lvl="0" indent="0" algn="l" rtl="0">
              <a:spcBef>
                <a:spcPts val="0"/>
              </a:spcBef>
              <a:spcAft>
                <a:spcPts val="0"/>
              </a:spcAft>
              <a:buNone/>
            </a:pPr>
            <a:r>
              <a:rPr lang="en"/>
              <a:t>I should note here that all data shared by our NSO partners is initially stored on restricted-access file-system that is only accessible to a few IPUMS staff members. The data are not moved from this restricted-access area until they have been treated for disclosure control.</a:t>
            </a:r>
            <a:endParaRPr/>
          </a:p>
          <a:p>
            <a:pPr marL="0" lvl="0" indent="0" algn="l" rtl="0">
              <a:spcBef>
                <a:spcPts val="0"/>
              </a:spcBef>
              <a:spcAft>
                <a:spcPts val="0"/>
              </a:spcAft>
              <a:buNone/>
            </a:pPr>
            <a:endParaRPr/>
          </a:p>
          <a:p>
            <a:pPr marL="0" lvl="0" indent="0" algn="l" rtl="0">
              <a:spcBef>
                <a:spcPts val="0"/>
              </a:spcBef>
              <a:spcAft>
                <a:spcPts val="0"/>
              </a:spcAft>
              <a:buNone/>
            </a:pPr>
            <a:r>
              <a:rPr lang="en"/>
              <a:t>When IPUMS draws the sample, we try to provide a systematic 1-in-10 sample whenever possible, and this is what most of our datasets consist of.</a:t>
            </a:r>
            <a:endParaRPr/>
          </a:p>
          <a:p>
            <a:pPr marL="0" lvl="0" indent="0" algn="l" rtl="0">
              <a:spcBef>
                <a:spcPts val="0"/>
              </a:spcBef>
              <a:spcAft>
                <a:spcPts val="0"/>
              </a:spcAft>
              <a:buNone/>
            </a:pPr>
            <a:endParaRPr/>
          </a:p>
        </p:txBody>
      </p:sp>
      <p:sp>
        <p:nvSpPr>
          <p:cNvPr id="330" name="Google Shape;330;g278e22552d6_0_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78e22552d6_0_8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how does sampling reduce disclosure risk? Remember that a disclosure occurs when an intruder can confidently identify a respondent based on a unique set of quasi-identifying variables, sometimes called a “key”.</a:t>
            </a:r>
            <a:endParaRPr/>
          </a:p>
          <a:p>
            <a:pPr marL="0" lvl="0" indent="0" algn="l" rtl="0">
              <a:spcBef>
                <a:spcPts val="0"/>
              </a:spcBef>
              <a:spcAft>
                <a:spcPts val="0"/>
              </a:spcAft>
              <a:buNone/>
            </a:pPr>
            <a:endParaRPr/>
          </a:p>
          <a:p>
            <a:pPr marL="0" lvl="0" indent="0" algn="l" rtl="0">
              <a:spcBef>
                <a:spcPts val="0"/>
              </a:spcBef>
              <a:spcAft>
                <a:spcPts val="0"/>
              </a:spcAft>
              <a:buNone/>
            </a:pPr>
            <a:r>
              <a:rPr lang="en"/>
              <a:t>If an intruder received access to full-count census data, and found a respondent with a unique key in those data, they would know with certainty that that key was unique in the population. Then, if they found a match for that key, either based on personal information or in an external database, they could identify that respondent with perfect certainty.</a:t>
            </a:r>
            <a:endParaRPr/>
          </a:p>
          <a:p>
            <a:pPr marL="0" lvl="0" indent="0" algn="l" rtl="0">
              <a:spcBef>
                <a:spcPts val="0"/>
              </a:spcBef>
              <a:spcAft>
                <a:spcPts val="0"/>
              </a:spcAft>
              <a:buNone/>
            </a:pPr>
            <a:endParaRPr/>
          </a:p>
          <a:p>
            <a:pPr marL="0" lvl="0" indent="0" algn="l" rtl="0">
              <a:spcBef>
                <a:spcPts val="0"/>
              </a:spcBef>
              <a:spcAft>
                <a:spcPts val="0"/>
              </a:spcAft>
              <a:buNone/>
            </a:pPr>
            <a:r>
              <a:rPr lang="en"/>
              <a:t>By only providing access to a sample of microdata records, we create uncertainty about whether a respondent that is unique in the sample is actually unique in the population. Thus, even if an intruder makes a unique match between a respondent in the sample and an external information source, they cannot know whether that match would be unique in the population. </a:t>
            </a:r>
            <a:endParaRPr/>
          </a:p>
          <a:p>
            <a:pPr marL="0" lvl="0" indent="0" algn="l" rtl="0">
              <a:spcBef>
                <a:spcPts val="0"/>
              </a:spcBef>
              <a:spcAft>
                <a:spcPts val="0"/>
              </a:spcAft>
              <a:buNone/>
            </a:pPr>
            <a:endParaRPr/>
          </a:p>
          <a:p>
            <a:pPr marL="0" lvl="0" indent="0" algn="l" rtl="0">
              <a:spcBef>
                <a:spcPts val="0"/>
              </a:spcBef>
              <a:spcAft>
                <a:spcPts val="0"/>
              </a:spcAft>
              <a:buNone/>
            </a:pPr>
            <a:r>
              <a:rPr lang="en"/>
              <a:t>The same logic applies for keys shared by only a small number respondents in a dataset: If only ten respondents in a full-count dataset share a key, and an intruder matches that key to an identifiable individual in an external database, they could know with certainty the set of possible values for that individual on sensitive variables in the census microdata. If the microdata are a sample, the intruder cannot know whether the individual in the external database are actually in the microdata, and thus they cannot use the microdata to infer anything about those sensitive variables.</a:t>
            </a:r>
            <a:endParaRPr/>
          </a:p>
          <a:p>
            <a:pPr marL="0" lvl="0" indent="0" algn="l" rtl="0">
              <a:spcBef>
                <a:spcPts val="0"/>
              </a:spcBef>
              <a:spcAft>
                <a:spcPts val="0"/>
              </a:spcAft>
              <a:buNone/>
            </a:pPr>
            <a:endParaRPr/>
          </a:p>
          <a:p>
            <a:pPr marL="0" lvl="0" indent="0" algn="l" rtl="0">
              <a:spcBef>
                <a:spcPts val="0"/>
              </a:spcBef>
              <a:spcAft>
                <a:spcPts val="0"/>
              </a:spcAft>
              <a:buNone/>
            </a:pPr>
            <a:r>
              <a:rPr lang="en"/>
              <a:t>I’d also like to note that sampling reduces disclosure risk without greatly reducing the utility of the microdata for many research purposes. Probability theory ensures that random sampling preserves the relationships between variables in the data within the bounds of sampling error.</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Parenthetical (don’t need to highlight in the presentation): There are few if any publicly or commercially available databases that include every individual in a large population. In the context of trying to link an external database to a census sample, this means that even if an intruder can make a link between the external database and a census microdata sample record, they cannot know with certainty that the linked records are from the same individual, because there are likely to be other individuals with the same key values who are </a:t>
            </a:r>
            <a:r>
              <a:rPr lang="en" i="1"/>
              <a:t>not</a:t>
            </a:r>
            <a:r>
              <a:rPr lang="en"/>
              <a:t> in either database.</a:t>
            </a:r>
            <a:endParaRPr/>
          </a:p>
        </p:txBody>
      </p:sp>
      <p:sp>
        <p:nvSpPr>
          <p:cNvPr id="336" name="Google Shape;336;g278e22552d6_0_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278e22552d6_0_16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addition to sampling, we also use record-swapping to reduce disclosure risk by injecting uncertainty into any attempts to re-identify respondents.</a:t>
            </a:r>
            <a:endParaRPr/>
          </a:p>
          <a:p>
            <a:pPr marL="0" lvl="0" indent="0" algn="l" rtl="0">
              <a:spcBef>
                <a:spcPts val="0"/>
              </a:spcBef>
              <a:spcAft>
                <a:spcPts val="0"/>
              </a:spcAft>
              <a:buNone/>
            </a:pPr>
            <a:endParaRPr/>
          </a:p>
          <a:p>
            <a:pPr marL="0" lvl="0" indent="0" algn="l" rtl="0">
              <a:spcBef>
                <a:spcPts val="0"/>
              </a:spcBef>
              <a:spcAft>
                <a:spcPts val="0"/>
              </a:spcAft>
              <a:buNone/>
            </a:pPr>
            <a:r>
              <a:rPr lang="en"/>
              <a:t>I’ll refer to the simplified diagrams on this slide to explain our swapping procedure. Imagine that each row in this table represents a household record and all of the person records in that household. The first column represents all the geography variables associated with each household, and the rest of the columns represent all the non-geographic variables for that household and its members. The color of each household and the labels “a” through “f” are only included to make it easier to distinguish and refer to these imaginary households for the purposes of this description.</a:t>
            </a:r>
            <a:endParaRPr/>
          </a:p>
          <a:p>
            <a:pPr marL="0" lvl="0" indent="0" algn="l" rtl="0">
              <a:spcBef>
                <a:spcPts val="0"/>
              </a:spcBef>
              <a:spcAft>
                <a:spcPts val="0"/>
              </a:spcAft>
              <a:buNone/>
            </a:pPr>
            <a:endParaRPr/>
          </a:p>
          <a:p>
            <a:pPr marL="0" lvl="0" indent="0" algn="l" rtl="0">
              <a:spcBef>
                <a:spcPts val="0"/>
              </a:spcBef>
              <a:spcAft>
                <a:spcPts val="0"/>
              </a:spcAft>
              <a:buNone/>
            </a:pPr>
            <a:r>
              <a:rPr lang="en"/>
              <a:t>In short, our swapping procedure randomly swaps households across geographic units, leaving all non-geographic information about the household intact.</a:t>
            </a:r>
            <a:endParaRPr/>
          </a:p>
          <a:p>
            <a:pPr marL="0" lvl="0" indent="0" algn="l" rtl="0">
              <a:spcBef>
                <a:spcPts val="0"/>
              </a:spcBef>
              <a:spcAft>
                <a:spcPts val="0"/>
              </a:spcAft>
              <a:buNone/>
            </a:pPr>
            <a:endParaRPr/>
          </a:p>
          <a:p>
            <a:pPr marL="0" lvl="0" indent="0" algn="l" rtl="0">
              <a:spcBef>
                <a:spcPts val="0"/>
              </a:spcBef>
              <a:spcAft>
                <a:spcPts val="0"/>
              </a:spcAft>
              <a:buNone/>
            </a:pPr>
            <a:r>
              <a:rPr lang="en"/>
              <a:t>This is illustrated as we move from left to right in this diagram, with household b in geographic unit “1” swapping places with household f in geographic unit “3”, such that household f now appears in geographic unit “1” and household b appears in geographic unit “3”.</a:t>
            </a:r>
            <a:endParaRPr/>
          </a:p>
        </p:txBody>
      </p:sp>
      <p:sp>
        <p:nvSpPr>
          <p:cNvPr id="417" name="Google Shape;417;g278e22552d6_0_1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278e22552d6_0_28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how does swapping reduce disclosure risk? As with sampling, swapping injects uncertainty into any attempts to identify a particular person or household record. Knowing the geographical location of a microdata record is particularly important for an intruder seeking to identify respondents, but with swapping, the intruder can never know with certainty that the geographical location of a particular record is accurate.</a:t>
            </a:r>
            <a:endParaRPr/>
          </a:p>
          <a:p>
            <a:pPr marL="0" lvl="0" indent="0" algn="l" rtl="0">
              <a:spcBef>
                <a:spcPts val="0"/>
              </a:spcBef>
              <a:spcAft>
                <a:spcPts val="0"/>
              </a:spcAft>
              <a:buNone/>
            </a:pPr>
            <a:endParaRPr/>
          </a:p>
          <a:p>
            <a:pPr marL="0" lvl="0" indent="0" algn="l" rtl="0">
              <a:spcBef>
                <a:spcPts val="0"/>
              </a:spcBef>
              <a:spcAft>
                <a:spcPts val="0"/>
              </a:spcAft>
              <a:buNone/>
            </a:pPr>
            <a:r>
              <a:rPr lang="en"/>
              <a:t>Moreover, although we swap a relatively small number of household records to avoid distorting geographic patterns, the proportion of records swapped is not made public, so that potential intruders do not know the level of uncertainty associated with the geographic information in the data.</a:t>
            </a:r>
            <a:endParaRPr/>
          </a:p>
        </p:txBody>
      </p:sp>
      <p:sp>
        <p:nvSpPr>
          <p:cNvPr id="538" name="Google Shape;538;g278e22552d6_0_2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278e22552d6_0_37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third primary disclosure control treatment that we apply to our data prior to release is small-cell suppression.</a:t>
            </a:r>
            <a:endParaRPr/>
          </a:p>
          <a:p>
            <a:pPr marL="0" lvl="0" indent="0" algn="l" rtl="0">
              <a:spcBef>
                <a:spcPts val="0"/>
              </a:spcBef>
              <a:spcAft>
                <a:spcPts val="0"/>
              </a:spcAft>
              <a:buNone/>
            </a:pPr>
            <a:endParaRPr/>
          </a:p>
          <a:p>
            <a:pPr marL="0" lvl="0" indent="0" algn="l" rtl="0">
              <a:spcBef>
                <a:spcPts val="0"/>
              </a:spcBef>
              <a:spcAft>
                <a:spcPts val="0"/>
              </a:spcAft>
              <a:buNone/>
            </a:pPr>
            <a:r>
              <a:rPr lang="en"/>
              <a:t>For any cells with an observed count of fewer than 25 observations, we combine that value with a related value or move those observations into an “unknown” category.</a:t>
            </a:r>
            <a:endParaRPr/>
          </a:p>
          <a:p>
            <a:pPr marL="0" lvl="0" indent="0" algn="l" rtl="0">
              <a:spcBef>
                <a:spcPts val="0"/>
              </a:spcBef>
              <a:spcAft>
                <a:spcPts val="0"/>
              </a:spcAft>
              <a:buNone/>
            </a:pPr>
            <a:endParaRPr/>
          </a:p>
          <a:p>
            <a:pPr marL="0" lvl="0" indent="0" algn="l" rtl="0">
              <a:spcBef>
                <a:spcPts val="0"/>
              </a:spcBef>
              <a:spcAft>
                <a:spcPts val="0"/>
              </a:spcAft>
              <a:buNone/>
            </a:pPr>
            <a:r>
              <a:rPr lang="en"/>
              <a:t>For example, here we see part of the frequency distribution for a variable on occupation. In the original, sampled data, there are only 18 Mathematicians, which falls below our small-cell threshold. Observations with rare values like these are much more likely to be uniquely identifiable based on a set of quasi-identifiers. Moreover, these small cells are unlikely to add much utility to the data, since there are two few observations to draw inferences about differences between this value and closely-related ones.</a:t>
            </a:r>
            <a:endParaRPr/>
          </a:p>
          <a:p>
            <a:pPr marL="0" lvl="0" indent="0" algn="l" rtl="0">
              <a:spcBef>
                <a:spcPts val="0"/>
              </a:spcBef>
              <a:spcAft>
                <a:spcPts val="0"/>
              </a:spcAft>
              <a:buNone/>
            </a:pPr>
            <a:endParaRPr/>
          </a:p>
          <a:p>
            <a:pPr marL="0" lvl="0" indent="0" algn="l" rtl="0">
              <a:spcBef>
                <a:spcPts val="0"/>
              </a:spcBef>
              <a:spcAft>
                <a:spcPts val="0"/>
              </a:spcAft>
              <a:buNone/>
            </a:pPr>
            <a:r>
              <a:rPr lang="en"/>
              <a:t>Our goal is to, wherever possible, combine related categories so that we lose a minimal amount of detail. Thus, in this example we combine Statisticians and </a:t>
            </a:r>
            <a:r>
              <a:rPr lang="en">
                <a:solidFill>
                  <a:schemeClr val="dk1"/>
                </a:solidFill>
              </a:rPr>
              <a:t>Mathematicians </a:t>
            </a:r>
            <a:r>
              <a:rPr lang="en"/>
              <a:t>into one category to create a category that is still meaningful but has a lower risk of disclosure. In cases where there is no clearly related category to combine with, we can recode the value with a small cell to an “Unknown” category. Values with a label of “Unknown” can have frequencies below the 25-observation threshold, since they do not reveal any information about a respondent.</a:t>
            </a:r>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SUPPRESSION SHOULD GENERALIZE IN A WAY THAT IS USEABLE</a:t>
            </a:r>
            <a:endParaRPr/>
          </a:p>
          <a:p>
            <a:pPr marL="0" lvl="0" indent="0" algn="l" rtl="0">
              <a:spcBef>
                <a:spcPts val="0"/>
              </a:spcBef>
              <a:spcAft>
                <a:spcPts val="0"/>
              </a:spcAft>
              <a:buNone/>
            </a:pPr>
            <a:endParaRPr/>
          </a:p>
          <a:p>
            <a:pPr marL="0" lvl="0" indent="0" algn="l" rtl="0">
              <a:spcBef>
                <a:spcPts val="0"/>
              </a:spcBef>
              <a:spcAft>
                <a:spcPts val="0"/>
              </a:spcAft>
              <a:buNone/>
            </a:pPr>
            <a:r>
              <a:rPr lang="en"/>
              <a:t>Regionalize by combining geographic units with a neighboring unit whenever one or more of the units has fewer than 20,000 persons in the full count data.</a:t>
            </a:r>
            <a:endParaRPr/>
          </a:p>
          <a:p>
            <a:pPr marL="0" lvl="0" indent="0" algn="l" rtl="0">
              <a:spcBef>
                <a:spcPts val="0"/>
              </a:spcBef>
              <a:spcAft>
                <a:spcPts val="0"/>
              </a:spcAft>
              <a:buNone/>
            </a:pPr>
            <a:endParaRPr/>
          </a:p>
        </p:txBody>
      </p:sp>
      <p:sp>
        <p:nvSpPr>
          <p:cNvPr id="625" name="Google Shape;625;g278e22552d6_0_3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278e22552d6_0_38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ordered or continuous variables that have a skewed distribution, with relatively few observations with low or high values, we use top or bottom-coding to suppress detail that might be disclosive.</a:t>
            </a:r>
            <a:endParaRPr/>
          </a:p>
          <a:p>
            <a:pPr marL="0" lvl="0" indent="0" algn="l" rtl="0">
              <a:spcBef>
                <a:spcPts val="0"/>
              </a:spcBef>
              <a:spcAft>
                <a:spcPts val="0"/>
              </a:spcAft>
              <a:buNone/>
            </a:pPr>
            <a:endParaRPr/>
          </a:p>
          <a:p>
            <a:pPr marL="0" lvl="0" indent="0" algn="l" rtl="0">
              <a:spcBef>
                <a:spcPts val="0"/>
              </a:spcBef>
              <a:spcAft>
                <a:spcPts val="0"/>
              </a:spcAft>
              <a:buNone/>
            </a:pPr>
            <a:r>
              <a:rPr lang="en"/>
              <a:t>In this example, we combine any households with 20 or more rooms in their dwelling into a single value labeled “20+”.</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a:t>As mentioned earlier, suppression techniques can actually represent an increase in utility. </a:t>
            </a:r>
            <a:endParaRPr/>
          </a:p>
          <a:p>
            <a:pPr marL="0" lvl="0" indent="0" algn="l" rtl="0">
              <a:lnSpc>
                <a:spcPct val="115000"/>
              </a:lnSpc>
              <a:spcBef>
                <a:spcPts val="0"/>
              </a:spcBef>
              <a:spcAft>
                <a:spcPts val="0"/>
              </a:spcAft>
              <a:buNone/>
            </a:pPr>
            <a:r>
              <a:rPr lang="en"/>
              <a:t>EG: re</a:t>
            </a:r>
            <a:r>
              <a:rPr lang="en" sz="1200">
                <a:solidFill>
                  <a:schemeClr val="dk1"/>
                </a:solidFill>
                <a:latin typeface="Calibri"/>
                <a:ea typeface="Calibri"/>
                <a:cs typeface="Calibri"/>
                <a:sym typeface="Calibri"/>
              </a:rPr>
              <a:t>-coding or standardizing of free-response values represents a tremendous value-added for researchers/users of data</a:t>
            </a:r>
            <a:endParaRPr sz="1200">
              <a:solidFill>
                <a:schemeClr val="dk1"/>
              </a:solidFill>
              <a:latin typeface="Calibri"/>
              <a:ea typeface="Calibri"/>
              <a:cs typeface="Calibri"/>
              <a:sym typeface="Calibri"/>
            </a:endParaRPr>
          </a:p>
          <a:p>
            <a:pPr marL="1371600" lvl="2" indent="-304800" algn="l" rtl="0">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IPUMS further enhances utility by harmonizing across time and space within and between samples</a:t>
            </a:r>
            <a:endParaRPr/>
          </a:p>
        </p:txBody>
      </p:sp>
      <p:sp>
        <p:nvSpPr>
          <p:cNvPr id="634" name="Google Shape;634;g278e22552d6_0_3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s-ES" dirty="0"/>
              <a:t>Esta es nuestra agenda </a:t>
            </a:r>
            <a:r>
              <a:rPr lang="es-419" noProof="0" dirty="0"/>
              <a:t>para el día de hoy. Comenzaré con una descripción de qué es IPUMS, sobre quiénes son sus usuarios del proyecto y qué hacen con los datos.</a:t>
            </a:r>
          </a:p>
          <a:p>
            <a:endParaRPr lang="es-419" noProof="0" dirty="0"/>
          </a:p>
          <a:p>
            <a:r>
              <a:rPr lang="es-419" noProof="0" dirty="0"/>
              <a:t>A continuación, vamos a hacer una visita rápida al portal web para que puedan ver qué recursos están disponible para los usuarios inscritos y qué facilidades ofrece el sistema de diseminación.</a:t>
            </a:r>
          </a:p>
          <a:p>
            <a:endParaRPr lang="es-419" noProof="0" dirty="0"/>
          </a:p>
          <a:p>
            <a:r>
              <a:rPr lang="es-419" noProof="0" dirty="0"/>
              <a:t>Finalmente, compartiremos detalles sobre los beneficios de asociarse con IPUMS y los pasos necesarios para la cooperación entre IPUMS y sus instituciones.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4E9D36-C6AD-4E11-A37C-1F160CE8A3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71641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278e22552d6_0_390:notes"/>
          <p:cNvSpPr>
            <a:spLocks noGrp="1" noRot="1" noChangeAspect="1"/>
          </p:cNvSpPr>
          <p:nvPr>
            <p:ph type="sldImg" idx="2"/>
          </p:nvPr>
        </p:nvSpPr>
        <p:spPr>
          <a:xfrm>
            <a:off x="407988" y="696913"/>
            <a:ext cx="6196012"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3" name="Google Shape;643;g278e22552d6_0_3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For variables that identify the geographic unit in which a respondent was enumerated, we use a specialized suppression approach called “regionalization”.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 end result of regionalization is that we never release geographic units that contain low populations, usually less than 20,000 persons in the population.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We accomplish this, first, by only releasing geographic information at a level where enough of the units have sufficient population.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Often, this results in the inclusion of first and second-level administrative geography – for example, regions and provinces or prefectures in the case of Morocco – but depending on the country, we may only be able to include first-level geography, or we may be able to include some very populous third-level units.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Once we have identified the levels that will be released, we perform regionalization by merging any units with too few than 20,000 persons with neighboring units, as shown in the maps above of second-level units within the Brazilian state of Minas Gerais (MEE-nuhz jair-EYES).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644" name="Google Shape;644;g278e22552d6_0_39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EEECE1"/>
              </a:buClr>
              <a:buSzPts val="1200"/>
              <a:buFont typeface="Calibri"/>
              <a:buNone/>
            </a:pPr>
            <a:fld id="{00000000-1234-1234-1234-123412341234}" type="slidenum">
              <a:rPr lang="en" sz="1200" b="0" i="0" u="none" strike="noStrike" cap="none">
                <a:solidFill>
                  <a:srgbClr val="EEECE1"/>
                </a:solidFill>
                <a:latin typeface="Calibri"/>
                <a:ea typeface="Calibri"/>
                <a:cs typeface="Calibri"/>
                <a:sym typeface="Calibri"/>
              </a:rPr>
              <a:t>24</a:t>
            </a:fld>
            <a:endParaRPr sz="1200" b="0" i="0" u="none" strike="noStrike" cap="none">
              <a:solidFill>
                <a:srgbClr val="EEECE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278e22552d6_0_41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Sampling and swapping both increase the uncertainty of any attempts to re-identify respondents, but they do not systematically reduce the number of unique observations in the microdata. Suppression and regionalization </a:t>
            </a:r>
            <a:r>
              <a:rPr lang="en" i="1"/>
              <a:t>directly</a:t>
            </a:r>
            <a:r>
              <a:rPr lang="en"/>
              <a:t> reduce the number of unique observations in the microdata, making it harder to find unique or nearly-unique cases in the sample that could be linked to direct identifiers in external data.</a:t>
            </a:r>
            <a:endParaRPr/>
          </a:p>
          <a:p>
            <a:pPr marL="0" lvl="0" indent="0" algn="l" rtl="0">
              <a:spcBef>
                <a:spcPts val="0"/>
              </a:spcBef>
              <a:spcAft>
                <a:spcPts val="0"/>
              </a:spcAft>
              <a:buNone/>
            </a:pPr>
            <a:endParaRPr/>
          </a:p>
          <a:p>
            <a:pPr marL="0" lvl="0" indent="0" algn="l" rtl="0">
              <a:spcBef>
                <a:spcPts val="0"/>
              </a:spcBef>
              <a:spcAft>
                <a:spcPts val="0"/>
              </a:spcAft>
              <a:buNone/>
            </a:pPr>
            <a:r>
              <a:rPr lang="en"/>
              <a:t>As with our sampling and swapping procedures, our suppression procedure reduces the risk of re-identification without unduly sacrificing utility. Because values that are suppressed are by definition those with few observations, even the original, unsuppressed data could not support inferences about the difference between those observations and others with closely related values.</a:t>
            </a:r>
            <a:endParaRPr/>
          </a:p>
        </p:txBody>
      </p:sp>
      <p:sp>
        <p:nvSpPr>
          <p:cNvPr id="668" name="Google Shape;668;g278e22552d6_0_4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g240de2d1d09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2" name="Google Shape;792;g240de2d1d09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g240de2d1d09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2" name="Google Shape;792;g240de2d1d09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48415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g23d592eee13_0_34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9" name="Google Shape;809;g23d592eee13_0_3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g23d592eee13_0_34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9" name="Google Shape;809;g23d592eee13_0_3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5070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40de2d1d09_1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240de2d1d09_1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Font typeface="Calibri"/>
              <a:buChar char="●"/>
            </a:pPr>
            <a:r>
              <a:rPr lang="en-US" sz="1100" dirty="0">
                <a:solidFill>
                  <a:schemeClr val="dk1"/>
                </a:solidFill>
                <a:latin typeface="Calibri"/>
                <a:ea typeface="Calibri"/>
                <a:cs typeface="Calibri"/>
                <a:sym typeface="Calibri"/>
              </a:rPr>
              <a:t>Highly Context dependent</a:t>
            </a:r>
          </a:p>
          <a:p>
            <a:pPr marL="457200" lvl="0" indent="-304800" algn="l" rtl="0">
              <a:lnSpc>
                <a:spcPct val="115000"/>
              </a:lnSpc>
              <a:spcBef>
                <a:spcPts val="0"/>
              </a:spcBef>
              <a:spcAft>
                <a:spcPts val="0"/>
              </a:spcAft>
              <a:buClr>
                <a:schemeClr val="dk1"/>
              </a:buClr>
              <a:buSzPts val="1200"/>
              <a:buFont typeface="Calibri"/>
              <a:buChar char="●"/>
            </a:pPr>
            <a:r>
              <a:rPr lang="en-US" sz="1100" dirty="0">
                <a:solidFill>
                  <a:schemeClr val="dk1"/>
                </a:solidFill>
                <a:latin typeface="Calibri"/>
                <a:ea typeface="Calibri"/>
                <a:cs typeface="Calibri"/>
                <a:sym typeface="Calibri"/>
              </a:rPr>
              <a:t>Can occur at different levels, at different times </a:t>
            </a:r>
            <a:br>
              <a:rPr lang="en-US" sz="1100" dirty="0">
                <a:solidFill>
                  <a:schemeClr val="dk1"/>
                </a:solidFill>
                <a:latin typeface="Calibri"/>
                <a:ea typeface="Calibri"/>
                <a:cs typeface="Calibri"/>
                <a:sym typeface="Calibri"/>
              </a:rPr>
            </a:br>
            <a:r>
              <a:rPr lang="en-US" sz="1100" dirty="0">
                <a:solidFill>
                  <a:schemeClr val="dk1"/>
                </a:solidFill>
                <a:latin typeface="Calibri"/>
                <a:ea typeface="Calibri"/>
                <a:cs typeface="Calibri"/>
                <a:sym typeface="Calibri"/>
              </a:rPr>
              <a:t>in the data life cycle</a:t>
            </a:r>
          </a:p>
          <a:p>
            <a:pPr marL="457200" lvl="0" indent="-304800" algn="l" rtl="0">
              <a:lnSpc>
                <a:spcPct val="115000"/>
              </a:lnSpc>
              <a:spcBef>
                <a:spcPts val="0"/>
              </a:spcBef>
              <a:spcAft>
                <a:spcPts val="0"/>
              </a:spcAft>
              <a:buClr>
                <a:schemeClr val="dk1"/>
              </a:buClr>
              <a:buSzPts val="1200"/>
              <a:buFont typeface="Calibri"/>
              <a:buChar char="●"/>
            </a:pPr>
            <a:r>
              <a:rPr lang="en-US" sz="1100" dirty="0">
                <a:solidFill>
                  <a:schemeClr val="dk1"/>
                </a:solidFill>
                <a:latin typeface="Calibri"/>
                <a:ea typeface="Calibri"/>
                <a:cs typeface="Calibri"/>
                <a:sym typeface="Calibri"/>
              </a:rPr>
              <a:t>Can be informal or formal assessments</a:t>
            </a:r>
          </a:p>
          <a:p>
            <a:pPr marL="457200" lvl="0" indent="-304800" algn="l" rtl="0">
              <a:lnSpc>
                <a:spcPct val="115000"/>
              </a:lnSpc>
              <a:spcBef>
                <a:spcPts val="0"/>
              </a:spcBef>
              <a:spcAft>
                <a:spcPts val="0"/>
              </a:spcAft>
              <a:buClr>
                <a:schemeClr val="dk1"/>
              </a:buClr>
              <a:buSzPts val="1200"/>
              <a:buFont typeface="Calibri"/>
              <a:buChar char="●"/>
            </a:pPr>
            <a:endParaRPr lang="en-US" sz="1100" dirty="0">
              <a:solidFill>
                <a:schemeClr val="dk1"/>
              </a:solidFill>
              <a:latin typeface="Calibri"/>
              <a:ea typeface="Calibri"/>
              <a:cs typeface="Calibri"/>
              <a:sym typeface="Calibri"/>
            </a:endParaRPr>
          </a:p>
          <a:p>
            <a:pPr marL="152400" lvl="0" algn="l" rtl="0">
              <a:lnSpc>
                <a:spcPct val="115000"/>
              </a:lnSpc>
              <a:spcBef>
                <a:spcPts val="0"/>
              </a:spcBef>
              <a:spcAft>
                <a:spcPts val="0"/>
              </a:spcAft>
              <a:buClr>
                <a:schemeClr val="dk1"/>
              </a:buClr>
              <a:buSzPts val="1200"/>
            </a:pPr>
            <a:r>
              <a:rPr lang="en" sz="2000" dirty="0">
                <a:solidFill>
                  <a:schemeClr val="dk1"/>
                </a:solidFill>
                <a:latin typeface="Calibri"/>
                <a:ea typeface="Calibri"/>
                <a:cs typeface="Calibri"/>
                <a:sym typeface="Calibri"/>
              </a:rPr>
              <a:t>Informal</a:t>
            </a:r>
          </a:p>
          <a:p>
            <a:pPr marL="495300" lvl="0" indent="-342900" algn="l" rtl="0">
              <a:lnSpc>
                <a:spcPct val="115000"/>
              </a:lnSpc>
              <a:spcBef>
                <a:spcPts val="0"/>
              </a:spcBef>
              <a:spcAft>
                <a:spcPts val="0"/>
              </a:spcAft>
              <a:buClr>
                <a:schemeClr val="dk1"/>
              </a:buClr>
              <a:buSzPts val="1200"/>
              <a:buFont typeface="Arial" panose="020B0604020202020204" pitchFamily="34" charset="0"/>
              <a:buChar char="•"/>
            </a:pPr>
            <a:r>
              <a:rPr lang="en" sz="2000" dirty="0">
                <a:solidFill>
                  <a:schemeClr val="dk1"/>
                </a:solidFill>
                <a:latin typeface="Calibri"/>
                <a:ea typeface="Calibri"/>
                <a:cs typeface="Calibri"/>
                <a:sym typeface="Calibri"/>
              </a:rPr>
              <a:t>Is this data likely to be targeted?</a:t>
            </a:r>
          </a:p>
          <a:p>
            <a:pPr marL="495300" lvl="0" indent="-342900" algn="l" rtl="0">
              <a:lnSpc>
                <a:spcPct val="115000"/>
              </a:lnSpc>
              <a:spcBef>
                <a:spcPts val="0"/>
              </a:spcBef>
              <a:spcAft>
                <a:spcPts val="0"/>
              </a:spcAft>
              <a:buClr>
                <a:schemeClr val="dk1"/>
              </a:buClr>
              <a:buSzPts val="1200"/>
              <a:buFont typeface="Arial" panose="020B0604020202020204" pitchFamily="34" charset="0"/>
              <a:buChar char="•"/>
            </a:pPr>
            <a:r>
              <a:rPr lang="en" sz="2000" dirty="0">
                <a:solidFill>
                  <a:schemeClr val="dk1"/>
                </a:solidFill>
                <a:latin typeface="Calibri"/>
                <a:ea typeface="Calibri"/>
                <a:cs typeface="Calibri"/>
                <a:sym typeface="Calibri"/>
              </a:rPr>
              <a:t>Does this data contain any sensitive questions?</a:t>
            </a:r>
          </a:p>
          <a:p>
            <a:pPr marL="495300" lvl="0" indent="-342900" algn="l" rtl="0">
              <a:lnSpc>
                <a:spcPct val="115000"/>
              </a:lnSpc>
              <a:spcBef>
                <a:spcPts val="0"/>
              </a:spcBef>
              <a:spcAft>
                <a:spcPts val="0"/>
              </a:spcAft>
              <a:buClr>
                <a:schemeClr val="dk1"/>
              </a:buClr>
              <a:buSzPts val="1200"/>
              <a:buFont typeface="Arial" panose="020B0604020202020204" pitchFamily="34" charset="0"/>
              <a:buChar char="•"/>
            </a:pPr>
            <a:r>
              <a:rPr lang="en" sz="2000" dirty="0">
                <a:solidFill>
                  <a:schemeClr val="dk1"/>
                </a:solidFill>
                <a:latin typeface="Calibri"/>
                <a:ea typeface="Calibri"/>
                <a:cs typeface="Calibri"/>
                <a:sym typeface="Calibri"/>
              </a:rPr>
              <a:t>Sensitive responses (EG, ethnic minorities)</a:t>
            </a:r>
          </a:p>
          <a:p>
            <a:pPr marL="495300" lvl="0" indent="-342900" algn="l" rtl="0">
              <a:lnSpc>
                <a:spcPct val="115000"/>
              </a:lnSpc>
              <a:spcBef>
                <a:spcPts val="0"/>
              </a:spcBef>
              <a:spcAft>
                <a:spcPts val="0"/>
              </a:spcAft>
              <a:buClr>
                <a:schemeClr val="dk1"/>
              </a:buClr>
              <a:buSzPts val="1200"/>
              <a:buFont typeface="Arial" panose="020B0604020202020204" pitchFamily="34" charset="0"/>
              <a:buChar char="•"/>
            </a:pPr>
            <a:r>
              <a:rPr lang="en" sz="2000" dirty="0">
                <a:solidFill>
                  <a:schemeClr val="dk1"/>
                </a:solidFill>
                <a:latin typeface="Calibri"/>
                <a:ea typeface="Calibri"/>
                <a:cs typeface="Calibri"/>
                <a:sym typeface="Calibri"/>
              </a:rPr>
              <a:t>Do certain combinations of variables pose a risk</a:t>
            </a:r>
          </a:p>
          <a:p>
            <a:pPr marL="495300" lvl="5" indent="-342900">
              <a:lnSpc>
                <a:spcPct val="115000"/>
              </a:lnSpc>
              <a:buClr>
                <a:schemeClr val="dk1"/>
              </a:buClr>
              <a:buSzPts val="1200"/>
              <a:buFont typeface="Arial" panose="020B0604020202020204" pitchFamily="34" charset="0"/>
              <a:buChar char="•"/>
            </a:pPr>
            <a:r>
              <a:rPr lang="en" sz="2000" dirty="0">
                <a:solidFill>
                  <a:schemeClr val="dk1"/>
                </a:solidFill>
                <a:latin typeface="Calibri"/>
                <a:ea typeface="Calibri"/>
                <a:cs typeface="Calibri"/>
                <a:sym typeface="Calibri"/>
              </a:rPr>
              <a:t>EG, ethnic minority in a specific geographic unit</a:t>
            </a:r>
          </a:p>
          <a:p>
            <a:pPr marL="457200" lvl="0" indent="-304800" algn="l" rtl="0">
              <a:lnSpc>
                <a:spcPct val="115000"/>
              </a:lnSpc>
              <a:spcBef>
                <a:spcPts val="0"/>
              </a:spcBef>
              <a:spcAft>
                <a:spcPts val="0"/>
              </a:spcAft>
              <a:buClr>
                <a:schemeClr val="dk1"/>
              </a:buClr>
              <a:buSzPts val="1200"/>
              <a:buFont typeface="Calibri"/>
              <a:buChar char="●"/>
            </a:pPr>
            <a:endParaRPr lang="en-US" sz="1100" dirty="0">
              <a:solidFill>
                <a:schemeClr val="dk1"/>
              </a:solidFill>
              <a:latin typeface="Calibri"/>
              <a:ea typeface="Calibri"/>
              <a:cs typeface="Calibri"/>
              <a:sym typeface="Calibri"/>
            </a:endParaRPr>
          </a:p>
          <a:p>
            <a:pPr marL="152400" lvl="0" algn="l" rtl="0">
              <a:lnSpc>
                <a:spcPct val="115000"/>
              </a:lnSpc>
              <a:spcBef>
                <a:spcPts val="0"/>
              </a:spcBef>
              <a:spcAft>
                <a:spcPts val="0"/>
              </a:spcAft>
              <a:buClr>
                <a:schemeClr val="dk1"/>
              </a:buClr>
              <a:buSzPts val="1200"/>
            </a:pPr>
            <a:r>
              <a:rPr lang="en-US" dirty="0">
                <a:solidFill>
                  <a:schemeClr val="dk1"/>
                </a:solidFill>
                <a:latin typeface="Calibri"/>
                <a:ea typeface="Calibri"/>
                <a:cs typeface="Calibri"/>
                <a:sym typeface="Calibri"/>
              </a:rPr>
              <a:t>Formal</a:t>
            </a:r>
          </a:p>
          <a:p>
            <a:pPr marL="438150" lvl="0" indent="-285750" algn="l" rtl="0">
              <a:lnSpc>
                <a:spcPct val="115000"/>
              </a:lnSpc>
              <a:spcBef>
                <a:spcPts val="0"/>
              </a:spcBef>
              <a:spcAft>
                <a:spcPts val="0"/>
              </a:spcAft>
              <a:buClr>
                <a:schemeClr val="dk1"/>
              </a:buClr>
              <a:buSzPts val="1200"/>
              <a:buFont typeface="Arial" panose="020B0604020202020204" pitchFamily="34" charset="0"/>
              <a:buChar char="•"/>
            </a:pPr>
            <a:r>
              <a:rPr lang="en-US" i="1" dirty="0">
                <a:solidFill>
                  <a:schemeClr val="dk1"/>
                </a:solidFill>
                <a:latin typeface="Calibri"/>
                <a:ea typeface="Calibri"/>
                <a:cs typeface="Calibri"/>
                <a:sym typeface="Calibri"/>
              </a:rPr>
              <a:t>k-anonymity, </a:t>
            </a:r>
            <a:r>
              <a:rPr lang="en-US" b="1" i="1" dirty="0">
                <a:solidFill>
                  <a:schemeClr val="dk1"/>
                </a:solidFill>
                <a:latin typeface="Calibri"/>
                <a:ea typeface="Calibri"/>
                <a:cs typeface="Calibri"/>
                <a:sym typeface="Calibri"/>
              </a:rPr>
              <a:t>l</a:t>
            </a:r>
            <a:r>
              <a:rPr lang="en-US" i="1" dirty="0">
                <a:solidFill>
                  <a:schemeClr val="dk1"/>
                </a:solidFill>
                <a:latin typeface="Calibri"/>
                <a:ea typeface="Calibri"/>
                <a:cs typeface="Calibri"/>
                <a:sym typeface="Calibri"/>
              </a:rPr>
              <a:t>-diversity, t-closeness</a:t>
            </a:r>
            <a:br>
              <a:rPr lang="en-US" i="1" dirty="0">
                <a:solidFill>
                  <a:schemeClr val="dk1"/>
                </a:solidFill>
                <a:latin typeface="Calibri"/>
                <a:ea typeface="Calibri"/>
                <a:cs typeface="Calibri"/>
                <a:sym typeface="Calibri"/>
              </a:rPr>
            </a:br>
            <a:r>
              <a:rPr lang="en-US" dirty="0">
                <a:solidFill>
                  <a:schemeClr val="dk1"/>
                </a:solidFill>
                <a:latin typeface="Calibri"/>
                <a:ea typeface="Calibri"/>
                <a:cs typeface="Calibri"/>
                <a:sym typeface="Calibri"/>
              </a:rPr>
              <a:t>Detecting unique </a:t>
            </a:r>
            <a:r>
              <a:rPr lang="en-US" dirty="0" err="1">
                <a:solidFill>
                  <a:schemeClr val="dk1"/>
                </a:solidFill>
                <a:latin typeface="Calibri"/>
                <a:ea typeface="Calibri"/>
                <a:cs typeface="Calibri"/>
                <a:sym typeface="Calibri"/>
              </a:rPr>
              <a:t>recordshow</a:t>
            </a:r>
            <a:r>
              <a:rPr lang="en-US" dirty="0">
                <a:solidFill>
                  <a:schemeClr val="dk1"/>
                </a:solidFill>
                <a:latin typeface="Calibri"/>
                <a:ea typeface="Calibri"/>
                <a:cs typeface="Calibri"/>
                <a:sym typeface="Calibri"/>
              </a:rPr>
              <a:t> easy it is to individuate records.</a:t>
            </a:r>
          </a:p>
          <a:p>
            <a:pPr marL="438150" lvl="0" indent="-285750" algn="l" rtl="0">
              <a:lnSpc>
                <a:spcPct val="115000"/>
              </a:lnSpc>
              <a:spcBef>
                <a:spcPts val="0"/>
              </a:spcBef>
              <a:spcAft>
                <a:spcPts val="0"/>
              </a:spcAft>
              <a:buClr>
                <a:schemeClr val="dk1"/>
              </a:buClr>
              <a:buSzPts val="1200"/>
              <a:buFont typeface="Arial" panose="020B0604020202020204" pitchFamily="34" charset="0"/>
              <a:buChar char="•"/>
            </a:pPr>
            <a:r>
              <a:rPr lang="en-US" dirty="0">
                <a:solidFill>
                  <a:schemeClr val="dk1"/>
                </a:solidFill>
                <a:latin typeface="Calibri"/>
                <a:ea typeface="Calibri"/>
                <a:cs typeface="Calibri"/>
                <a:sym typeface="Calibri"/>
              </a:rPr>
              <a:t>In practice, these metrics can be complicated to calculate and easily skewed by large number of responses and/or variables.</a:t>
            </a:r>
          </a:p>
          <a:p>
            <a:pPr marL="438150" lvl="0" indent="-285750" algn="l" rtl="0">
              <a:lnSpc>
                <a:spcPct val="115000"/>
              </a:lnSpc>
              <a:spcBef>
                <a:spcPts val="0"/>
              </a:spcBef>
              <a:spcAft>
                <a:spcPts val="0"/>
              </a:spcAft>
              <a:buClr>
                <a:schemeClr val="dk1"/>
              </a:buClr>
              <a:buSzPts val="1200"/>
              <a:buFont typeface="Arial" panose="020B0604020202020204" pitchFamily="34" charset="0"/>
              <a:buChar char="•"/>
            </a:pPr>
            <a:r>
              <a:rPr lang="en-US" dirty="0">
                <a:solidFill>
                  <a:schemeClr val="dk1"/>
                </a:solidFill>
                <a:latin typeface="Calibri"/>
                <a:ea typeface="Calibri"/>
                <a:cs typeface="Calibri"/>
                <a:sym typeface="Calibri"/>
              </a:rPr>
              <a:t>Do not detect noise/confusion or other </a:t>
            </a:r>
          </a:p>
          <a:p>
            <a:pPr marL="438150" lvl="0" indent="-285750" algn="l" rtl="0">
              <a:lnSpc>
                <a:spcPct val="115000"/>
              </a:lnSpc>
              <a:spcBef>
                <a:spcPts val="0"/>
              </a:spcBef>
              <a:spcAft>
                <a:spcPts val="0"/>
              </a:spcAft>
              <a:buClr>
                <a:schemeClr val="dk1"/>
              </a:buClr>
              <a:buSzPts val="1200"/>
              <a:buFont typeface="Arial" panose="020B0604020202020204" pitchFamily="34" charset="0"/>
              <a:buChar char="•"/>
            </a:pPr>
            <a:r>
              <a:rPr lang="en-US" dirty="0">
                <a:solidFill>
                  <a:schemeClr val="dk1"/>
                </a:solidFill>
                <a:latin typeface="Calibri"/>
                <a:ea typeface="Calibri"/>
                <a:cs typeface="Calibri"/>
                <a:sym typeface="Calibri"/>
              </a:rPr>
              <a:t>Does a unique record in a sample represent the same risk as a unique records in the population?  </a:t>
            </a:r>
          </a:p>
          <a:p>
            <a:pPr marL="457200" lvl="0" indent="-304800" algn="l" rtl="0">
              <a:lnSpc>
                <a:spcPct val="115000"/>
              </a:lnSpc>
              <a:spcBef>
                <a:spcPts val="0"/>
              </a:spcBef>
              <a:spcAft>
                <a:spcPts val="0"/>
              </a:spcAft>
              <a:buClr>
                <a:schemeClr val="dk1"/>
              </a:buClr>
              <a:buSzPts val="1200"/>
              <a:buFont typeface="Calibri"/>
              <a:buChar char="●"/>
            </a:pPr>
            <a:endParaRPr lang="en-US" sz="1100" dirty="0">
              <a:solidFill>
                <a:schemeClr val="dk1"/>
              </a:solidFill>
              <a:latin typeface="Calibri"/>
              <a:ea typeface="Calibri"/>
              <a:cs typeface="Calibri"/>
              <a:sym typeface="Calibri"/>
            </a:endParaRPr>
          </a:p>
          <a:p>
            <a:pPr marL="0" lvl="0" indent="0" algn="l" rtl="0">
              <a:spcBef>
                <a:spcPts val="0"/>
              </a:spcBef>
              <a:spcAft>
                <a:spcPts val="0"/>
              </a:spcAft>
              <a:buNone/>
            </a:pPr>
            <a:endParaRPr lang="en" dirty="0"/>
          </a:p>
          <a:p>
            <a:pPr marL="0" lvl="0" indent="0" algn="l" rtl="0">
              <a:spcBef>
                <a:spcPts val="0"/>
              </a:spcBef>
              <a:spcAft>
                <a:spcPts val="0"/>
              </a:spcAft>
              <a:buNone/>
            </a:pPr>
            <a:r>
              <a:rPr lang="en" dirty="0"/>
              <a:t>Answers to these qualitative questions will help guide which data treatment(s) are needed before releasing public use data</a:t>
            </a:r>
            <a:endParaRPr dirty="0"/>
          </a:p>
          <a:p>
            <a:pPr marL="0" lvl="0" indent="0" algn="l" rtl="0">
              <a:spcBef>
                <a:spcPts val="0"/>
              </a:spcBef>
              <a:spcAft>
                <a:spcPts val="0"/>
              </a:spcAft>
              <a:buNone/>
            </a:pPr>
            <a:r>
              <a:rPr lang="en" sz="1200" dirty="0">
                <a:solidFill>
                  <a:schemeClr val="dk1"/>
                </a:solidFill>
                <a:latin typeface="Calibri"/>
                <a:ea typeface="Calibri"/>
                <a:cs typeface="Calibri"/>
                <a:sym typeface="Calibri"/>
              </a:rPr>
              <a:t>Highly Context dependent</a:t>
            </a:r>
            <a:endParaRPr sz="1200" dirty="0">
              <a:solidFill>
                <a:schemeClr val="dk1"/>
              </a:solidFill>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AutoNum type="alphaLcPeriod"/>
            </a:pPr>
            <a:r>
              <a:rPr lang="en" sz="1200" dirty="0">
                <a:solidFill>
                  <a:schemeClr val="dk1"/>
                </a:solidFill>
                <a:latin typeface="Calibri"/>
                <a:ea typeface="Calibri"/>
                <a:cs typeface="Calibri"/>
                <a:sym typeface="Calibri"/>
              </a:rPr>
              <a:t>Can be formal (quantitative, systematic) or informal (qualitative, selective-checking)</a:t>
            </a:r>
            <a:endParaRPr sz="1200" dirty="0">
              <a:solidFill>
                <a:schemeClr val="dk1"/>
              </a:solidFill>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AutoNum type="alphaLcPeriod"/>
            </a:pPr>
            <a:r>
              <a:rPr lang="en" sz="1200" dirty="0">
                <a:solidFill>
                  <a:schemeClr val="dk1"/>
                </a:solidFill>
                <a:latin typeface="Calibri"/>
                <a:ea typeface="Calibri"/>
                <a:cs typeface="Calibri"/>
                <a:sym typeface="Calibri"/>
              </a:rPr>
              <a:t>Qualitative</a:t>
            </a:r>
            <a:endParaRPr sz="1200" dirty="0">
              <a:solidFill>
                <a:schemeClr val="dk1"/>
              </a:solidFill>
              <a:latin typeface="Calibri"/>
              <a:ea typeface="Calibri"/>
              <a:cs typeface="Calibri"/>
              <a:sym typeface="Calibri"/>
            </a:endParaRPr>
          </a:p>
          <a:p>
            <a:pPr marL="1371600" lvl="2" indent="-304800" algn="l" rtl="0">
              <a:lnSpc>
                <a:spcPct val="115000"/>
              </a:lnSpc>
              <a:spcBef>
                <a:spcPts val="0"/>
              </a:spcBef>
              <a:spcAft>
                <a:spcPts val="0"/>
              </a:spcAft>
              <a:buClr>
                <a:schemeClr val="dk1"/>
              </a:buClr>
              <a:buSzPts val="1200"/>
              <a:buFont typeface="Calibri"/>
              <a:buAutoNum type="romanLcPeriod"/>
            </a:pPr>
            <a:r>
              <a:rPr lang="en" sz="1200" dirty="0">
                <a:solidFill>
                  <a:schemeClr val="dk1"/>
                </a:solidFill>
                <a:latin typeface="Calibri"/>
                <a:ea typeface="Calibri"/>
                <a:cs typeface="Calibri"/>
                <a:sym typeface="Calibri"/>
              </a:rPr>
              <a:t>Is this data likely to be targeted?</a:t>
            </a:r>
            <a:endParaRPr sz="1200" dirty="0">
              <a:solidFill>
                <a:schemeClr val="dk1"/>
              </a:solidFill>
              <a:latin typeface="Calibri"/>
              <a:ea typeface="Calibri"/>
              <a:cs typeface="Calibri"/>
              <a:sym typeface="Calibri"/>
            </a:endParaRPr>
          </a:p>
          <a:p>
            <a:pPr marL="1371600" lvl="2" indent="-304800" algn="l" rtl="0">
              <a:lnSpc>
                <a:spcPct val="115000"/>
              </a:lnSpc>
              <a:spcBef>
                <a:spcPts val="0"/>
              </a:spcBef>
              <a:spcAft>
                <a:spcPts val="0"/>
              </a:spcAft>
              <a:buClr>
                <a:schemeClr val="dk1"/>
              </a:buClr>
              <a:buSzPts val="1200"/>
              <a:buFont typeface="Calibri"/>
              <a:buAutoNum type="romanLcPeriod"/>
            </a:pPr>
            <a:r>
              <a:rPr lang="en" sz="1200" dirty="0">
                <a:solidFill>
                  <a:schemeClr val="dk1"/>
                </a:solidFill>
                <a:latin typeface="Calibri"/>
                <a:ea typeface="Calibri"/>
                <a:cs typeface="Calibri"/>
                <a:sym typeface="Calibri"/>
              </a:rPr>
              <a:t>Does this data contain any sensitive questions?</a:t>
            </a:r>
            <a:endParaRPr sz="1200" dirty="0">
              <a:solidFill>
                <a:schemeClr val="dk1"/>
              </a:solidFill>
              <a:latin typeface="Calibri"/>
              <a:ea typeface="Calibri"/>
              <a:cs typeface="Calibri"/>
              <a:sym typeface="Calibri"/>
            </a:endParaRPr>
          </a:p>
          <a:p>
            <a:pPr marL="1828800" lvl="3" indent="-304800" algn="l" rtl="0">
              <a:lnSpc>
                <a:spcPct val="115000"/>
              </a:lnSpc>
              <a:spcBef>
                <a:spcPts val="0"/>
              </a:spcBef>
              <a:spcAft>
                <a:spcPts val="0"/>
              </a:spcAft>
              <a:buClr>
                <a:schemeClr val="dk1"/>
              </a:buClr>
              <a:buSzPts val="1200"/>
              <a:buFont typeface="Calibri"/>
              <a:buAutoNum type="arabicPeriod"/>
            </a:pPr>
            <a:r>
              <a:rPr lang="en" sz="1200" dirty="0">
                <a:solidFill>
                  <a:schemeClr val="dk1"/>
                </a:solidFill>
                <a:latin typeface="Calibri"/>
                <a:ea typeface="Calibri"/>
                <a:cs typeface="Calibri"/>
                <a:sym typeface="Calibri"/>
              </a:rPr>
              <a:t>Sensitive responses (EG, ethnic minorities)</a:t>
            </a:r>
            <a:endParaRPr sz="1200" dirty="0">
              <a:solidFill>
                <a:schemeClr val="dk1"/>
              </a:solidFill>
              <a:latin typeface="Calibri"/>
              <a:ea typeface="Calibri"/>
              <a:cs typeface="Calibri"/>
              <a:sym typeface="Calibri"/>
            </a:endParaRPr>
          </a:p>
          <a:p>
            <a:pPr marL="1371600" lvl="2" indent="-304800" algn="l" rtl="0">
              <a:lnSpc>
                <a:spcPct val="115000"/>
              </a:lnSpc>
              <a:spcBef>
                <a:spcPts val="0"/>
              </a:spcBef>
              <a:spcAft>
                <a:spcPts val="0"/>
              </a:spcAft>
              <a:buClr>
                <a:schemeClr val="dk1"/>
              </a:buClr>
              <a:buSzPts val="1200"/>
              <a:buFont typeface="Calibri"/>
              <a:buAutoNum type="romanLcPeriod"/>
            </a:pPr>
            <a:r>
              <a:rPr lang="en" sz="1200" dirty="0">
                <a:solidFill>
                  <a:schemeClr val="dk1"/>
                </a:solidFill>
                <a:latin typeface="Calibri"/>
                <a:ea typeface="Calibri"/>
                <a:cs typeface="Calibri"/>
                <a:sym typeface="Calibri"/>
              </a:rPr>
              <a:t>Do certain combinations of variables pose a risk</a:t>
            </a:r>
            <a:endParaRPr sz="1200" dirty="0">
              <a:solidFill>
                <a:schemeClr val="dk1"/>
              </a:solidFill>
              <a:latin typeface="Calibri"/>
              <a:ea typeface="Calibri"/>
              <a:cs typeface="Calibri"/>
              <a:sym typeface="Calibri"/>
            </a:endParaRPr>
          </a:p>
          <a:p>
            <a:pPr marL="1828800" lvl="3" indent="-304800" algn="l" rtl="0">
              <a:lnSpc>
                <a:spcPct val="115000"/>
              </a:lnSpc>
              <a:spcBef>
                <a:spcPts val="0"/>
              </a:spcBef>
              <a:spcAft>
                <a:spcPts val="0"/>
              </a:spcAft>
              <a:buClr>
                <a:schemeClr val="dk1"/>
              </a:buClr>
              <a:buSzPts val="1200"/>
              <a:buFont typeface="Calibri"/>
              <a:buAutoNum type="arabicPeriod"/>
            </a:pPr>
            <a:r>
              <a:rPr lang="en" sz="1200" dirty="0">
                <a:solidFill>
                  <a:schemeClr val="dk1"/>
                </a:solidFill>
                <a:latin typeface="Calibri"/>
                <a:ea typeface="Calibri"/>
                <a:cs typeface="Calibri"/>
                <a:sym typeface="Calibri"/>
              </a:rPr>
              <a:t>EG, ethnic minority in a specific geographic unit</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78e22552d6_0_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278e22552d6_0_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Two main types of Utility to consider but both consider the question:</a:t>
            </a:r>
            <a:endParaRPr/>
          </a:p>
          <a:p>
            <a:pPr marL="0" lvl="0" indent="0" algn="l" rtl="0">
              <a:spcBef>
                <a:spcPts val="0"/>
              </a:spcBef>
              <a:spcAft>
                <a:spcPts val="0"/>
              </a:spcAft>
              <a:buNone/>
            </a:pPr>
            <a:r>
              <a:rPr lang="en"/>
              <a:t>“Does the treated data approximate the raw data”</a:t>
            </a:r>
            <a:endParaRPr/>
          </a:p>
          <a:p>
            <a:pPr marL="0" lvl="0" indent="0" algn="l" rtl="0">
              <a:spcBef>
                <a:spcPts val="0"/>
              </a:spcBef>
              <a:spcAft>
                <a:spcPts val="0"/>
              </a:spcAft>
              <a:buNone/>
            </a:pPr>
            <a:endParaRPr/>
          </a:p>
          <a:p>
            <a:pPr marL="0" lvl="0" indent="0" algn="l" rtl="0">
              <a:spcBef>
                <a:spcPts val="0"/>
              </a:spcBef>
              <a:spcAft>
                <a:spcPts val="0"/>
              </a:spcAft>
              <a:buNone/>
            </a:pPr>
            <a:r>
              <a:rPr lang="en"/>
              <a:t>If data treatments change the structure of response values, they will lower the utility of the data. If data utility is lowered too much, it may be useless.</a:t>
            </a:r>
            <a:endParaRPr/>
          </a:p>
          <a:p>
            <a:pPr marL="0" lvl="0" indent="0" algn="l" rtl="0">
              <a:spcBef>
                <a:spcPts val="0"/>
              </a:spcBef>
              <a:spcAft>
                <a:spcPts val="0"/>
              </a:spcAft>
              <a:buNone/>
            </a:pPr>
            <a:endParaRPr/>
          </a:p>
          <a:p>
            <a:pPr marL="0" lvl="0" indent="0" algn="l" rtl="0">
              <a:spcBef>
                <a:spcPts val="0"/>
              </a:spcBef>
              <a:spcAft>
                <a:spcPts val="0"/>
              </a:spcAft>
              <a:buNone/>
            </a:pPr>
            <a:r>
              <a:rPr lang="en"/>
              <a:t>If utility drops too much as a result of data treatment, perhaps it was the wrong way to treat the data. Consider using different parameters or a different data treatment method</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40de2d1d09_1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240de2d1d09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Answers to these qualitative questions will help guide which data treatment(s) are needed before releasing public use data</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a:solidFill>
                  <a:schemeClr val="dk1"/>
                </a:solidFill>
                <a:latin typeface="Calibri"/>
                <a:ea typeface="Calibri"/>
                <a:cs typeface="Calibri"/>
                <a:sym typeface="Calibri"/>
              </a:rPr>
              <a:t>Highly Context dependent</a:t>
            </a:r>
            <a:endParaRPr sz="1200">
              <a:solidFill>
                <a:schemeClr val="dk1"/>
              </a:solidFill>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Can be formal (quantitative, systematic) or informal (qualitative, selective-checking)</a:t>
            </a:r>
            <a:endParaRPr sz="1200">
              <a:solidFill>
                <a:schemeClr val="dk1"/>
              </a:solidFill>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Quantitative</a:t>
            </a:r>
            <a:endParaRPr sz="1200">
              <a:solidFill>
                <a:schemeClr val="dk1"/>
              </a:solidFill>
              <a:latin typeface="Calibri"/>
              <a:ea typeface="Calibri"/>
              <a:cs typeface="Calibri"/>
              <a:sym typeface="Calibri"/>
            </a:endParaRPr>
          </a:p>
          <a:p>
            <a:pPr marL="1371600" lvl="2" indent="-304800" algn="l" rtl="0">
              <a:lnSpc>
                <a:spcPct val="115000"/>
              </a:lnSpc>
              <a:spcBef>
                <a:spcPts val="0"/>
              </a:spcBef>
              <a:spcAft>
                <a:spcPts val="0"/>
              </a:spcAft>
              <a:buClr>
                <a:schemeClr val="dk1"/>
              </a:buClr>
              <a:buSzPts val="1200"/>
              <a:buFont typeface="Calibri"/>
              <a:buAutoNum type="romanLcPeriod"/>
            </a:pPr>
            <a:r>
              <a:rPr lang="en" sz="1200" i="1">
                <a:solidFill>
                  <a:schemeClr val="dk1"/>
                </a:solidFill>
                <a:latin typeface="Calibri"/>
                <a:ea typeface="Calibri"/>
                <a:cs typeface="Calibri"/>
                <a:sym typeface="Calibri"/>
              </a:rPr>
              <a:t>k-anonymity, </a:t>
            </a:r>
            <a:r>
              <a:rPr lang="en" sz="1200" b="1" i="1">
                <a:solidFill>
                  <a:schemeClr val="dk1"/>
                </a:solidFill>
                <a:latin typeface="Calibri"/>
                <a:ea typeface="Calibri"/>
                <a:cs typeface="Calibri"/>
                <a:sym typeface="Calibri"/>
              </a:rPr>
              <a:t>l</a:t>
            </a:r>
            <a:r>
              <a:rPr lang="en" sz="1200" i="1">
                <a:solidFill>
                  <a:schemeClr val="dk1"/>
                </a:solidFill>
                <a:latin typeface="Calibri"/>
                <a:ea typeface="Calibri"/>
                <a:cs typeface="Calibri"/>
                <a:sym typeface="Calibri"/>
              </a:rPr>
              <a:t>-diversity, t-closeness; in general:</a:t>
            </a:r>
            <a:endParaRPr sz="1200" i="1">
              <a:solidFill>
                <a:schemeClr val="dk1"/>
              </a:solidFill>
              <a:latin typeface="Calibri"/>
              <a:ea typeface="Calibri"/>
              <a:cs typeface="Calibri"/>
              <a:sym typeface="Calibri"/>
            </a:endParaRPr>
          </a:p>
          <a:p>
            <a:pPr marL="1828800" lvl="3" indent="-304800" algn="l" rtl="0">
              <a:lnSpc>
                <a:spcPct val="115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Identify variables that might be identifiers (quasi-identifiers)</a:t>
            </a:r>
            <a:endParaRPr sz="1200">
              <a:solidFill>
                <a:schemeClr val="dk1"/>
              </a:solidFill>
              <a:latin typeface="Calibri"/>
              <a:ea typeface="Calibri"/>
              <a:cs typeface="Calibri"/>
              <a:sym typeface="Calibri"/>
            </a:endParaRPr>
          </a:p>
          <a:p>
            <a:pPr marL="1828800" lvl="3" indent="-304800" algn="l" rtl="0">
              <a:lnSpc>
                <a:spcPct val="115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Determine a level of individuation (unique records) based on these variables</a:t>
            </a:r>
            <a:endParaRPr sz="1200">
              <a:solidFill>
                <a:schemeClr val="dk1"/>
              </a:solidFill>
              <a:latin typeface="Calibri"/>
              <a:ea typeface="Calibri"/>
              <a:cs typeface="Calibri"/>
              <a:sym typeface="Calibri"/>
            </a:endParaRPr>
          </a:p>
          <a:p>
            <a:pPr marL="1828800" lvl="3" indent="-304800" algn="l" rtl="0">
              <a:lnSpc>
                <a:spcPct val="115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Consider if/how unique characteristics relate to sensitive information</a:t>
            </a:r>
            <a:endParaRPr sz="1200">
              <a:solidFill>
                <a:schemeClr val="dk1"/>
              </a:solidFill>
              <a:latin typeface="Calibri"/>
              <a:ea typeface="Calibri"/>
              <a:cs typeface="Calibri"/>
              <a:sym typeface="Calibri"/>
            </a:endParaRPr>
          </a:p>
          <a:p>
            <a:pPr marL="1371600" lvl="2" indent="-304800" algn="l" rtl="0">
              <a:lnSpc>
                <a:spcPct val="115000"/>
              </a:lnSpc>
              <a:spcBef>
                <a:spcPts val="0"/>
              </a:spcBef>
              <a:spcAft>
                <a:spcPts val="0"/>
              </a:spcAft>
              <a:buClr>
                <a:schemeClr val="dk1"/>
              </a:buClr>
              <a:buSzPts val="1200"/>
              <a:buFont typeface="Calibri"/>
              <a:buAutoNum type="romanLcPeriod"/>
            </a:pPr>
            <a:r>
              <a:rPr lang="en" sz="1200">
                <a:solidFill>
                  <a:schemeClr val="dk1"/>
                </a:solidFill>
                <a:latin typeface="Calibri"/>
                <a:ea typeface="Calibri"/>
                <a:cs typeface="Calibri"/>
                <a:sym typeface="Calibri"/>
              </a:rPr>
              <a:t>In practice, can be extremely difficult and time consuming to calculate these metrics, but you can employ these ideas qualitatively</a:t>
            </a:r>
            <a:endParaRPr sz="1200">
              <a:solidFill>
                <a:schemeClr val="dk1"/>
              </a:solidFill>
              <a:latin typeface="Calibri"/>
              <a:ea typeface="Calibri"/>
              <a:cs typeface="Calibri"/>
              <a:sym typeface="Calibri"/>
            </a:endParaRPr>
          </a:p>
          <a:p>
            <a:pPr marL="1371600" lvl="2" indent="-304800" algn="l" rtl="0">
              <a:lnSpc>
                <a:spcPct val="115000"/>
              </a:lnSpc>
              <a:spcBef>
                <a:spcPts val="0"/>
              </a:spcBef>
              <a:spcAft>
                <a:spcPts val="0"/>
              </a:spcAft>
              <a:buClr>
                <a:schemeClr val="dk1"/>
              </a:buClr>
              <a:buSzPts val="1200"/>
              <a:buFont typeface="Calibri"/>
              <a:buAutoNum type="romanLcPeriod"/>
            </a:pPr>
            <a:r>
              <a:rPr lang="en" sz="1200">
                <a:solidFill>
                  <a:schemeClr val="dk1"/>
                </a:solidFill>
                <a:latin typeface="Calibri"/>
                <a:ea typeface="Calibri"/>
                <a:cs typeface="Calibri"/>
                <a:sym typeface="Calibri"/>
              </a:rPr>
              <a:t>These metrics SPECIFICALLY measure individuation and covarition, they DO NOT TAKE INTO ACCOUNT or DETECT effects of noise, confidence, etc</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471962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s-ES" dirty="0"/>
              <a:t>Esta es nuestra agenda </a:t>
            </a:r>
            <a:r>
              <a:rPr lang="es-419" noProof="0" dirty="0"/>
              <a:t>para el día de hoy. Comenzaré con una descripción de qué es IPUMS, sobre quiénes son sus usuarios del proyecto y qué hacen con los datos.</a:t>
            </a:r>
          </a:p>
          <a:p>
            <a:endParaRPr lang="es-419" noProof="0" dirty="0"/>
          </a:p>
          <a:p>
            <a:r>
              <a:rPr lang="es-419" noProof="0" dirty="0"/>
              <a:t>A continuación, vamos a hacer una visita rápida al portal web para que puedan ver qué recursos están disponible para los usuarios inscritos y qué facilidades ofrece el sistema de diseminación.</a:t>
            </a:r>
          </a:p>
          <a:p>
            <a:endParaRPr lang="es-419" noProof="0" dirty="0"/>
          </a:p>
          <a:p>
            <a:r>
              <a:rPr lang="es-419" noProof="0" dirty="0"/>
              <a:t>Finalmente, compartiremos detalles sobre los beneficios de asociarse con IPUMS y los pasos necesarios para la cooperación entre IPUMS y sus instituciones.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4E9D36-C6AD-4E11-A37C-1F160CE8A3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8500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s-ES" dirty="0"/>
              <a:t>Esta es nuestra agenda </a:t>
            </a:r>
            <a:r>
              <a:rPr lang="es-419" noProof="0" dirty="0"/>
              <a:t>para el día de hoy. Comenzaré con una descripción de qué es IPUMS, sobre quiénes son sus usuarios del proyecto y qué hacen con los datos.</a:t>
            </a:r>
          </a:p>
          <a:p>
            <a:endParaRPr lang="es-419" noProof="0" dirty="0"/>
          </a:p>
          <a:p>
            <a:r>
              <a:rPr lang="es-419" noProof="0" dirty="0"/>
              <a:t>A continuación, vamos a hacer una visita rápida al portal web para que puedan ver qué recursos están disponible para los usuarios inscritos y qué facilidades ofrece el sistema de diseminación.</a:t>
            </a:r>
          </a:p>
          <a:p>
            <a:endParaRPr lang="es-419" noProof="0" dirty="0"/>
          </a:p>
          <a:p>
            <a:r>
              <a:rPr lang="es-419" noProof="0" dirty="0"/>
              <a:t>Finalmente, compartiremos detalles sobre los beneficios de asociarse con IPUMS y los pasos necesarios para la cooperación entre IPUMS y sus instituciones.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4E9D36-C6AD-4E11-A37C-1F160CE8A3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7979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78e22552d6_0_6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278e22552d6_0_6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SK is permissible.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78e22552d6_0_64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Font typeface="Calibri"/>
              <a:buChar char="●"/>
            </a:pPr>
            <a:r>
              <a:rPr lang="en-US" sz="1600" dirty="0">
                <a:solidFill>
                  <a:schemeClr val="dk1"/>
                </a:solidFill>
                <a:latin typeface="Calibri"/>
                <a:ea typeface="Calibri"/>
                <a:cs typeface="Calibri"/>
                <a:sym typeface="Calibri"/>
              </a:rPr>
              <a:t>Purpose: To modulate risk and utility; </a:t>
            </a:r>
            <a:r>
              <a:rPr lang="en-US" sz="1600" b="1" dirty="0">
                <a:solidFill>
                  <a:schemeClr val="dk1"/>
                </a:solidFill>
                <a:latin typeface="Calibri"/>
                <a:ea typeface="Calibri"/>
                <a:cs typeface="Calibri"/>
                <a:sym typeface="Calibri"/>
              </a:rPr>
              <a:t>to add uncertainty to data</a:t>
            </a:r>
          </a:p>
          <a:p>
            <a:pPr marL="457200" lvl="0" indent="-304800" algn="l" rtl="0">
              <a:lnSpc>
                <a:spcPct val="115000"/>
              </a:lnSpc>
              <a:spcBef>
                <a:spcPts val="0"/>
              </a:spcBef>
              <a:spcAft>
                <a:spcPts val="0"/>
              </a:spcAft>
              <a:buClr>
                <a:schemeClr val="dk1"/>
              </a:buClr>
              <a:buSzPts val="1200"/>
              <a:buFont typeface="Calibri"/>
              <a:buChar char="●"/>
            </a:pPr>
            <a:r>
              <a:rPr lang="en-US" sz="1600" dirty="0">
                <a:solidFill>
                  <a:schemeClr val="dk1"/>
                </a:solidFill>
                <a:latin typeface="Calibri"/>
                <a:ea typeface="Calibri"/>
                <a:cs typeface="Calibri"/>
                <a:sym typeface="Calibri"/>
              </a:rPr>
              <a:t>In general datasets with:</a:t>
            </a:r>
          </a:p>
          <a:p>
            <a:pPr marL="914400" lvl="1" indent="-304800" algn="l" rtl="0">
              <a:lnSpc>
                <a:spcPct val="115000"/>
              </a:lnSpc>
              <a:spcBef>
                <a:spcPts val="0"/>
              </a:spcBef>
              <a:spcAft>
                <a:spcPts val="0"/>
              </a:spcAft>
              <a:buClr>
                <a:schemeClr val="dk1"/>
              </a:buClr>
              <a:buSzPts val="1200"/>
              <a:buFont typeface="Calibri"/>
              <a:buChar char="○"/>
            </a:pPr>
            <a:r>
              <a:rPr lang="en-US" sz="1600" b="1" dirty="0">
                <a:solidFill>
                  <a:schemeClr val="dk1"/>
                </a:solidFill>
                <a:latin typeface="Calibri"/>
                <a:ea typeface="Calibri"/>
                <a:cs typeface="Calibri"/>
                <a:sym typeface="Calibri"/>
              </a:rPr>
              <a:t>Many records and few variables = inherently low risk due to the small chance of individuation of records.</a:t>
            </a:r>
          </a:p>
          <a:p>
            <a:pPr marL="914400" lvl="1" indent="-304800" algn="l" rtl="0">
              <a:lnSpc>
                <a:spcPct val="115000"/>
              </a:lnSpc>
              <a:spcBef>
                <a:spcPts val="0"/>
              </a:spcBef>
              <a:spcAft>
                <a:spcPts val="0"/>
              </a:spcAft>
              <a:buClr>
                <a:schemeClr val="dk1"/>
              </a:buClr>
              <a:buSzPts val="1200"/>
              <a:buFont typeface="Calibri"/>
              <a:buChar char="○"/>
            </a:pPr>
            <a:r>
              <a:rPr lang="en-US" sz="1600" b="1" dirty="0">
                <a:solidFill>
                  <a:schemeClr val="dk1"/>
                </a:solidFill>
                <a:latin typeface="Calibri"/>
                <a:ea typeface="Calibri"/>
                <a:cs typeface="Calibri"/>
                <a:sym typeface="Calibri"/>
              </a:rPr>
              <a:t>Conversely, many variables and few records will result in a high number of unique cases - a potential risk.</a:t>
            </a:r>
          </a:p>
          <a:p>
            <a:pPr marL="457200" lvl="0" indent="-304800" algn="l" rtl="0">
              <a:lnSpc>
                <a:spcPct val="115000"/>
              </a:lnSpc>
              <a:spcBef>
                <a:spcPts val="0"/>
              </a:spcBef>
              <a:spcAft>
                <a:spcPts val="0"/>
              </a:spcAft>
              <a:buClr>
                <a:schemeClr val="dk1"/>
              </a:buClr>
              <a:buSzPts val="1200"/>
              <a:buFont typeface="Calibri"/>
              <a:buChar char="●"/>
            </a:pPr>
            <a:r>
              <a:rPr lang="en-US" sz="1600" dirty="0">
                <a:solidFill>
                  <a:schemeClr val="dk1"/>
                </a:solidFill>
                <a:latin typeface="Calibri"/>
                <a:ea typeface="Calibri"/>
                <a:cs typeface="Calibri"/>
                <a:sym typeface="Calibri"/>
              </a:rPr>
              <a:t>In general data treatments: </a:t>
            </a:r>
          </a:p>
          <a:p>
            <a:pPr marL="914400" lvl="1" indent="-304800" algn="l" rtl="0">
              <a:lnSpc>
                <a:spcPct val="115000"/>
              </a:lnSpc>
              <a:spcBef>
                <a:spcPts val="0"/>
              </a:spcBef>
              <a:spcAft>
                <a:spcPts val="0"/>
              </a:spcAft>
              <a:buClr>
                <a:schemeClr val="dk1"/>
              </a:buClr>
              <a:buSzPts val="1200"/>
              <a:buFont typeface="Calibri"/>
              <a:buChar char="○"/>
            </a:pPr>
            <a:r>
              <a:rPr lang="en-US" sz="1600" b="1" dirty="0">
                <a:solidFill>
                  <a:schemeClr val="dk1"/>
                </a:solidFill>
                <a:latin typeface="Calibri"/>
                <a:ea typeface="Calibri"/>
                <a:cs typeface="Calibri"/>
                <a:sym typeface="Calibri"/>
              </a:rPr>
              <a:t>Remove information</a:t>
            </a:r>
            <a:r>
              <a:rPr lang="en-US" sz="1600" dirty="0">
                <a:solidFill>
                  <a:schemeClr val="dk1"/>
                </a:solidFill>
                <a:latin typeface="Calibri"/>
                <a:ea typeface="Calibri"/>
                <a:cs typeface="Calibri"/>
                <a:sym typeface="Calibri"/>
              </a:rPr>
              <a:t>: to limit risk but often also limit utility</a:t>
            </a:r>
          </a:p>
          <a:p>
            <a:pPr marL="914400" lvl="1" indent="-304800" algn="l" rtl="0">
              <a:lnSpc>
                <a:spcPct val="115000"/>
              </a:lnSpc>
              <a:spcBef>
                <a:spcPts val="0"/>
              </a:spcBef>
              <a:spcAft>
                <a:spcPts val="0"/>
              </a:spcAft>
              <a:buClr>
                <a:schemeClr val="dk1"/>
              </a:buClr>
              <a:buSzPts val="1200"/>
              <a:buFont typeface="Calibri"/>
              <a:buChar char="○"/>
            </a:pPr>
            <a:r>
              <a:rPr lang="en-US" sz="1600" b="1" dirty="0">
                <a:solidFill>
                  <a:schemeClr val="dk1"/>
                </a:solidFill>
                <a:latin typeface="Calibri"/>
                <a:ea typeface="Calibri"/>
                <a:cs typeface="Calibri"/>
                <a:sym typeface="Calibri"/>
              </a:rPr>
              <a:t>Add information: </a:t>
            </a:r>
            <a:r>
              <a:rPr lang="en-US" sz="1600" dirty="0">
                <a:solidFill>
                  <a:schemeClr val="dk1"/>
                </a:solidFill>
                <a:latin typeface="Calibri"/>
                <a:ea typeface="Calibri"/>
                <a:cs typeface="Calibri"/>
                <a:sym typeface="Calibri"/>
              </a:rPr>
              <a:t>Some treatments add noise/confusion, lowering risk while maintaining utility.</a:t>
            </a: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First, we will describe some key metrics for assessing utility and disclosure risk.</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Next, we will give an overview of data treatments to reduce disclosure risk.</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Third, we will describe the data treatments that we at IPUMS typically use when preparing census microdata files.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Finally, we will walk through a brief demonstration of this process with code samples.</a:t>
            </a:r>
            <a:endParaRPr dirty="0"/>
          </a:p>
          <a:p>
            <a:pPr marL="0" lvl="0" indent="0" algn="l" rtl="0">
              <a:spcBef>
                <a:spcPts val="0"/>
              </a:spcBef>
              <a:spcAft>
                <a:spcPts val="0"/>
              </a:spcAft>
              <a:buNone/>
            </a:pPr>
            <a:endParaRPr dirty="0"/>
          </a:p>
        </p:txBody>
      </p:sp>
      <p:sp>
        <p:nvSpPr>
          <p:cNvPr id="312" name="Google Shape;312;g278e22552d6_0_6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International_1">
  <p:cSld name="International_1">
    <p:spTree>
      <p:nvGrpSpPr>
        <p:cNvPr id="1" name="Shape 55"/>
        <p:cNvGrpSpPr/>
        <p:nvPr/>
      </p:nvGrpSpPr>
      <p:grpSpPr>
        <a:xfrm>
          <a:off x="0" y="0"/>
          <a:ext cx="0" cy="0"/>
          <a:chOff x="0" y="0"/>
          <a:chExt cx="0" cy="0"/>
        </a:xfrm>
      </p:grpSpPr>
      <p:sp>
        <p:nvSpPr>
          <p:cNvPr id="56" name="Google Shape;56;p14"/>
          <p:cNvSpPr txBox="1">
            <a:spLocks noGrp="1"/>
          </p:cNvSpPr>
          <p:nvPr>
            <p:ph type="title"/>
          </p:nvPr>
        </p:nvSpPr>
        <p:spPr>
          <a:xfrm>
            <a:off x="457200" y="206375"/>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EDB52-29B9-5B39-E6A4-F46B4BD72601}"/>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25FEDEE-D672-A757-E916-7AE1BE3431B5}"/>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FDDD78-34B8-8717-D8CF-9D97504186A7}"/>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6329244-4765-E26C-9F19-B1AC0627A918}"/>
              </a:ext>
            </a:extLst>
          </p:cNvPr>
          <p:cNvSpPr>
            <a:spLocks noGrp="1"/>
          </p:cNvSpPr>
          <p:nvPr>
            <p:ph type="dt" sz="half" idx="10"/>
          </p:nvPr>
        </p:nvSpPr>
        <p:spPr/>
        <p:txBody>
          <a:bodyPr/>
          <a:lstStyle/>
          <a:p>
            <a:fld id="{B61BEF0D-F0BB-DE4B-95CE-6DB70DBA9567}" type="datetimeFigureOut">
              <a:rPr lang="en-US" smtClean="0"/>
              <a:pPr/>
              <a:t>5/19/2025</a:t>
            </a:fld>
            <a:endParaRPr lang="en-US" dirty="0"/>
          </a:p>
        </p:txBody>
      </p:sp>
      <p:sp>
        <p:nvSpPr>
          <p:cNvPr id="6" name="Footer Placeholder 5">
            <a:extLst>
              <a:ext uri="{FF2B5EF4-FFF2-40B4-BE49-F238E27FC236}">
                <a16:creationId xmlns:a16="http://schemas.microsoft.com/office/drawing/2014/main" id="{3C4A3B9D-44B2-FF9B-5D59-5EF68A21DAD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3771ADB-B625-BD59-BA72-24D76BDA83E2}"/>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953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3EC45-D6DE-77CC-B11D-330C01F8E4BC}"/>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DECDE72-D9F9-AC44-9577-A439B4D2074E}"/>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0AFC0817-92A3-D9BB-9401-10C095AB76F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4FE4C45-E47C-1BD9-B16D-00DDACF881B0}"/>
              </a:ext>
            </a:extLst>
          </p:cNvPr>
          <p:cNvSpPr>
            <a:spLocks noGrp="1"/>
          </p:cNvSpPr>
          <p:nvPr>
            <p:ph type="dt" sz="half" idx="10"/>
          </p:nvPr>
        </p:nvSpPr>
        <p:spPr/>
        <p:txBody>
          <a:bodyPr/>
          <a:lstStyle/>
          <a:p>
            <a:fld id="{B61BEF0D-F0BB-DE4B-95CE-6DB70DBA9567}" type="datetimeFigureOut">
              <a:rPr lang="en-US" smtClean="0"/>
              <a:pPr/>
              <a:t>5/19/2025</a:t>
            </a:fld>
            <a:endParaRPr lang="en-US" dirty="0"/>
          </a:p>
        </p:txBody>
      </p:sp>
      <p:sp>
        <p:nvSpPr>
          <p:cNvPr id="6" name="Footer Placeholder 5">
            <a:extLst>
              <a:ext uri="{FF2B5EF4-FFF2-40B4-BE49-F238E27FC236}">
                <a16:creationId xmlns:a16="http://schemas.microsoft.com/office/drawing/2014/main" id="{70CC04A1-7637-A416-9187-20ACB06121F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0E6356A-C9E4-614B-2603-CA044923FFB7}"/>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68763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FF308-C01B-54C3-806E-616DB04744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FB5AA5-97B5-891F-1C9D-D494CDAAC3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BE264C-E654-EDFA-339A-DE9D862D9E17}"/>
              </a:ext>
            </a:extLst>
          </p:cNvPr>
          <p:cNvSpPr>
            <a:spLocks noGrp="1"/>
          </p:cNvSpPr>
          <p:nvPr>
            <p:ph type="dt" sz="half" idx="10"/>
          </p:nvPr>
        </p:nvSpPr>
        <p:spPr/>
        <p:txBody>
          <a:bodyPr/>
          <a:lstStyle/>
          <a:p>
            <a:fld id="{B61BEF0D-F0BB-DE4B-95CE-6DB70DBA9567}" type="datetimeFigureOut">
              <a:rPr lang="en-US" smtClean="0"/>
              <a:pPr/>
              <a:t>5/19/2025</a:t>
            </a:fld>
            <a:endParaRPr lang="en-US" dirty="0"/>
          </a:p>
        </p:txBody>
      </p:sp>
      <p:sp>
        <p:nvSpPr>
          <p:cNvPr id="5" name="Footer Placeholder 4">
            <a:extLst>
              <a:ext uri="{FF2B5EF4-FFF2-40B4-BE49-F238E27FC236}">
                <a16:creationId xmlns:a16="http://schemas.microsoft.com/office/drawing/2014/main" id="{755ED575-889A-58F0-D609-896B45ECDD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CF8A715-8D13-FB17-3018-E692D540B965}"/>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64626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1D906F-49D0-89DD-0E98-E2393345D6BA}"/>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5E51B4-597D-A4DA-625B-36F1A01DBC96}"/>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7905DD-9063-A5A4-C1F8-D15F869A97CC}"/>
              </a:ext>
            </a:extLst>
          </p:cNvPr>
          <p:cNvSpPr>
            <a:spLocks noGrp="1"/>
          </p:cNvSpPr>
          <p:nvPr>
            <p:ph type="dt" sz="half" idx="10"/>
          </p:nvPr>
        </p:nvSpPr>
        <p:spPr/>
        <p:txBody>
          <a:bodyPr/>
          <a:lstStyle/>
          <a:p>
            <a:fld id="{B61BEF0D-F0BB-DE4B-95CE-6DB70DBA9567}" type="datetimeFigureOut">
              <a:rPr lang="en-US" smtClean="0"/>
              <a:pPr/>
              <a:t>5/19/2025</a:t>
            </a:fld>
            <a:endParaRPr lang="en-US" dirty="0"/>
          </a:p>
        </p:txBody>
      </p:sp>
      <p:sp>
        <p:nvSpPr>
          <p:cNvPr id="5" name="Footer Placeholder 4">
            <a:extLst>
              <a:ext uri="{FF2B5EF4-FFF2-40B4-BE49-F238E27FC236}">
                <a16:creationId xmlns:a16="http://schemas.microsoft.com/office/drawing/2014/main" id="{05E7E06C-CFC7-2195-4F87-D9F3C9DB950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E6245E2-18EF-16DD-220E-31B59ED9D44A}"/>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01356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F3534-3806-26BE-2CB9-416CC9C91426}"/>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E0AAD3E-1FC2-DAB1-BC4B-DCA345AFDA0F}"/>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661B00C-36E8-9961-8F1C-AE8FC49A1736}"/>
              </a:ext>
            </a:extLst>
          </p:cNvPr>
          <p:cNvSpPr>
            <a:spLocks noGrp="1"/>
          </p:cNvSpPr>
          <p:nvPr>
            <p:ph type="dt" sz="half" idx="10"/>
          </p:nvPr>
        </p:nvSpPr>
        <p:spPr/>
        <p:txBody>
          <a:bodyPr/>
          <a:lstStyle/>
          <a:p>
            <a:fld id="{CABDC754-9F94-4CA9-8817-0BBA3F8F8794}" type="datetimeFigureOut">
              <a:rPr lang="fr-FR" smtClean="0"/>
              <a:t>19/05/2025</a:t>
            </a:fld>
            <a:endParaRPr lang="fr-FR"/>
          </a:p>
        </p:txBody>
      </p:sp>
      <p:sp>
        <p:nvSpPr>
          <p:cNvPr id="5" name="Footer Placeholder 4">
            <a:extLst>
              <a:ext uri="{FF2B5EF4-FFF2-40B4-BE49-F238E27FC236}">
                <a16:creationId xmlns:a16="http://schemas.microsoft.com/office/drawing/2014/main" id="{6CF8F933-08D2-0409-5B00-B359C089179E}"/>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2391B058-F510-6145-9FE2-91E9C71B841A}"/>
              </a:ext>
            </a:extLst>
          </p:cNvPr>
          <p:cNvSpPr>
            <a:spLocks noGrp="1"/>
          </p:cNvSpPr>
          <p:nvPr>
            <p:ph type="sldNum" sz="quarter" idx="12"/>
          </p:nvPr>
        </p:nvSpPr>
        <p:spPr/>
        <p:txBody>
          <a:bodyPr/>
          <a:lstStyle/>
          <a:p>
            <a:fld id="{28121039-1680-49CB-8C01-0051A5D98478}" type="slidenum">
              <a:rPr lang="fr-FR" smtClean="0"/>
              <a:t>‹#›</a:t>
            </a:fld>
            <a:endParaRPr lang="fr-FR"/>
          </a:p>
        </p:txBody>
      </p:sp>
    </p:spTree>
    <p:extLst>
      <p:ext uri="{BB962C8B-B14F-4D97-AF65-F5344CB8AC3E}">
        <p14:creationId xmlns:p14="http://schemas.microsoft.com/office/powerpoint/2010/main" val="506629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5AC4D-F04C-24F8-0A40-36C26117A2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045B08-D197-689B-EEDA-91BBCDF38E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4FF8DD-80E6-DE88-0BEA-3456D0F98C19}"/>
              </a:ext>
            </a:extLst>
          </p:cNvPr>
          <p:cNvSpPr>
            <a:spLocks noGrp="1"/>
          </p:cNvSpPr>
          <p:nvPr>
            <p:ph type="dt" sz="half" idx="10"/>
          </p:nvPr>
        </p:nvSpPr>
        <p:spPr/>
        <p:txBody>
          <a:bodyPr/>
          <a:lstStyle/>
          <a:p>
            <a:fld id="{CABDC754-9F94-4CA9-8817-0BBA3F8F8794}" type="datetimeFigureOut">
              <a:rPr lang="fr-FR" smtClean="0"/>
              <a:t>19/05/2025</a:t>
            </a:fld>
            <a:endParaRPr lang="fr-FR"/>
          </a:p>
        </p:txBody>
      </p:sp>
      <p:sp>
        <p:nvSpPr>
          <p:cNvPr id="5" name="Footer Placeholder 4">
            <a:extLst>
              <a:ext uri="{FF2B5EF4-FFF2-40B4-BE49-F238E27FC236}">
                <a16:creationId xmlns:a16="http://schemas.microsoft.com/office/drawing/2014/main" id="{8CBACB2C-D018-74FB-51CC-39FA4814987D}"/>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9A588202-97CA-1E7E-CCED-2B8AAB72BF82}"/>
              </a:ext>
            </a:extLst>
          </p:cNvPr>
          <p:cNvSpPr>
            <a:spLocks noGrp="1"/>
          </p:cNvSpPr>
          <p:nvPr>
            <p:ph type="sldNum" sz="quarter" idx="12"/>
          </p:nvPr>
        </p:nvSpPr>
        <p:spPr/>
        <p:txBody>
          <a:bodyPr/>
          <a:lstStyle/>
          <a:p>
            <a:fld id="{28121039-1680-49CB-8C01-0051A5D98478}" type="slidenum">
              <a:rPr lang="fr-FR" smtClean="0"/>
              <a:t>‹#›</a:t>
            </a:fld>
            <a:endParaRPr lang="fr-FR"/>
          </a:p>
        </p:txBody>
      </p:sp>
    </p:spTree>
    <p:extLst>
      <p:ext uri="{BB962C8B-B14F-4D97-AF65-F5344CB8AC3E}">
        <p14:creationId xmlns:p14="http://schemas.microsoft.com/office/powerpoint/2010/main" val="2973520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D4B34-5D0A-8EDE-AA1B-FBFD69A12022}"/>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16A1401-D314-755C-3E5C-15B2914D28DC}"/>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C69810-8E98-BD99-D166-0423FABE48E0}"/>
              </a:ext>
            </a:extLst>
          </p:cNvPr>
          <p:cNvSpPr>
            <a:spLocks noGrp="1"/>
          </p:cNvSpPr>
          <p:nvPr>
            <p:ph type="dt" sz="half" idx="10"/>
          </p:nvPr>
        </p:nvSpPr>
        <p:spPr/>
        <p:txBody>
          <a:bodyPr/>
          <a:lstStyle/>
          <a:p>
            <a:fld id="{CABDC754-9F94-4CA9-8817-0BBA3F8F8794}" type="datetimeFigureOut">
              <a:rPr lang="fr-FR" smtClean="0"/>
              <a:t>19/05/2025</a:t>
            </a:fld>
            <a:endParaRPr lang="fr-FR"/>
          </a:p>
        </p:txBody>
      </p:sp>
      <p:sp>
        <p:nvSpPr>
          <p:cNvPr id="5" name="Footer Placeholder 4">
            <a:extLst>
              <a:ext uri="{FF2B5EF4-FFF2-40B4-BE49-F238E27FC236}">
                <a16:creationId xmlns:a16="http://schemas.microsoft.com/office/drawing/2014/main" id="{847999B2-43E6-DC4B-B8B9-1C52F7336462}"/>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D68E2B16-5B04-2A33-DCC4-4A24E810DB25}"/>
              </a:ext>
            </a:extLst>
          </p:cNvPr>
          <p:cNvSpPr>
            <a:spLocks noGrp="1"/>
          </p:cNvSpPr>
          <p:nvPr>
            <p:ph type="sldNum" sz="quarter" idx="12"/>
          </p:nvPr>
        </p:nvSpPr>
        <p:spPr/>
        <p:txBody>
          <a:bodyPr/>
          <a:lstStyle/>
          <a:p>
            <a:fld id="{28121039-1680-49CB-8C01-0051A5D98478}" type="slidenum">
              <a:rPr lang="fr-FR" smtClean="0"/>
              <a:t>‹#›</a:t>
            </a:fld>
            <a:endParaRPr lang="fr-FR"/>
          </a:p>
        </p:txBody>
      </p:sp>
    </p:spTree>
    <p:extLst>
      <p:ext uri="{BB962C8B-B14F-4D97-AF65-F5344CB8AC3E}">
        <p14:creationId xmlns:p14="http://schemas.microsoft.com/office/powerpoint/2010/main" val="1922289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2D4C9-8D9F-D82D-915C-11C3B4C96E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D7FF00-25B5-2FDC-4ECB-95D386686CC4}"/>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5CAD43-F676-ED65-4E6F-C2CFF25941F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786E59-6DCF-F7F1-51DE-A6E54CD07EFE}"/>
              </a:ext>
            </a:extLst>
          </p:cNvPr>
          <p:cNvSpPr>
            <a:spLocks noGrp="1"/>
          </p:cNvSpPr>
          <p:nvPr>
            <p:ph type="dt" sz="half" idx="10"/>
          </p:nvPr>
        </p:nvSpPr>
        <p:spPr/>
        <p:txBody>
          <a:bodyPr/>
          <a:lstStyle/>
          <a:p>
            <a:fld id="{CABDC754-9F94-4CA9-8817-0BBA3F8F8794}" type="datetimeFigureOut">
              <a:rPr lang="fr-FR" smtClean="0"/>
              <a:t>19/05/2025</a:t>
            </a:fld>
            <a:endParaRPr lang="fr-FR"/>
          </a:p>
        </p:txBody>
      </p:sp>
      <p:sp>
        <p:nvSpPr>
          <p:cNvPr id="6" name="Footer Placeholder 5">
            <a:extLst>
              <a:ext uri="{FF2B5EF4-FFF2-40B4-BE49-F238E27FC236}">
                <a16:creationId xmlns:a16="http://schemas.microsoft.com/office/drawing/2014/main" id="{A5FC8443-A150-48FB-30A9-4871DDA12627}"/>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6F81D91F-1F3F-96AF-3104-C9FBE6075BC7}"/>
              </a:ext>
            </a:extLst>
          </p:cNvPr>
          <p:cNvSpPr>
            <a:spLocks noGrp="1"/>
          </p:cNvSpPr>
          <p:nvPr>
            <p:ph type="sldNum" sz="quarter" idx="12"/>
          </p:nvPr>
        </p:nvSpPr>
        <p:spPr/>
        <p:txBody>
          <a:bodyPr/>
          <a:lstStyle/>
          <a:p>
            <a:fld id="{28121039-1680-49CB-8C01-0051A5D98478}" type="slidenum">
              <a:rPr lang="fr-FR" smtClean="0"/>
              <a:t>‹#›</a:t>
            </a:fld>
            <a:endParaRPr lang="fr-FR"/>
          </a:p>
        </p:txBody>
      </p:sp>
    </p:spTree>
    <p:extLst>
      <p:ext uri="{BB962C8B-B14F-4D97-AF65-F5344CB8AC3E}">
        <p14:creationId xmlns:p14="http://schemas.microsoft.com/office/powerpoint/2010/main" val="29122130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BA3D5-D85A-DD29-C8A3-3ECF7A85DE80}"/>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444084-5288-3B40-2166-572A274A8CD8}"/>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14DFC99-ECBC-B5D7-D78C-D3FE2BE6440D}"/>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028678-8229-2B48-DA52-B708CF1B34BA}"/>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AFA94EB-9948-AFA5-6C7D-5A9DE558C810}"/>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027D90-32B3-B336-4487-3829398B4563}"/>
              </a:ext>
            </a:extLst>
          </p:cNvPr>
          <p:cNvSpPr>
            <a:spLocks noGrp="1"/>
          </p:cNvSpPr>
          <p:nvPr>
            <p:ph type="dt" sz="half" idx="10"/>
          </p:nvPr>
        </p:nvSpPr>
        <p:spPr/>
        <p:txBody>
          <a:bodyPr/>
          <a:lstStyle/>
          <a:p>
            <a:fld id="{CABDC754-9F94-4CA9-8817-0BBA3F8F8794}" type="datetimeFigureOut">
              <a:rPr lang="fr-FR" smtClean="0"/>
              <a:t>19/05/2025</a:t>
            </a:fld>
            <a:endParaRPr lang="fr-FR"/>
          </a:p>
        </p:txBody>
      </p:sp>
      <p:sp>
        <p:nvSpPr>
          <p:cNvPr id="8" name="Footer Placeholder 7">
            <a:extLst>
              <a:ext uri="{FF2B5EF4-FFF2-40B4-BE49-F238E27FC236}">
                <a16:creationId xmlns:a16="http://schemas.microsoft.com/office/drawing/2014/main" id="{FF10A7AD-FF8F-E6D6-6FFE-84815F0048BF}"/>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EB110922-535E-A3B4-4E5D-AD61D98E9B35}"/>
              </a:ext>
            </a:extLst>
          </p:cNvPr>
          <p:cNvSpPr>
            <a:spLocks noGrp="1"/>
          </p:cNvSpPr>
          <p:nvPr>
            <p:ph type="sldNum" sz="quarter" idx="12"/>
          </p:nvPr>
        </p:nvSpPr>
        <p:spPr/>
        <p:txBody>
          <a:bodyPr/>
          <a:lstStyle/>
          <a:p>
            <a:fld id="{28121039-1680-49CB-8C01-0051A5D98478}" type="slidenum">
              <a:rPr lang="fr-FR" smtClean="0"/>
              <a:t>‹#›</a:t>
            </a:fld>
            <a:endParaRPr lang="fr-FR"/>
          </a:p>
        </p:txBody>
      </p:sp>
    </p:spTree>
    <p:extLst>
      <p:ext uri="{BB962C8B-B14F-4D97-AF65-F5344CB8AC3E}">
        <p14:creationId xmlns:p14="http://schemas.microsoft.com/office/powerpoint/2010/main" val="42717012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108E2-A461-9A97-E3F5-9BDDA7927F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53B6C6-2B06-3FD5-73F2-F51C3A4F24CC}"/>
              </a:ext>
            </a:extLst>
          </p:cNvPr>
          <p:cNvSpPr>
            <a:spLocks noGrp="1"/>
          </p:cNvSpPr>
          <p:nvPr>
            <p:ph type="dt" sz="half" idx="10"/>
          </p:nvPr>
        </p:nvSpPr>
        <p:spPr/>
        <p:txBody>
          <a:bodyPr/>
          <a:lstStyle/>
          <a:p>
            <a:fld id="{CABDC754-9F94-4CA9-8817-0BBA3F8F8794}" type="datetimeFigureOut">
              <a:rPr lang="fr-FR" smtClean="0"/>
              <a:t>19/05/2025</a:t>
            </a:fld>
            <a:endParaRPr lang="fr-FR"/>
          </a:p>
        </p:txBody>
      </p:sp>
      <p:sp>
        <p:nvSpPr>
          <p:cNvPr id="4" name="Footer Placeholder 3">
            <a:extLst>
              <a:ext uri="{FF2B5EF4-FFF2-40B4-BE49-F238E27FC236}">
                <a16:creationId xmlns:a16="http://schemas.microsoft.com/office/drawing/2014/main" id="{13E3344E-C7F8-3339-E329-194C5625FB28}"/>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17E17931-2EA1-D9BC-7E77-480CBAB490C0}"/>
              </a:ext>
            </a:extLst>
          </p:cNvPr>
          <p:cNvSpPr>
            <a:spLocks noGrp="1"/>
          </p:cNvSpPr>
          <p:nvPr>
            <p:ph type="sldNum" sz="quarter" idx="12"/>
          </p:nvPr>
        </p:nvSpPr>
        <p:spPr/>
        <p:txBody>
          <a:bodyPr/>
          <a:lstStyle/>
          <a:p>
            <a:fld id="{28121039-1680-49CB-8C01-0051A5D98478}" type="slidenum">
              <a:rPr lang="fr-FR" smtClean="0"/>
              <a:t>‹#›</a:t>
            </a:fld>
            <a:endParaRPr lang="fr-FR"/>
          </a:p>
        </p:txBody>
      </p:sp>
    </p:spTree>
    <p:extLst>
      <p:ext uri="{BB962C8B-B14F-4D97-AF65-F5344CB8AC3E}">
        <p14:creationId xmlns:p14="http://schemas.microsoft.com/office/powerpoint/2010/main" val="3781482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57"/>
        <p:cNvGrpSpPr/>
        <p:nvPr/>
      </p:nvGrpSpPr>
      <p:grpSpPr>
        <a:xfrm>
          <a:off x="0" y="0"/>
          <a:ext cx="0" cy="0"/>
          <a:chOff x="0" y="0"/>
          <a:chExt cx="0" cy="0"/>
        </a:xfrm>
      </p:grpSpPr>
      <p:sp>
        <p:nvSpPr>
          <p:cNvPr id="58" name="Google Shape;58;p15"/>
          <p:cNvSpPr txBox="1">
            <a:spLocks noGrp="1"/>
          </p:cNvSpPr>
          <p:nvPr>
            <p:ph type="title"/>
          </p:nvPr>
        </p:nvSpPr>
        <p:spPr>
          <a:xfrm>
            <a:off x="913451" y="2571758"/>
            <a:ext cx="7317000" cy="1771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rgbClr val="2A2A2A"/>
              </a:buClr>
              <a:buSzPts val="3300"/>
              <a:buFont typeface="Century Gothic"/>
              <a:buNone/>
              <a:defRPr sz="3300" b="0"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9" name="Google Shape;59;p15"/>
          <p:cNvSpPr txBox="1">
            <a:spLocks noGrp="1"/>
          </p:cNvSpPr>
          <p:nvPr>
            <p:ph type="body" idx="1"/>
          </p:nvPr>
        </p:nvSpPr>
        <p:spPr>
          <a:xfrm>
            <a:off x="910102" y="514359"/>
            <a:ext cx="5891400" cy="8574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0"/>
              </a:spcBef>
              <a:spcAft>
                <a:spcPts val="0"/>
              </a:spcAft>
              <a:buSzPts val="1200"/>
              <a:buNone/>
              <a:defRPr sz="1500">
                <a:solidFill>
                  <a:schemeClr val="dk1"/>
                </a:solidFill>
              </a:defRPr>
            </a:lvl1pPr>
            <a:lvl2pPr marL="914400" lvl="1" indent="-228600" algn="l" rtl="0">
              <a:lnSpc>
                <a:spcPct val="90000"/>
              </a:lnSpc>
              <a:spcBef>
                <a:spcPts val="500"/>
              </a:spcBef>
              <a:spcAft>
                <a:spcPts val="0"/>
              </a:spcAft>
              <a:buSzPts val="1100"/>
              <a:buNone/>
              <a:defRPr sz="1400">
                <a:solidFill>
                  <a:srgbClr val="979797"/>
                </a:solidFill>
              </a:defRPr>
            </a:lvl2pPr>
            <a:lvl3pPr marL="1371600" lvl="2" indent="-228600" algn="l" rtl="0">
              <a:lnSpc>
                <a:spcPct val="90000"/>
              </a:lnSpc>
              <a:spcBef>
                <a:spcPts val="500"/>
              </a:spcBef>
              <a:spcAft>
                <a:spcPts val="0"/>
              </a:spcAft>
              <a:buSzPts val="1000"/>
              <a:buNone/>
              <a:defRPr sz="1200">
                <a:solidFill>
                  <a:srgbClr val="979797"/>
                </a:solidFill>
              </a:defRPr>
            </a:lvl3pPr>
            <a:lvl4pPr marL="1828800" lvl="3" indent="-228600" algn="l" rtl="0">
              <a:lnSpc>
                <a:spcPct val="90000"/>
              </a:lnSpc>
              <a:spcBef>
                <a:spcPts val="500"/>
              </a:spcBef>
              <a:spcAft>
                <a:spcPts val="0"/>
              </a:spcAft>
              <a:buSzPts val="800"/>
              <a:buNone/>
              <a:defRPr sz="1100">
                <a:solidFill>
                  <a:srgbClr val="979797"/>
                </a:solidFill>
              </a:defRPr>
            </a:lvl4pPr>
            <a:lvl5pPr marL="2286000" lvl="4" indent="-228600" algn="l" rtl="0">
              <a:lnSpc>
                <a:spcPct val="90000"/>
              </a:lnSpc>
              <a:spcBef>
                <a:spcPts val="500"/>
              </a:spcBef>
              <a:spcAft>
                <a:spcPts val="0"/>
              </a:spcAft>
              <a:buSzPts val="800"/>
              <a:buNone/>
              <a:defRPr sz="1100">
                <a:solidFill>
                  <a:srgbClr val="979797"/>
                </a:solidFill>
              </a:defRPr>
            </a:lvl5pPr>
            <a:lvl6pPr marL="2743200" lvl="5" indent="-228600" algn="l" rtl="0">
              <a:spcBef>
                <a:spcPts val="500"/>
              </a:spcBef>
              <a:spcAft>
                <a:spcPts val="0"/>
              </a:spcAft>
              <a:buClr>
                <a:srgbClr val="979797"/>
              </a:buClr>
              <a:buSzPts val="800"/>
              <a:buNone/>
              <a:defRPr sz="1100">
                <a:solidFill>
                  <a:srgbClr val="979797"/>
                </a:solidFill>
              </a:defRPr>
            </a:lvl6pPr>
            <a:lvl7pPr marL="3200400" lvl="6" indent="-228600" algn="l" rtl="0">
              <a:spcBef>
                <a:spcPts val="500"/>
              </a:spcBef>
              <a:spcAft>
                <a:spcPts val="0"/>
              </a:spcAft>
              <a:buClr>
                <a:srgbClr val="979797"/>
              </a:buClr>
              <a:buSzPts val="800"/>
              <a:buNone/>
              <a:defRPr sz="1100">
                <a:solidFill>
                  <a:srgbClr val="979797"/>
                </a:solidFill>
              </a:defRPr>
            </a:lvl7pPr>
            <a:lvl8pPr marL="3657600" lvl="7" indent="-228600" algn="l" rtl="0">
              <a:spcBef>
                <a:spcPts val="500"/>
              </a:spcBef>
              <a:spcAft>
                <a:spcPts val="0"/>
              </a:spcAft>
              <a:buClr>
                <a:srgbClr val="979797"/>
              </a:buClr>
              <a:buSzPts val="800"/>
              <a:buNone/>
              <a:defRPr sz="1100">
                <a:solidFill>
                  <a:srgbClr val="979797"/>
                </a:solidFill>
              </a:defRPr>
            </a:lvl8pPr>
            <a:lvl9pPr marL="4114800" lvl="8" indent="-228600" algn="l" rtl="0">
              <a:spcBef>
                <a:spcPts val="500"/>
              </a:spcBef>
              <a:spcAft>
                <a:spcPts val="0"/>
              </a:spcAft>
              <a:buClr>
                <a:srgbClr val="979797"/>
              </a:buClr>
              <a:buSzPts val="800"/>
              <a:buNone/>
              <a:defRPr sz="1100">
                <a:solidFill>
                  <a:srgbClr val="979797"/>
                </a:solidFill>
              </a:defRPr>
            </a:lvl9pPr>
          </a:lstStyle>
          <a:p>
            <a:endParaRPr/>
          </a:p>
        </p:txBody>
      </p:sp>
      <p:sp>
        <p:nvSpPr>
          <p:cNvPr id="60" name="Google Shape;60;p15"/>
          <p:cNvSpPr txBox="1">
            <a:spLocks noGrp="1"/>
          </p:cNvSpPr>
          <p:nvPr>
            <p:ph type="dt" idx="10"/>
          </p:nvPr>
        </p:nvSpPr>
        <p:spPr>
          <a:xfrm>
            <a:off x="6115454" y="4836322"/>
            <a:ext cx="1047300" cy="1356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1" name="Google Shape;61;p15"/>
          <p:cNvSpPr txBox="1">
            <a:spLocks noGrp="1"/>
          </p:cNvSpPr>
          <p:nvPr>
            <p:ph type="ftr" idx="11"/>
          </p:nvPr>
        </p:nvSpPr>
        <p:spPr>
          <a:xfrm>
            <a:off x="906874" y="4836322"/>
            <a:ext cx="4980000" cy="1356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2" name="Google Shape;62;p15"/>
          <p:cNvSpPr txBox="1">
            <a:spLocks noGrp="1"/>
          </p:cNvSpPr>
          <p:nvPr>
            <p:ph type="sldNum" idx="12"/>
          </p:nvPr>
        </p:nvSpPr>
        <p:spPr>
          <a:xfrm>
            <a:off x="7373081" y="4836322"/>
            <a:ext cx="857400" cy="1356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solidFill>
                  <a:srgbClr val="545454"/>
                </a:solidFill>
              </a:defRPr>
            </a:lvl1pPr>
            <a:lvl2pPr marL="0" lvl="1" indent="0" algn="r" rtl="0">
              <a:spcBef>
                <a:spcPts val="0"/>
              </a:spcBef>
              <a:buNone/>
              <a:defRPr>
                <a:solidFill>
                  <a:srgbClr val="545454"/>
                </a:solidFill>
              </a:defRPr>
            </a:lvl2pPr>
            <a:lvl3pPr marL="0" lvl="2" indent="0" algn="r" rtl="0">
              <a:spcBef>
                <a:spcPts val="0"/>
              </a:spcBef>
              <a:buNone/>
              <a:defRPr>
                <a:solidFill>
                  <a:srgbClr val="545454"/>
                </a:solidFill>
              </a:defRPr>
            </a:lvl3pPr>
            <a:lvl4pPr marL="0" lvl="3" indent="0" algn="r" rtl="0">
              <a:spcBef>
                <a:spcPts val="0"/>
              </a:spcBef>
              <a:buNone/>
              <a:defRPr>
                <a:solidFill>
                  <a:srgbClr val="545454"/>
                </a:solidFill>
              </a:defRPr>
            </a:lvl4pPr>
            <a:lvl5pPr marL="0" lvl="4" indent="0" algn="r" rtl="0">
              <a:spcBef>
                <a:spcPts val="0"/>
              </a:spcBef>
              <a:buNone/>
              <a:defRPr>
                <a:solidFill>
                  <a:srgbClr val="545454"/>
                </a:solidFill>
              </a:defRPr>
            </a:lvl5pPr>
            <a:lvl6pPr marL="0" lvl="5" indent="0" algn="r" rtl="0">
              <a:spcBef>
                <a:spcPts val="0"/>
              </a:spcBef>
              <a:buNone/>
              <a:defRPr>
                <a:solidFill>
                  <a:srgbClr val="545454"/>
                </a:solidFill>
              </a:defRPr>
            </a:lvl6pPr>
            <a:lvl7pPr marL="0" lvl="6" indent="0" algn="r" rtl="0">
              <a:spcBef>
                <a:spcPts val="0"/>
              </a:spcBef>
              <a:buNone/>
              <a:defRPr>
                <a:solidFill>
                  <a:srgbClr val="545454"/>
                </a:solidFill>
              </a:defRPr>
            </a:lvl7pPr>
            <a:lvl8pPr marL="0" lvl="7" indent="0" algn="r" rtl="0">
              <a:spcBef>
                <a:spcPts val="0"/>
              </a:spcBef>
              <a:buNone/>
              <a:defRPr>
                <a:solidFill>
                  <a:srgbClr val="545454"/>
                </a:solidFill>
              </a:defRPr>
            </a:lvl8pPr>
            <a:lvl9pPr marL="0" lvl="8" indent="0" algn="r" rtl="0">
              <a:spcBef>
                <a:spcPts val="0"/>
              </a:spcBef>
              <a:buNone/>
              <a:defRPr>
                <a:solidFill>
                  <a:srgbClr val="545454"/>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4D7ABD-12E0-E840-A5E8-EC0D5525665A}"/>
              </a:ext>
            </a:extLst>
          </p:cNvPr>
          <p:cNvSpPr>
            <a:spLocks noGrp="1"/>
          </p:cNvSpPr>
          <p:nvPr>
            <p:ph type="dt" sz="half" idx="10"/>
          </p:nvPr>
        </p:nvSpPr>
        <p:spPr/>
        <p:txBody>
          <a:bodyPr/>
          <a:lstStyle/>
          <a:p>
            <a:fld id="{CABDC754-9F94-4CA9-8817-0BBA3F8F8794}" type="datetimeFigureOut">
              <a:rPr lang="fr-FR" smtClean="0"/>
              <a:t>19/05/2025</a:t>
            </a:fld>
            <a:endParaRPr lang="fr-FR"/>
          </a:p>
        </p:txBody>
      </p:sp>
      <p:sp>
        <p:nvSpPr>
          <p:cNvPr id="3" name="Footer Placeholder 2">
            <a:extLst>
              <a:ext uri="{FF2B5EF4-FFF2-40B4-BE49-F238E27FC236}">
                <a16:creationId xmlns:a16="http://schemas.microsoft.com/office/drawing/2014/main" id="{66EB7D74-9FB2-275E-D546-8E92E027B951}"/>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8E852F04-9F8A-8B3C-A25B-DC1CE54B28C1}"/>
              </a:ext>
            </a:extLst>
          </p:cNvPr>
          <p:cNvSpPr>
            <a:spLocks noGrp="1"/>
          </p:cNvSpPr>
          <p:nvPr>
            <p:ph type="sldNum" sz="quarter" idx="12"/>
          </p:nvPr>
        </p:nvSpPr>
        <p:spPr/>
        <p:txBody>
          <a:bodyPr/>
          <a:lstStyle/>
          <a:p>
            <a:fld id="{28121039-1680-49CB-8C01-0051A5D98478}" type="slidenum">
              <a:rPr lang="fr-FR" smtClean="0"/>
              <a:t>‹#›</a:t>
            </a:fld>
            <a:endParaRPr lang="fr-FR"/>
          </a:p>
        </p:txBody>
      </p:sp>
    </p:spTree>
    <p:extLst>
      <p:ext uri="{BB962C8B-B14F-4D97-AF65-F5344CB8AC3E}">
        <p14:creationId xmlns:p14="http://schemas.microsoft.com/office/powerpoint/2010/main" val="31251324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E51C1-D2D4-99C2-3B07-57B25A5370CC}"/>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D480EE02-2DE8-103B-7408-5D716B2811E5}"/>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FF1943-785C-0DFB-3788-DEEBFC92F54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142D2C6-7C1A-E9CB-00C6-8114479A61BE}"/>
              </a:ext>
            </a:extLst>
          </p:cNvPr>
          <p:cNvSpPr>
            <a:spLocks noGrp="1"/>
          </p:cNvSpPr>
          <p:nvPr>
            <p:ph type="dt" sz="half" idx="10"/>
          </p:nvPr>
        </p:nvSpPr>
        <p:spPr/>
        <p:txBody>
          <a:bodyPr/>
          <a:lstStyle/>
          <a:p>
            <a:fld id="{CABDC754-9F94-4CA9-8817-0BBA3F8F8794}" type="datetimeFigureOut">
              <a:rPr lang="fr-FR" smtClean="0"/>
              <a:t>19/05/2025</a:t>
            </a:fld>
            <a:endParaRPr lang="fr-FR"/>
          </a:p>
        </p:txBody>
      </p:sp>
      <p:sp>
        <p:nvSpPr>
          <p:cNvPr id="6" name="Footer Placeholder 5">
            <a:extLst>
              <a:ext uri="{FF2B5EF4-FFF2-40B4-BE49-F238E27FC236}">
                <a16:creationId xmlns:a16="http://schemas.microsoft.com/office/drawing/2014/main" id="{801048A8-28E2-9BC3-57C4-549BF96ABFA6}"/>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129E6691-C78F-5946-93B5-02ACC6AFE1D2}"/>
              </a:ext>
            </a:extLst>
          </p:cNvPr>
          <p:cNvSpPr>
            <a:spLocks noGrp="1"/>
          </p:cNvSpPr>
          <p:nvPr>
            <p:ph type="sldNum" sz="quarter" idx="12"/>
          </p:nvPr>
        </p:nvSpPr>
        <p:spPr/>
        <p:txBody>
          <a:bodyPr/>
          <a:lstStyle/>
          <a:p>
            <a:fld id="{28121039-1680-49CB-8C01-0051A5D98478}" type="slidenum">
              <a:rPr lang="fr-FR" smtClean="0"/>
              <a:t>‹#›</a:t>
            </a:fld>
            <a:endParaRPr lang="fr-FR"/>
          </a:p>
        </p:txBody>
      </p:sp>
    </p:spTree>
    <p:extLst>
      <p:ext uri="{BB962C8B-B14F-4D97-AF65-F5344CB8AC3E}">
        <p14:creationId xmlns:p14="http://schemas.microsoft.com/office/powerpoint/2010/main" val="11493037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6058B-6D24-D63D-ABD6-D7E0C9173C4C}"/>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04655CBC-0051-03F9-864E-482440F506EF}"/>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5DE8D627-1D02-B15C-5D5C-73ADA4DC05D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6E91798-FA12-6EA8-F1D3-07C43F02D348}"/>
              </a:ext>
            </a:extLst>
          </p:cNvPr>
          <p:cNvSpPr>
            <a:spLocks noGrp="1"/>
          </p:cNvSpPr>
          <p:nvPr>
            <p:ph type="dt" sz="half" idx="10"/>
          </p:nvPr>
        </p:nvSpPr>
        <p:spPr/>
        <p:txBody>
          <a:bodyPr/>
          <a:lstStyle/>
          <a:p>
            <a:fld id="{CABDC754-9F94-4CA9-8817-0BBA3F8F8794}" type="datetimeFigureOut">
              <a:rPr lang="fr-FR" smtClean="0"/>
              <a:t>19/05/2025</a:t>
            </a:fld>
            <a:endParaRPr lang="fr-FR"/>
          </a:p>
        </p:txBody>
      </p:sp>
      <p:sp>
        <p:nvSpPr>
          <p:cNvPr id="6" name="Footer Placeholder 5">
            <a:extLst>
              <a:ext uri="{FF2B5EF4-FFF2-40B4-BE49-F238E27FC236}">
                <a16:creationId xmlns:a16="http://schemas.microsoft.com/office/drawing/2014/main" id="{B631F96C-5D0B-C874-1A8B-D6541F9DB99F}"/>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0CFCD711-A6DC-6A95-C1A4-A2D69D1BAF38}"/>
              </a:ext>
            </a:extLst>
          </p:cNvPr>
          <p:cNvSpPr>
            <a:spLocks noGrp="1"/>
          </p:cNvSpPr>
          <p:nvPr>
            <p:ph type="sldNum" sz="quarter" idx="12"/>
          </p:nvPr>
        </p:nvSpPr>
        <p:spPr/>
        <p:txBody>
          <a:bodyPr/>
          <a:lstStyle/>
          <a:p>
            <a:fld id="{28121039-1680-49CB-8C01-0051A5D98478}" type="slidenum">
              <a:rPr lang="fr-FR" smtClean="0"/>
              <a:t>‹#›</a:t>
            </a:fld>
            <a:endParaRPr lang="fr-FR"/>
          </a:p>
        </p:txBody>
      </p:sp>
    </p:spTree>
    <p:extLst>
      <p:ext uri="{BB962C8B-B14F-4D97-AF65-F5344CB8AC3E}">
        <p14:creationId xmlns:p14="http://schemas.microsoft.com/office/powerpoint/2010/main" val="11561908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2CD4C-7B59-F1BF-A812-A8452B1E27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87F72E-03CD-C62C-B209-1BAAF8544E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913222-EF44-CBD0-3B87-95979915D750}"/>
              </a:ext>
            </a:extLst>
          </p:cNvPr>
          <p:cNvSpPr>
            <a:spLocks noGrp="1"/>
          </p:cNvSpPr>
          <p:nvPr>
            <p:ph type="dt" sz="half" idx="10"/>
          </p:nvPr>
        </p:nvSpPr>
        <p:spPr/>
        <p:txBody>
          <a:bodyPr/>
          <a:lstStyle/>
          <a:p>
            <a:fld id="{CABDC754-9F94-4CA9-8817-0BBA3F8F8794}" type="datetimeFigureOut">
              <a:rPr lang="fr-FR" smtClean="0"/>
              <a:t>19/05/2025</a:t>
            </a:fld>
            <a:endParaRPr lang="fr-FR"/>
          </a:p>
        </p:txBody>
      </p:sp>
      <p:sp>
        <p:nvSpPr>
          <p:cNvPr id="5" name="Footer Placeholder 4">
            <a:extLst>
              <a:ext uri="{FF2B5EF4-FFF2-40B4-BE49-F238E27FC236}">
                <a16:creationId xmlns:a16="http://schemas.microsoft.com/office/drawing/2014/main" id="{4490A254-1BD6-36BF-826A-D05937249693}"/>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9B1A5174-270D-5F83-31BD-D7ED364A5CF3}"/>
              </a:ext>
            </a:extLst>
          </p:cNvPr>
          <p:cNvSpPr>
            <a:spLocks noGrp="1"/>
          </p:cNvSpPr>
          <p:nvPr>
            <p:ph type="sldNum" sz="quarter" idx="12"/>
          </p:nvPr>
        </p:nvSpPr>
        <p:spPr/>
        <p:txBody>
          <a:bodyPr/>
          <a:lstStyle/>
          <a:p>
            <a:fld id="{28121039-1680-49CB-8C01-0051A5D98478}" type="slidenum">
              <a:rPr lang="fr-FR" smtClean="0"/>
              <a:t>‹#›</a:t>
            </a:fld>
            <a:endParaRPr lang="fr-FR"/>
          </a:p>
        </p:txBody>
      </p:sp>
    </p:spTree>
    <p:extLst>
      <p:ext uri="{BB962C8B-B14F-4D97-AF65-F5344CB8AC3E}">
        <p14:creationId xmlns:p14="http://schemas.microsoft.com/office/powerpoint/2010/main" val="12812576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2C79C7-1682-EB0B-070D-44C6EC7772A9}"/>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C15CBE-FC85-AE3B-2804-41AD461D4812}"/>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B6C593-8C4C-D5F5-2433-69471BE81102}"/>
              </a:ext>
            </a:extLst>
          </p:cNvPr>
          <p:cNvSpPr>
            <a:spLocks noGrp="1"/>
          </p:cNvSpPr>
          <p:nvPr>
            <p:ph type="dt" sz="half" idx="10"/>
          </p:nvPr>
        </p:nvSpPr>
        <p:spPr/>
        <p:txBody>
          <a:bodyPr/>
          <a:lstStyle/>
          <a:p>
            <a:fld id="{CABDC754-9F94-4CA9-8817-0BBA3F8F8794}" type="datetimeFigureOut">
              <a:rPr lang="fr-FR" smtClean="0"/>
              <a:t>19/05/2025</a:t>
            </a:fld>
            <a:endParaRPr lang="fr-FR"/>
          </a:p>
        </p:txBody>
      </p:sp>
      <p:sp>
        <p:nvSpPr>
          <p:cNvPr id="5" name="Footer Placeholder 4">
            <a:extLst>
              <a:ext uri="{FF2B5EF4-FFF2-40B4-BE49-F238E27FC236}">
                <a16:creationId xmlns:a16="http://schemas.microsoft.com/office/drawing/2014/main" id="{D0AB5715-99AF-5E8B-609B-E8289FA6DEF5}"/>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4294FD5A-6CB0-679D-F8CD-617174564AFA}"/>
              </a:ext>
            </a:extLst>
          </p:cNvPr>
          <p:cNvSpPr>
            <a:spLocks noGrp="1"/>
          </p:cNvSpPr>
          <p:nvPr>
            <p:ph type="sldNum" sz="quarter" idx="12"/>
          </p:nvPr>
        </p:nvSpPr>
        <p:spPr/>
        <p:txBody>
          <a:bodyPr/>
          <a:lstStyle/>
          <a:p>
            <a:fld id="{28121039-1680-49CB-8C01-0051A5D98478}" type="slidenum">
              <a:rPr lang="fr-FR" smtClean="0"/>
              <a:t>‹#›</a:t>
            </a:fld>
            <a:endParaRPr lang="fr-FR"/>
          </a:p>
        </p:txBody>
      </p:sp>
    </p:spTree>
    <p:extLst>
      <p:ext uri="{BB962C8B-B14F-4D97-AF65-F5344CB8AC3E}">
        <p14:creationId xmlns:p14="http://schemas.microsoft.com/office/powerpoint/2010/main" val="752581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6F8D4-FFF3-1A98-4041-5AC7A439A63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0A07F27-9451-7189-4ACA-D4C20307B7BB}"/>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D59BA89-4CEC-4F14-42D5-E646F8F53210}"/>
              </a:ext>
            </a:extLst>
          </p:cNvPr>
          <p:cNvSpPr>
            <a:spLocks noGrp="1"/>
          </p:cNvSpPr>
          <p:nvPr>
            <p:ph type="dt" sz="half" idx="10"/>
          </p:nvPr>
        </p:nvSpPr>
        <p:spPr/>
        <p:txBody>
          <a:bodyPr/>
          <a:lstStyle/>
          <a:p>
            <a:fld id="{B61BEF0D-F0BB-DE4B-95CE-6DB70DBA9567}" type="datetimeFigureOut">
              <a:rPr lang="en-US" smtClean="0"/>
              <a:pPr/>
              <a:t>5/19/2025</a:t>
            </a:fld>
            <a:endParaRPr lang="en-US" dirty="0"/>
          </a:p>
        </p:txBody>
      </p:sp>
      <p:sp>
        <p:nvSpPr>
          <p:cNvPr id="5" name="Footer Placeholder 4">
            <a:extLst>
              <a:ext uri="{FF2B5EF4-FFF2-40B4-BE49-F238E27FC236}">
                <a16:creationId xmlns:a16="http://schemas.microsoft.com/office/drawing/2014/main" id="{D1F8B71F-E7B1-DF74-8D7E-E6689DF2EC7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FA0DDF6-1238-B28D-42AF-DEFCC475B71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924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9B68F-690D-EF05-125B-7F094C3050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32436C-D024-0073-DDC0-EB283E134E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DB6D26-D71E-9F16-D754-C7A175B53314}"/>
              </a:ext>
            </a:extLst>
          </p:cNvPr>
          <p:cNvSpPr>
            <a:spLocks noGrp="1"/>
          </p:cNvSpPr>
          <p:nvPr>
            <p:ph type="dt" sz="half" idx="10"/>
          </p:nvPr>
        </p:nvSpPr>
        <p:spPr/>
        <p:txBody>
          <a:bodyPr/>
          <a:lstStyle/>
          <a:p>
            <a:fld id="{B61BEF0D-F0BB-DE4B-95CE-6DB70DBA9567}" type="datetimeFigureOut">
              <a:rPr lang="en-US" smtClean="0"/>
              <a:pPr/>
              <a:t>5/19/2025</a:t>
            </a:fld>
            <a:endParaRPr lang="en-US" dirty="0"/>
          </a:p>
        </p:txBody>
      </p:sp>
      <p:sp>
        <p:nvSpPr>
          <p:cNvPr id="5" name="Footer Placeholder 4">
            <a:extLst>
              <a:ext uri="{FF2B5EF4-FFF2-40B4-BE49-F238E27FC236}">
                <a16:creationId xmlns:a16="http://schemas.microsoft.com/office/drawing/2014/main" id="{2BE19413-52F8-FE13-B7C5-5E0C6DE509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69D74D0-7BB0-AA50-525A-83971B193EF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1309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051B0-FD00-371B-04B3-78FA318F59BE}"/>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8774D0E-3066-A2D1-DDD9-9959CAF9CDE6}"/>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67E2FA-FBBC-1C3D-475C-08F926A22311}"/>
              </a:ext>
            </a:extLst>
          </p:cNvPr>
          <p:cNvSpPr>
            <a:spLocks noGrp="1"/>
          </p:cNvSpPr>
          <p:nvPr>
            <p:ph type="dt" sz="half" idx="10"/>
          </p:nvPr>
        </p:nvSpPr>
        <p:spPr/>
        <p:txBody>
          <a:bodyPr/>
          <a:lstStyle/>
          <a:p>
            <a:fld id="{B61BEF0D-F0BB-DE4B-95CE-6DB70DBA9567}" type="datetimeFigureOut">
              <a:rPr lang="en-US" smtClean="0"/>
              <a:pPr/>
              <a:t>5/19/2025</a:t>
            </a:fld>
            <a:endParaRPr lang="en-US" dirty="0"/>
          </a:p>
        </p:txBody>
      </p:sp>
      <p:sp>
        <p:nvSpPr>
          <p:cNvPr id="5" name="Footer Placeholder 4">
            <a:extLst>
              <a:ext uri="{FF2B5EF4-FFF2-40B4-BE49-F238E27FC236}">
                <a16:creationId xmlns:a16="http://schemas.microsoft.com/office/drawing/2014/main" id="{2D9D5BFC-5714-4803-8D91-CA0D7F284B1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2E4733-FBD5-2159-DD38-920A1B793F48}"/>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27162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08A24-7342-8C14-88B2-A6F7F4FC66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628045-F12B-023A-5089-8E7C5A83A03B}"/>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C9F14B-0963-E3C4-2146-5A6273D10446}"/>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5D1A8E-92D2-4608-C059-99EC72B883F4}"/>
              </a:ext>
            </a:extLst>
          </p:cNvPr>
          <p:cNvSpPr>
            <a:spLocks noGrp="1"/>
          </p:cNvSpPr>
          <p:nvPr>
            <p:ph type="dt" sz="half" idx="10"/>
          </p:nvPr>
        </p:nvSpPr>
        <p:spPr/>
        <p:txBody>
          <a:bodyPr/>
          <a:lstStyle/>
          <a:p>
            <a:fld id="{B61BEF0D-F0BB-DE4B-95CE-6DB70DBA9567}" type="datetimeFigureOut">
              <a:rPr lang="en-US" smtClean="0"/>
              <a:pPr/>
              <a:t>5/19/2025</a:t>
            </a:fld>
            <a:endParaRPr lang="en-US" dirty="0"/>
          </a:p>
        </p:txBody>
      </p:sp>
      <p:sp>
        <p:nvSpPr>
          <p:cNvPr id="6" name="Footer Placeholder 5">
            <a:extLst>
              <a:ext uri="{FF2B5EF4-FFF2-40B4-BE49-F238E27FC236}">
                <a16:creationId xmlns:a16="http://schemas.microsoft.com/office/drawing/2014/main" id="{FE8427C8-91BE-DCA6-552D-D4B0FE679C6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6CA17DF-3197-C0BD-4554-F5EC6AD0207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57633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DA626-B98A-351C-23FF-B1BBB6D8140A}"/>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DEDDE4-77BA-F5EC-6E7E-550DD58FA69D}"/>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C3E144C-BAC1-E686-ED0A-48DEC25C0E04}"/>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7201E3-7F74-7F04-A53F-2626B246B9A3}"/>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D4C37D5-5F9C-F074-B6BC-B5BFB291C988}"/>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FA06DC-EABE-5F96-1F7F-A12DF7AB624F}"/>
              </a:ext>
            </a:extLst>
          </p:cNvPr>
          <p:cNvSpPr>
            <a:spLocks noGrp="1"/>
          </p:cNvSpPr>
          <p:nvPr>
            <p:ph type="dt" sz="half" idx="10"/>
          </p:nvPr>
        </p:nvSpPr>
        <p:spPr/>
        <p:txBody>
          <a:bodyPr/>
          <a:lstStyle/>
          <a:p>
            <a:fld id="{B61BEF0D-F0BB-DE4B-95CE-6DB70DBA9567}" type="datetimeFigureOut">
              <a:rPr lang="en-US" smtClean="0"/>
              <a:pPr/>
              <a:t>5/19/2025</a:t>
            </a:fld>
            <a:endParaRPr lang="en-US" dirty="0"/>
          </a:p>
        </p:txBody>
      </p:sp>
      <p:sp>
        <p:nvSpPr>
          <p:cNvPr id="8" name="Footer Placeholder 7">
            <a:extLst>
              <a:ext uri="{FF2B5EF4-FFF2-40B4-BE49-F238E27FC236}">
                <a16:creationId xmlns:a16="http://schemas.microsoft.com/office/drawing/2014/main" id="{109F68D0-C0AA-87F7-C6F8-329FB4AAE3B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F1BB18E-90E5-792F-80C9-82C53995E36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6966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7DA30-C930-1EF2-E72A-33D0F61E7E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B7CCCF-747D-4B01-74F1-F6ACB34B2A6F}"/>
              </a:ext>
            </a:extLst>
          </p:cNvPr>
          <p:cNvSpPr>
            <a:spLocks noGrp="1"/>
          </p:cNvSpPr>
          <p:nvPr>
            <p:ph type="dt" sz="half" idx="10"/>
          </p:nvPr>
        </p:nvSpPr>
        <p:spPr/>
        <p:txBody>
          <a:bodyPr/>
          <a:lstStyle/>
          <a:p>
            <a:fld id="{B61BEF0D-F0BB-DE4B-95CE-6DB70DBA9567}" type="datetimeFigureOut">
              <a:rPr lang="en-US" smtClean="0"/>
              <a:pPr/>
              <a:t>5/19/2025</a:t>
            </a:fld>
            <a:endParaRPr lang="en-US" dirty="0"/>
          </a:p>
        </p:txBody>
      </p:sp>
      <p:sp>
        <p:nvSpPr>
          <p:cNvPr id="4" name="Footer Placeholder 3">
            <a:extLst>
              <a:ext uri="{FF2B5EF4-FFF2-40B4-BE49-F238E27FC236}">
                <a16:creationId xmlns:a16="http://schemas.microsoft.com/office/drawing/2014/main" id="{80EE9320-98EB-6D44-BE34-67A06142B9E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DDB84EB-4CF4-3319-5C80-BD06078C31A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12290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0E131F-79CD-C35A-2350-4B17BFBB198B}"/>
              </a:ext>
            </a:extLst>
          </p:cNvPr>
          <p:cNvSpPr>
            <a:spLocks noGrp="1"/>
          </p:cNvSpPr>
          <p:nvPr>
            <p:ph type="dt" sz="half" idx="10"/>
          </p:nvPr>
        </p:nvSpPr>
        <p:spPr/>
        <p:txBody>
          <a:bodyPr/>
          <a:lstStyle/>
          <a:p>
            <a:fld id="{B61BEF0D-F0BB-DE4B-95CE-6DB70DBA9567}" type="datetimeFigureOut">
              <a:rPr lang="en-US" smtClean="0"/>
              <a:pPr/>
              <a:t>5/19/2025</a:t>
            </a:fld>
            <a:endParaRPr lang="en-US" dirty="0"/>
          </a:p>
        </p:txBody>
      </p:sp>
      <p:sp>
        <p:nvSpPr>
          <p:cNvPr id="3" name="Footer Placeholder 2">
            <a:extLst>
              <a:ext uri="{FF2B5EF4-FFF2-40B4-BE49-F238E27FC236}">
                <a16:creationId xmlns:a16="http://schemas.microsoft.com/office/drawing/2014/main" id="{8957B003-583F-229F-9A6F-4DC584F13AA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4D8D1C3-607D-C97D-56DE-AC5CB3668D6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290341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pic>
        <p:nvPicPr>
          <p:cNvPr id="51" name="Google Shape;51;p13" descr="IPUMS_TradeshowTemplate_White_Large-NoMPC_16-9_r2.jpg"/>
          <p:cNvPicPr preferRelativeResize="0"/>
          <p:nvPr/>
        </p:nvPicPr>
        <p:blipFill rotWithShape="1">
          <a:blip r:embed="rId4">
            <a:alphaModFix/>
          </a:blip>
          <a:srcRect/>
          <a:stretch/>
        </p:blipFill>
        <p:spPr>
          <a:xfrm>
            <a:off x="0" y="0"/>
            <a:ext cx="9144002" cy="5143501"/>
          </a:xfrm>
          <a:prstGeom prst="rect">
            <a:avLst/>
          </a:prstGeom>
          <a:noFill/>
          <a:ln>
            <a:noFill/>
          </a:ln>
        </p:spPr>
      </p:pic>
      <p:pic>
        <p:nvPicPr>
          <p:cNvPr id="52" name="Google Shape;52;p13" descr="IPUMS_I_NAVY"/>
          <p:cNvPicPr preferRelativeResize="0"/>
          <p:nvPr/>
        </p:nvPicPr>
        <p:blipFill rotWithShape="1">
          <a:blip r:embed="rId5">
            <a:alphaModFix/>
          </a:blip>
          <a:srcRect/>
          <a:stretch/>
        </p:blipFill>
        <p:spPr>
          <a:xfrm>
            <a:off x="233362" y="206375"/>
            <a:ext cx="1116013" cy="228600"/>
          </a:xfrm>
          <a:prstGeom prst="rect">
            <a:avLst/>
          </a:prstGeom>
          <a:noFill/>
          <a:ln>
            <a:noFill/>
          </a:ln>
        </p:spPr>
      </p:pic>
      <p:sp>
        <p:nvSpPr>
          <p:cNvPr id="53" name="Google Shape;53;p13"/>
          <p:cNvSpPr txBox="1">
            <a:spLocks noGrp="1"/>
          </p:cNvSpPr>
          <p:nvPr>
            <p:ph type="title"/>
          </p:nvPr>
        </p:nvSpPr>
        <p:spPr>
          <a:xfrm>
            <a:off x="457200" y="206375"/>
            <a:ext cx="8229600" cy="8574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body" idx="1"/>
          </p:nvPr>
        </p:nvSpPr>
        <p:spPr>
          <a:xfrm>
            <a:off x="457200" y="1200150"/>
            <a:ext cx="8229600" cy="33942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90F20B-8A35-1381-6856-02BE34558DF3}"/>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1A4746-F7F5-C960-A277-1999E9B781F0}"/>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6CE18F-8D00-D4AB-68F0-708CB9DB4C6F}"/>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61BEF0D-F0BB-DE4B-95CE-6DB70DBA9567}" type="datetimeFigureOut">
              <a:rPr lang="en-US" smtClean="0"/>
              <a:pPr/>
              <a:t>5/19/2025</a:t>
            </a:fld>
            <a:endParaRPr lang="en-US" dirty="0"/>
          </a:p>
        </p:txBody>
      </p:sp>
      <p:sp>
        <p:nvSpPr>
          <p:cNvPr id="5" name="Footer Placeholder 4">
            <a:extLst>
              <a:ext uri="{FF2B5EF4-FFF2-40B4-BE49-F238E27FC236}">
                <a16:creationId xmlns:a16="http://schemas.microsoft.com/office/drawing/2014/main" id="{B5684DF9-50DA-FCF3-D212-029ED5CF62C1}"/>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CD1C756-B66C-F2D9-5728-489173F0BC96}"/>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9381224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A66C72-ABC5-DA04-D8FC-1714819EA662}"/>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1854F1-AC82-5428-FE50-EDE147C52405}"/>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89B616-837B-47E5-6CA3-2607F9567A7A}"/>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54A2B70-3FB0-425E-8019-55E183630735}" type="datetimeFigureOut">
              <a:rPr lang="en-US" smtClean="0"/>
              <a:t>5/19/2025</a:t>
            </a:fld>
            <a:endParaRPr lang="en-US"/>
          </a:p>
        </p:txBody>
      </p:sp>
      <p:sp>
        <p:nvSpPr>
          <p:cNvPr id="5" name="Footer Placeholder 4">
            <a:extLst>
              <a:ext uri="{FF2B5EF4-FFF2-40B4-BE49-F238E27FC236}">
                <a16:creationId xmlns:a16="http://schemas.microsoft.com/office/drawing/2014/main" id="{82E7ECDD-DEDF-95F8-5596-7163D2412ECB}"/>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52A141-6EF0-1F8F-3F29-F98754414C81}"/>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A36E3D9-25F2-418A-9AFC-CDD515974B97}" type="slidenum">
              <a:rPr lang="en-US" smtClean="0"/>
              <a:t>‹#›</a:t>
            </a:fld>
            <a:endParaRPr lang="en-US"/>
          </a:p>
        </p:txBody>
      </p:sp>
    </p:spTree>
    <p:extLst>
      <p:ext uri="{BB962C8B-B14F-4D97-AF65-F5344CB8AC3E}">
        <p14:creationId xmlns:p14="http://schemas.microsoft.com/office/powerpoint/2010/main" val="272798260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png"/><Relationship Id="rId9"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sdcpractice.readthedocs.io/en/latest/SDC_intro.html" TargetMode="External"/><Relationship Id="rId7" Type="http://schemas.openxmlformats.org/officeDocument/2006/relationships/hyperlink" Target="https://centre.humdata.org/learning-path/disclosure-risk-assessment-overview/statistical-disclosure-control-tutorial/"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www.ihsn.org/software/disclosure-control-toolbox" TargetMode="External"/><Relationship Id="rId5" Type="http://schemas.openxmlformats.org/officeDocument/2006/relationships/hyperlink" Target="https://www.jstatsoft.org/article/view/v067i04" TargetMode="Externa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hyperlink" Target="https://www.abs.gov.au/about/data-services/data-confidentiality-guide/five-safes-framework" TargetMode="External"/><Relationship Id="rId4" Type="http://schemas.openxmlformats.org/officeDocument/2006/relationships/diagramLayout" Target="../diagrams/layout1.xml"/><Relationship Id="rId9" Type="http://schemas.openxmlformats.org/officeDocument/2006/relationships/hyperlink" Target="https://blog.ons.gov.uk/2017/01/27/the-five-safes-data-privacy-at-on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31"/>
        </a:solidFill>
        <a:effectLst/>
      </p:bgPr>
    </p:bg>
    <p:spTree>
      <p:nvGrpSpPr>
        <p:cNvPr id="1" name=""/>
        <p:cNvGrpSpPr/>
        <p:nvPr/>
      </p:nvGrpSpPr>
      <p:grpSpPr>
        <a:xfrm>
          <a:off x="0" y="0"/>
          <a:ext cx="0" cy="0"/>
          <a:chOff x="0" y="0"/>
          <a:chExt cx="0" cy="0"/>
        </a:xfrm>
      </p:grpSpPr>
      <p:sp>
        <p:nvSpPr>
          <p:cNvPr id="2" name="TextBox 1"/>
          <p:cNvSpPr txBox="1"/>
          <p:nvPr/>
        </p:nvSpPr>
        <p:spPr>
          <a:xfrm>
            <a:off x="1011219" y="588657"/>
            <a:ext cx="8035691" cy="954107"/>
          </a:xfrm>
          <a:prstGeom prst="rect">
            <a:avLst/>
          </a:prstGeom>
          <a:noFill/>
        </p:spPr>
        <p:txBody>
          <a:bodyPr wrap="square" rtlCol="0">
            <a:spAutoFit/>
          </a:bodyPr>
          <a:lstStyle/>
          <a:p>
            <a:pPr defTabSz="342900">
              <a:buClrTx/>
              <a:defRPr/>
            </a:pPr>
            <a:r>
              <a:rPr lang="en-US" sz="2800" b="0" i="0" dirty="0">
                <a:solidFill>
                  <a:schemeClr val="bg1"/>
                </a:solidFill>
                <a:effectLst/>
                <a:latin typeface="Arial" panose="020B0604020202020204" pitchFamily="34" charset="0"/>
                <a:cs typeface="Arial" panose="020B0604020202020204" pitchFamily="34" charset="0"/>
              </a:rPr>
              <a:t>Balancing confidentiality and data utility </a:t>
            </a:r>
            <a:br>
              <a:rPr lang="en-US" sz="2800" b="0" i="0" dirty="0">
                <a:solidFill>
                  <a:schemeClr val="bg1"/>
                </a:solidFill>
                <a:effectLst/>
                <a:latin typeface="Arial" panose="020B0604020202020204" pitchFamily="34" charset="0"/>
                <a:cs typeface="Arial" panose="020B0604020202020204" pitchFamily="34" charset="0"/>
              </a:rPr>
            </a:br>
            <a:r>
              <a:rPr lang="en-US" sz="2800" b="0" i="0" dirty="0">
                <a:solidFill>
                  <a:schemeClr val="bg1"/>
                </a:solidFill>
                <a:effectLst/>
                <a:latin typeface="Arial" panose="020B0604020202020204" pitchFamily="34" charset="0"/>
                <a:cs typeface="Arial" panose="020B0604020202020204" pitchFamily="34" charset="0"/>
              </a:rPr>
              <a:t>for dissemination of scientific use microdata</a:t>
            </a:r>
            <a:endParaRPr lang="es-419" sz="2800" b="1" kern="1200" dirty="0">
              <a:solidFill>
                <a:schemeClr val="bg1"/>
              </a:solidFill>
              <a:latin typeface="Arial" panose="020B0604020202020204" pitchFamily="34" charset="0"/>
              <a:ea typeface="+mn-ea"/>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8932" y="1819483"/>
            <a:ext cx="2558645" cy="2842940"/>
          </a:xfrm>
          <a:prstGeom prst="rect">
            <a:avLst/>
          </a:prstGeom>
          <a:ln w="57150">
            <a:noFill/>
          </a:ln>
        </p:spPr>
      </p:pic>
      <p:sp>
        <p:nvSpPr>
          <p:cNvPr id="3" name="TextBox 2">
            <a:extLst>
              <a:ext uri="{FF2B5EF4-FFF2-40B4-BE49-F238E27FC236}">
                <a16:creationId xmlns:a16="http://schemas.microsoft.com/office/drawing/2014/main" id="{684E07A0-CE4A-422D-AA55-FE8834663DFA}"/>
              </a:ext>
            </a:extLst>
          </p:cNvPr>
          <p:cNvSpPr txBox="1"/>
          <p:nvPr/>
        </p:nvSpPr>
        <p:spPr>
          <a:xfrm>
            <a:off x="3946658" y="2679330"/>
            <a:ext cx="4067790" cy="1661993"/>
          </a:xfrm>
          <a:prstGeom prst="rect">
            <a:avLst/>
          </a:prstGeom>
          <a:noFill/>
        </p:spPr>
        <p:txBody>
          <a:bodyPr wrap="square" rtlCol="0">
            <a:spAutoFit/>
          </a:bodyPr>
          <a:lstStyle/>
          <a:p>
            <a:pPr defTabSz="342900">
              <a:buClrTx/>
              <a:defRPr/>
            </a:pPr>
            <a:r>
              <a:rPr lang="es-419" sz="1600" b="1" kern="1200" dirty="0">
                <a:solidFill>
                  <a:srgbClr val="FFFFFF"/>
                </a:solidFill>
                <a:latin typeface="Arial" panose="020B0604020202020204" pitchFamily="34" charset="0"/>
                <a:ea typeface="+mn-ea"/>
                <a:cs typeface="Arial" panose="020B0604020202020204" pitchFamily="34" charset="0"/>
              </a:rPr>
              <a:t>Lara Cleveland</a:t>
            </a:r>
          </a:p>
          <a:p>
            <a:pPr defTabSz="342900">
              <a:buClrTx/>
              <a:defRPr/>
            </a:pPr>
            <a:r>
              <a:rPr lang="es-419" kern="1200" dirty="0" err="1">
                <a:solidFill>
                  <a:srgbClr val="FFFFFF"/>
                </a:solidFill>
                <a:latin typeface="Arial" panose="020B0604020202020204" pitchFamily="34" charset="0"/>
                <a:ea typeface="+mn-ea"/>
                <a:cs typeface="Arial" panose="020B0604020202020204" pitchFamily="34" charset="0"/>
              </a:rPr>
              <a:t>Research</a:t>
            </a:r>
            <a:r>
              <a:rPr lang="es-419" kern="1200" dirty="0">
                <a:solidFill>
                  <a:srgbClr val="FFFFFF"/>
                </a:solidFill>
                <a:latin typeface="Arial" panose="020B0604020202020204" pitchFamily="34" charset="0"/>
                <a:ea typeface="+mn-ea"/>
                <a:cs typeface="Arial" panose="020B0604020202020204" pitchFamily="34" charset="0"/>
              </a:rPr>
              <a:t> </a:t>
            </a:r>
            <a:r>
              <a:rPr lang="es-419" kern="1200" dirty="0" err="1">
                <a:solidFill>
                  <a:srgbClr val="FFFFFF"/>
                </a:solidFill>
                <a:latin typeface="Arial" panose="020B0604020202020204" pitchFamily="34" charset="0"/>
                <a:ea typeface="+mn-ea"/>
                <a:cs typeface="Arial" panose="020B0604020202020204" pitchFamily="34" charset="0"/>
              </a:rPr>
              <a:t>Scientist</a:t>
            </a:r>
            <a:r>
              <a:rPr lang="es-419" kern="1200" dirty="0">
                <a:solidFill>
                  <a:srgbClr val="FFFFFF"/>
                </a:solidFill>
                <a:latin typeface="Arial" panose="020B0604020202020204" pitchFamily="34" charset="0"/>
                <a:ea typeface="+mn-ea"/>
                <a:cs typeface="Arial" panose="020B0604020202020204" pitchFamily="34" charset="0"/>
              </a:rPr>
              <a:t> </a:t>
            </a:r>
          </a:p>
          <a:p>
            <a:pPr defTabSz="342900">
              <a:buClrTx/>
              <a:defRPr/>
            </a:pPr>
            <a:r>
              <a:rPr lang="es-419" kern="1200" dirty="0">
                <a:solidFill>
                  <a:srgbClr val="FFFFFF"/>
                </a:solidFill>
                <a:latin typeface="Arial" panose="020B0604020202020204" pitchFamily="34" charset="0"/>
                <a:ea typeface="+mn-ea"/>
                <a:cs typeface="Arial" panose="020B0604020202020204" pitchFamily="34" charset="0"/>
              </a:rPr>
              <a:t>Director </a:t>
            </a:r>
            <a:r>
              <a:rPr lang="es-419" kern="1200" dirty="0" err="1">
                <a:solidFill>
                  <a:srgbClr val="FFFFFF"/>
                </a:solidFill>
                <a:latin typeface="Arial" panose="020B0604020202020204" pitchFamily="34" charset="0"/>
                <a:ea typeface="+mn-ea"/>
                <a:cs typeface="Arial" panose="020B0604020202020204" pitchFamily="34" charset="0"/>
              </a:rPr>
              <a:t>of</a:t>
            </a:r>
            <a:r>
              <a:rPr lang="es-419" kern="1200" dirty="0">
                <a:solidFill>
                  <a:srgbClr val="FFFFFF"/>
                </a:solidFill>
                <a:latin typeface="Arial" panose="020B0604020202020204" pitchFamily="34" charset="0"/>
                <a:ea typeface="+mn-ea"/>
                <a:cs typeface="Arial" panose="020B0604020202020204" pitchFamily="34" charset="0"/>
              </a:rPr>
              <a:t> International </a:t>
            </a:r>
            <a:r>
              <a:rPr lang="es-419" kern="1200" dirty="0" err="1">
                <a:solidFill>
                  <a:srgbClr val="FFFFFF"/>
                </a:solidFill>
                <a:latin typeface="Arial" panose="020B0604020202020204" pitchFamily="34" charset="0"/>
                <a:ea typeface="+mn-ea"/>
                <a:cs typeface="Arial" panose="020B0604020202020204" pitchFamily="34" charset="0"/>
              </a:rPr>
              <a:t>Projects</a:t>
            </a:r>
            <a:endParaRPr lang="es-419" kern="1200" dirty="0">
              <a:solidFill>
                <a:srgbClr val="FFFFFF"/>
              </a:solidFill>
              <a:latin typeface="Arial" panose="020B0604020202020204" pitchFamily="34" charset="0"/>
              <a:ea typeface="+mn-ea"/>
              <a:cs typeface="Arial" panose="020B0604020202020204" pitchFamily="34" charset="0"/>
            </a:endParaRPr>
          </a:p>
          <a:p>
            <a:pPr defTabSz="342900">
              <a:buClrTx/>
              <a:defRPr/>
            </a:pPr>
            <a:r>
              <a:rPr lang="es-419" kern="1200" dirty="0">
                <a:solidFill>
                  <a:srgbClr val="FFFFFF"/>
                </a:solidFill>
                <a:latin typeface="Arial" panose="020B0604020202020204" pitchFamily="34" charset="0"/>
                <a:ea typeface="+mn-ea"/>
                <a:cs typeface="Arial" panose="020B0604020202020204" pitchFamily="34" charset="0"/>
              </a:rPr>
              <a:t>IPUMS, </a:t>
            </a:r>
            <a:r>
              <a:rPr lang="es-419" kern="1200" dirty="0" err="1">
                <a:solidFill>
                  <a:srgbClr val="FFFFFF"/>
                </a:solidFill>
                <a:latin typeface="Arial" panose="020B0604020202020204" pitchFamily="34" charset="0"/>
                <a:ea typeface="+mn-ea"/>
                <a:cs typeface="Arial" panose="020B0604020202020204" pitchFamily="34" charset="0"/>
              </a:rPr>
              <a:t>University</a:t>
            </a:r>
            <a:r>
              <a:rPr lang="es-419" kern="1200" dirty="0">
                <a:solidFill>
                  <a:srgbClr val="FFFFFF"/>
                </a:solidFill>
                <a:latin typeface="Arial" panose="020B0604020202020204" pitchFamily="34" charset="0"/>
                <a:ea typeface="+mn-ea"/>
                <a:cs typeface="Arial" panose="020B0604020202020204" pitchFamily="34" charset="0"/>
              </a:rPr>
              <a:t> </a:t>
            </a:r>
            <a:r>
              <a:rPr lang="es-419" kern="1200" dirty="0" err="1">
                <a:solidFill>
                  <a:srgbClr val="FFFFFF"/>
                </a:solidFill>
                <a:latin typeface="Arial" panose="020B0604020202020204" pitchFamily="34" charset="0"/>
                <a:ea typeface="+mn-ea"/>
                <a:cs typeface="Arial" panose="020B0604020202020204" pitchFamily="34" charset="0"/>
              </a:rPr>
              <a:t>of</a:t>
            </a:r>
            <a:r>
              <a:rPr lang="es-419" kern="1200" dirty="0">
                <a:solidFill>
                  <a:srgbClr val="FFFFFF"/>
                </a:solidFill>
                <a:latin typeface="Arial" panose="020B0604020202020204" pitchFamily="34" charset="0"/>
                <a:ea typeface="+mn-ea"/>
                <a:cs typeface="Arial" panose="020B0604020202020204" pitchFamily="34" charset="0"/>
              </a:rPr>
              <a:t> Minnesota</a:t>
            </a:r>
          </a:p>
          <a:p>
            <a:pPr defTabSz="342900">
              <a:buClrTx/>
              <a:defRPr/>
            </a:pPr>
            <a:endParaRPr lang="es-419" sz="1600" b="1" kern="1200" dirty="0">
              <a:solidFill>
                <a:srgbClr val="FFFFFF"/>
              </a:solidFill>
              <a:latin typeface="Arial" panose="020B0604020202020204" pitchFamily="34" charset="0"/>
              <a:ea typeface="+mn-ea"/>
              <a:cs typeface="Arial" panose="020B0604020202020204" pitchFamily="34" charset="0"/>
            </a:endParaRPr>
          </a:p>
          <a:p>
            <a:pPr defTabSz="342900">
              <a:buClrTx/>
              <a:defRPr/>
            </a:pPr>
            <a:r>
              <a:rPr lang="es-419" kern="1200" dirty="0">
                <a:solidFill>
                  <a:srgbClr val="FFFFFF"/>
                </a:solidFill>
                <a:latin typeface="Arial" panose="020B0604020202020204" pitchFamily="34" charset="0"/>
                <a:ea typeface="+mn-ea"/>
                <a:cs typeface="Arial" panose="020B0604020202020204" pitchFamily="34" charset="0"/>
              </a:rPr>
              <a:t>May 2025</a:t>
            </a:r>
            <a:endParaRPr lang="es-419" sz="1800" kern="1200" dirty="0">
              <a:solidFill>
                <a:srgbClr val="FFFFFF"/>
              </a:solidFill>
              <a:latin typeface="Arial" panose="020B0604020202020204" pitchFamily="34" charset="0"/>
              <a:ea typeface="+mn-ea"/>
              <a:cs typeface="Arial" panose="020B0604020202020204" pitchFamily="34" charset="0"/>
            </a:endParaRPr>
          </a:p>
          <a:p>
            <a:endParaRPr lang="en-US" dirty="0"/>
          </a:p>
        </p:txBody>
      </p:sp>
      <p:sp>
        <p:nvSpPr>
          <p:cNvPr id="5" name="Rectangle 4">
            <a:extLst>
              <a:ext uri="{FF2B5EF4-FFF2-40B4-BE49-F238E27FC236}">
                <a16:creationId xmlns:a16="http://schemas.microsoft.com/office/drawing/2014/main" id="{C8FB1F96-9C92-4396-B4E7-38B18E3C3B3E}"/>
              </a:ext>
            </a:extLst>
          </p:cNvPr>
          <p:cNvSpPr/>
          <p:nvPr/>
        </p:nvSpPr>
        <p:spPr>
          <a:xfrm>
            <a:off x="1011219" y="1738082"/>
            <a:ext cx="2774072" cy="300574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ln>
            </a:endParaRPr>
          </a:p>
        </p:txBody>
      </p:sp>
    </p:spTree>
    <p:extLst>
      <p:ext uri="{BB962C8B-B14F-4D97-AF65-F5344CB8AC3E}">
        <p14:creationId xmlns:p14="http://schemas.microsoft.com/office/powerpoint/2010/main" val="1158889289"/>
      </p:ext>
    </p:extLst>
  </p:cSld>
  <p:clrMapOvr>
    <a:masterClrMapping/>
  </p:clrMapOvr>
  <mc:AlternateContent xmlns:mc="http://schemas.openxmlformats.org/markup-compatibility/2006" xmlns:p14="http://schemas.microsoft.com/office/powerpoint/2010/main">
    <mc:Choice Requires="p14">
      <p:transition spd="slow" p14:dur="2000" advTm="13460"/>
    </mc:Choice>
    <mc:Fallback xmlns="">
      <p:transition spd="slow" advTm="1346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7" name="Rectangle 26">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800600"/>
            <a:ext cx="9144000" cy="342580"/>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9" name="Rectangle 28">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4800599"/>
            <a:ext cx="6115049" cy="342579"/>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8" name="Picture 7">
            <a:extLst>
              <a:ext uri="{FF2B5EF4-FFF2-40B4-BE49-F238E27FC236}">
                <a16:creationId xmlns:a16="http://schemas.microsoft.com/office/drawing/2014/main" id="{8055F82A-0B37-7897-1422-6BBC1EA168A0}"/>
              </a:ext>
            </a:extLst>
          </p:cNvPr>
          <p:cNvPicPr>
            <a:picLocks noChangeAspect="1"/>
          </p:cNvPicPr>
          <p:nvPr/>
        </p:nvPicPr>
        <p:blipFill>
          <a:blip r:embed="rId2"/>
          <a:stretch>
            <a:fillRect/>
          </a:stretch>
        </p:blipFill>
        <p:spPr>
          <a:xfrm>
            <a:off x="3067370" y="4822032"/>
            <a:ext cx="1257299" cy="310753"/>
          </a:xfrm>
          <a:prstGeom prst="rect">
            <a:avLst/>
          </a:prstGeom>
        </p:spPr>
      </p:pic>
      <p:sp>
        <p:nvSpPr>
          <p:cNvPr id="23" name="Titel 1">
            <a:extLst>
              <a:ext uri="{FF2B5EF4-FFF2-40B4-BE49-F238E27FC236}">
                <a16:creationId xmlns:a16="http://schemas.microsoft.com/office/drawing/2014/main" id="{17065DFF-122F-41F6-ADA3-CCC9977B5EDD}"/>
              </a:ext>
            </a:extLst>
          </p:cNvPr>
          <p:cNvSpPr>
            <a:spLocks noGrp="1"/>
          </p:cNvSpPr>
          <p:nvPr>
            <p:ph type="title"/>
          </p:nvPr>
        </p:nvSpPr>
        <p:spPr>
          <a:xfrm>
            <a:off x="251517" y="107965"/>
            <a:ext cx="3214000" cy="871538"/>
          </a:xfrm>
        </p:spPr>
        <p:txBody>
          <a:bodyPr anchor="b">
            <a:noAutofit/>
          </a:bodyPr>
          <a:lstStyle/>
          <a:p>
            <a:r>
              <a:rPr lang="nl-NL" sz="2400" b="1" dirty="0"/>
              <a:t>CHALLENGES: </a:t>
            </a:r>
            <a:br>
              <a:rPr lang="nl-NL" sz="2400" b="1" dirty="0"/>
            </a:br>
            <a:r>
              <a:rPr lang="nl-NL" sz="2400" b="1" dirty="0"/>
              <a:t>DATA PROTECTION</a:t>
            </a:r>
          </a:p>
        </p:txBody>
      </p:sp>
      <p:sp>
        <p:nvSpPr>
          <p:cNvPr id="24" name="Text Placeholder 3">
            <a:extLst>
              <a:ext uri="{FF2B5EF4-FFF2-40B4-BE49-F238E27FC236}">
                <a16:creationId xmlns:a16="http://schemas.microsoft.com/office/drawing/2014/main" id="{6678F9D0-83EE-471A-AE09-7168985A1613}"/>
              </a:ext>
            </a:extLst>
          </p:cNvPr>
          <p:cNvSpPr txBox="1">
            <a:spLocks/>
          </p:cNvSpPr>
          <p:nvPr/>
        </p:nvSpPr>
        <p:spPr>
          <a:xfrm>
            <a:off x="323524" y="1201605"/>
            <a:ext cx="7666082" cy="802292"/>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Tx/>
              <a:buNone/>
            </a:pPr>
            <a:r>
              <a:rPr lang="en-US" sz="1600" b="1" dirty="0">
                <a:solidFill>
                  <a:schemeClr val="accent1">
                    <a:lumMod val="75000"/>
                  </a:schemeClr>
                </a:solidFill>
              </a:rPr>
              <a:t>	FIVE SAFES FRAMEWORK</a:t>
            </a:r>
          </a:p>
          <a:p>
            <a:pPr marL="0" indent="0">
              <a:buClrTx/>
              <a:buNone/>
            </a:pPr>
            <a:r>
              <a:rPr lang="en-US" sz="1600" dirty="0">
                <a:solidFill>
                  <a:srgbClr val="001231"/>
                </a:solidFill>
              </a:rPr>
              <a:t>	Projects – People – Data – Settings – Output </a:t>
            </a:r>
          </a:p>
          <a:p>
            <a:pPr>
              <a:buClrTx/>
            </a:pPr>
            <a:endParaRPr lang="en-US" dirty="0"/>
          </a:p>
        </p:txBody>
      </p:sp>
      <p:sp>
        <p:nvSpPr>
          <p:cNvPr id="28" name="TextBox 27">
            <a:extLst>
              <a:ext uri="{FF2B5EF4-FFF2-40B4-BE49-F238E27FC236}">
                <a16:creationId xmlns:a16="http://schemas.microsoft.com/office/drawing/2014/main" id="{9525E05E-696C-40C0-B312-15641F2C86BA}"/>
              </a:ext>
            </a:extLst>
          </p:cNvPr>
          <p:cNvSpPr txBox="1"/>
          <p:nvPr/>
        </p:nvSpPr>
        <p:spPr>
          <a:xfrm>
            <a:off x="5110716" y="803466"/>
            <a:ext cx="990977" cy="584775"/>
          </a:xfrm>
          <a:prstGeom prst="rect">
            <a:avLst/>
          </a:prstGeom>
          <a:noFill/>
        </p:spPr>
        <p:txBody>
          <a:bodyPr wrap="none" rtlCol="0">
            <a:spAutoFit/>
          </a:bodyPr>
          <a:lstStyle/>
          <a:p>
            <a:pPr marL="0" marR="0" lvl="0" indent="0" algn="ctr" defTabSz="91373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a:ea typeface="+mn-ea"/>
                <a:cs typeface="+mn-cs"/>
              </a:rPr>
              <a:t>DATA</a:t>
            </a:r>
          </a:p>
          <a:p>
            <a:pPr marL="0" marR="0" lvl="0" indent="0" algn="ctr" defTabSz="91373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a:ea typeface="+mn-ea"/>
                <a:cs typeface="+mn-cs"/>
              </a:rPr>
              <a:t>SAFETY</a:t>
            </a:r>
          </a:p>
        </p:txBody>
      </p:sp>
      <p:sp>
        <p:nvSpPr>
          <p:cNvPr id="30" name="TextBox 29">
            <a:extLst>
              <a:ext uri="{FF2B5EF4-FFF2-40B4-BE49-F238E27FC236}">
                <a16:creationId xmlns:a16="http://schemas.microsoft.com/office/drawing/2014/main" id="{D5DA040C-D44D-42F1-AD7C-46E2F59A8D8B}"/>
              </a:ext>
            </a:extLst>
          </p:cNvPr>
          <p:cNvSpPr txBox="1"/>
          <p:nvPr/>
        </p:nvSpPr>
        <p:spPr>
          <a:xfrm>
            <a:off x="7791042" y="789153"/>
            <a:ext cx="958917" cy="584775"/>
          </a:xfrm>
          <a:prstGeom prst="rect">
            <a:avLst/>
          </a:prstGeom>
          <a:noFill/>
        </p:spPr>
        <p:txBody>
          <a:bodyPr wrap="none" rtlCol="0">
            <a:spAutoFit/>
          </a:bodyPr>
          <a:lstStyle/>
          <a:p>
            <a:pPr marL="0" marR="0" lvl="0" indent="0" algn="ctr" defTabSz="91373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a:ea typeface="+mn-ea"/>
                <a:cs typeface="+mn-cs"/>
              </a:rPr>
              <a:t>DATA</a:t>
            </a:r>
          </a:p>
          <a:p>
            <a:pPr marL="0" marR="0" lvl="0" indent="0" algn="ctr" defTabSz="91373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a:ea typeface="+mn-ea"/>
                <a:cs typeface="+mn-cs"/>
              </a:rPr>
              <a:t>UTILITY</a:t>
            </a:r>
          </a:p>
        </p:txBody>
      </p:sp>
      <p:sp>
        <p:nvSpPr>
          <p:cNvPr id="31" name="TextBox 30">
            <a:extLst>
              <a:ext uri="{FF2B5EF4-FFF2-40B4-BE49-F238E27FC236}">
                <a16:creationId xmlns:a16="http://schemas.microsoft.com/office/drawing/2014/main" id="{BCDA9A9E-DE5E-4BEF-9B62-B0B46116E777}"/>
              </a:ext>
            </a:extLst>
          </p:cNvPr>
          <p:cNvSpPr txBox="1"/>
          <p:nvPr/>
        </p:nvSpPr>
        <p:spPr>
          <a:xfrm>
            <a:off x="254818" y="2094351"/>
            <a:ext cx="1807995" cy="2462213"/>
          </a:xfrm>
          <a:prstGeom prst="rect">
            <a:avLst/>
          </a:prstGeom>
          <a:noFill/>
        </p:spPr>
        <p:txBody>
          <a:bodyPr wrap="none" rtlCol="0">
            <a:spAutoFit/>
          </a:bodyPr>
          <a:lstStyle/>
          <a:p>
            <a:pPr marL="0" marR="0" lvl="0" indent="0" algn="l" defTabSz="913737" rtl="0" eaLnBrk="1" fontAlgn="auto" latinLnBrk="0" hangingPunct="1">
              <a:lnSpc>
                <a:spcPct val="100000"/>
              </a:lnSpc>
              <a:spcBef>
                <a:spcPts val="0"/>
              </a:spcBef>
              <a:spcAft>
                <a:spcPts val="0"/>
              </a:spcAft>
              <a:buClrTx/>
              <a:buSzTx/>
              <a:buFontTx/>
              <a:buNone/>
              <a:tabLst/>
              <a:defRPr/>
            </a:pPr>
            <a:r>
              <a:rPr lang="en-US" b="1" u="sng" kern="1200" dirty="0">
                <a:solidFill>
                  <a:schemeClr val="accent1">
                    <a:lumMod val="75000"/>
                  </a:schemeClr>
                </a:solidFill>
                <a:ea typeface="+mn-ea"/>
                <a:cs typeface="+mn-cs"/>
              </a:rPr>
              <a:t>Teaching (toy) data</a:t>
            </a:r>
            <a:br>
              <a:rPr kumimoji="0" lang="en-US" sz="1400" b="1" i="0" u="sng" strike="noStrike" kern="1200" cap="none" spc="0" normalizeH="0" baseline="0" noProof="0" dirty="0">
                <a:ln>
                  <a:noFill/>
                </a:ln>
                <a:solidFill>
                  <a:prstClr val="black"/>
                </a:solidFill>
                <a:effectLst/>
                <a:uLnTx/>
                <a:uFillTx/>
                <a:latin typeface="Arial" panose="020B0604020202020204"/>
                <a:ea typeface="+mn-ea"/>
                <a:cs typeface="+mn-cs"/>
              </a:rPr>
            </a:br>
            <a:endParaRPr kumimoji="0" lang="en-US" sz="1400" b="1" i="0" u="sng"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373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Highly treated</a:t>
            </a:r>
          </a:p>
          <a:p>
            <a:pPr marL="0" marR="0" lvl="0" indent="0" algn="l" defTabSz="91373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Limited detail</a:t>
            </a:r>
          </a:p>
          <a:p>
            <a:pPr marL="0" marR="0" lvl="0" indent="0" algn="l" defTabSz="91373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No identifiers</a:t>
            </a:r>
          </a:p>
          <a:p>
            <a:pPr marL="0" marR="0" lvl="0" indent="0" algn="l" defTabSz="91373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Fully public</a:t>
            </a:r>
          </a:p>
          <a:p>
            <a:pPr marL="0" marR="0" lvl="0" indent="0" algn="l" defTabSz="91373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3737"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Arial" panose="020B0604020202020204"/>
                <a:ea typeface="+mn-ea"/>
                <a:cs typeface="+mn-cs"/>
              </a:rPr>
              <a:t>Safe, low utility </a:t>
            </a:r>
          </a:p>
          <a:p>
            <a:pPr marL="0" marR="0" lvl="0" indent="0" algn="l" defTabSz="913737"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Arial" panose="020B0604020202020204"/>
                <a:ea typeface="+mn-ea"/>
                <a:cs typeface="+mn-cs"/>
              </a:rPr>
              <a:t>or even erroneous</a:t>
            </a:r>
          </a:p>
          <a:p>
            <a:pPr marL="0" marR="0" lvl="0" indent="0" algn="l" defTabSz="91373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lvl="0" defTabSz="913737">
              <a:buClrTx/>
              <a:defRPr/>
            </a:pPr>
            <a:r>
              <a:rPr lang="en-US" b="1" u="sng" kern="1200" dirty="0">
                <a:solidFill>
                  <a:srgbClr val="6FAC46"/>
                </a:solidFill>
              </a:rPr>
              <a:t>Extra safe data</a:t>
            </a:r>
            <a:endParaRPr kumimoji="0" lang="en-US" sz="1400" b="0" i="0" u="none" strike="noStrike" kern="1200" cap="none" spc="0" normalizeH="0" baseline="0" noProof="0" dirty="0">
              <a:ln>
                <a:noFill/>
              </a:ln>
              <a:solidFill>
                <a:srgbClr val="6FAC46"/>
              </a:solidFill>
              <a:effectLst/>
              <a:uLnTx/>
              <a:uFillTx/>
              <a:ea typeface="+mn-ea"/>
              <a:cs typeface="+mn-cs"/>
            </a:endParaRPr>
          </a:p>
        </p:txBody>
      </p:sp>
      <p:sp>
        <p:nvSpPr>
          <p:cNvPr id="32" name="TextBox 31">
            <a:extLst>
              <a:ext uri="{FF2B5EF4-FFF2-40B4-BE49-F238E27FC236}">
                <a16:creationId xmlns:a16="http://schemas.microsoft.com/office/drawing/2014/main" id="{CB42B113-FE76-4A9D-85AC-3BA88604D0ED}"/>
              </a:ext>
            </a:extLst>
          </p:cNvPr>
          <p:cNvSpPr txBox="1"/>
          <p:nvPr/>
        </p:nvSpPr>
        <p:spPr>
          <a:xfrm>
            <a:off x="4391548" y="2094351"/>
            <a:ext cx="2292615" cy="2462213"/>
          </a:xfrm>
          <a:prstGeom prst="rect">
            <a:avLst/>
          </a:prstGeom>
          <a:noFill/>
        </p:spPr>
        <p:txBody>
          <a:bodyPr wrap="none" rtlCol="0">
            <a:spAutoFit/>
          </a:bodyPr>
          <a:lstStyle/>
          <a:p>
            <a:pPr marL="0" marR="0" lvl="0" indent="0" algn="l" defTabSz="913737"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chemeClr val="accent1">
                    <a:lumMod val="75000"/>
                  </a:schemeClr>
                </a:solidFill>
                <a:effectLst/>
                <a:uLnTx/>
                <a:uFillTx/>
                <a:latin typeface="Arial" panose="020B0604020202020204"/>
                <a:ea typeface="+mn-ea"/>
                <a:cs typeface="+mn-cs"/>
              </a:rPr>
              <a:t>Restricted access</a:t>
            </a:r>
            <a:r>
              <a:rPr kumimoji="0" lang="en-US" sz="1400" b="1" i="0" u="sng" strike="noStrike" kern="1200" cap="none" spc="0" normalizeH="0" noProof="0" dirty="0">
                <a:ln>
                  <a:noFill/>
                </a:ln>
                <a:solidFill>
                  <a:schemeClr val="accent1">
                    <a:lumMod val="75000"/>
                  </a:schemeClr>
                </a:solidFill>
                <a:effectLst/>
                <a:uLnTx/>
                <a:uFillTx/>
                <a:latin typeface="Arial" panose="020B0604020202020204"/>
                <a:ea typeface="+mn-ea"/>
                <a:cs typeface="+mn-cs"/>
              </a:rPr>
              <a:t> center</a:t>
            </a:r>
            <a:endParaRPr kumimoji="0" lang="en-US" sz="1400" b="1" i="0" u="sng" strike="noStrike" kern="1200" cap="none" spc="0" normalizeH="0" baseline="0" noProof="0" dirty="0">
              <a:ln>
                <a:noFill/>
              </a:ln>
              <a:solidFill>
                <a:schemeClr val="accent1">
                  <a:lumMod val="75000"/>
                </a:schemeClr>
              </a:solidFill>
              <a:effectLst/>
              <a:uLnTx/>
              <a:uFillTx/>
              <a:latin typeface="Arial" panose="020B0604020202020204"/>
              <a:ea typeface="+mn-ea"/>
              <a:cs typeface="+mn-cs"/>
            </a:endParaRPr>
          </a:p>
          <a:p>
            <a:pPr marL="0" marR="0" lvl="0" indent="0" algn="l" defTabSz="91373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373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Little or no infused error</a:t>
            </a:r>
          </a:p>
          <a:p>
            <a:pPr marL="0" marR="0" lvl="0" indent="0" algn="l" defTabSz="91373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Lots of detail &amp; full files</a:t>
            </a:r>
          </a:p>
          <a:p>
            <a:pPr marL="0" marR="0" lvl="0" indent="0" algn="l" defTabSz="91373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May have identifiers</a:t>
            </a:r>
          </a:p>
          <a:p>
            <a:pPr marL="0" marR="0" lvl="0" indent="0" algn="l" defTabSz="91373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Detailed user application</a:t>
            </a:r>
          </a:p>
          <a:p>
            <a:pPr marL="0" marR="0" lvl="0" indent="0" algn="l" defTabSz="91373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3737"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Arial" panose="020B0604020202020204"/>
                <a:ea typeface="+mn-ea"/>
                <a:cs typeface="+mn-cs"/>
              </a:rPr>
              <a:t>Great analytical power,</a:t>
            </a:r>
            <a:br>
              <a:rPr kumimoji="0" lang="en-US" sz="1400" b="0" i="1"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400" b="0" i="1" u="none" strike="noStrike" kern="1200" cap="none" spc="0" normalizeH="0" baseline="0" noProof="0" dirty="0">
                <a:ln>
                  <a:noFill/>
                </a:ln>
                <a:solidFill>
                  <a:prstClr val="black"/>
                </a:solidFill>
                <a:effectLst/>
                <a:uLnTx/>
                <a:uFillTx/>
                <a:latin typeface="Arial" panose="020B0604020202020204"/>
                <a:ea typeface="+mn-ea"/>
                <a:cs typeface="+mn-cs"/>
              </a:rPr>
              <a:t>limited usage, costly</a:t>
            </a:r>
          </a:p>
          <a:p>
            <a:pPr marL="0" marR="0" lvl="0" indent="0" algn="l" defTabSz="91373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3737"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6FAC46"/>
                </a:solidFill>
                <a:effectLst/>
                <a:uLnTx/>
                <a:uFillTx/>
                <a:ea typeface="+mn-ea"/>
                <a:cs typeface="+mn-cs"/>
              </a:rPr>
              <a:t>Safe people </a:t>
            </a:r>
            <a:r>
              <a:rPr lang="en-US" b="1" u="sng" kern="1200" dirty="0">
                <a:solidFill>
                  <a:srgbClr val="6FAC46"/>
                </a:solidFill>
                <a:ea typeface="+mn-ea"/>
                <a:cs typeface="+mn-cs"/>
              </a:rPr>
              <a:t>&amp; setting</a:t>
            </a:r>
            <a:endParaRPr kumimoji="0" lang="en-US" sz="1400" b="1" i="0" u="sng" strike="noStrike" kern="1200" cap="none" spc="0" normalizeH="0" baseline="0" noProof="0" dirty="0">
              <a:ln>
                <a:noFill/>
              </a:ln>
              <a:solidFill>
                <a:srgbClr val="6FAC46"/>
              </a:solidFill>
              <a:effectLst/>
              <a:uLnTx/>
              <a:uFillTx/>
              <a:ea typeface="+mn-ea"/>
              <a:cs typeface="+mn-cs"/>
            </a:endParaRPr>
          </a:p>
        </p:txBody>
      </p:sp>
      <p:sp>
        <p:nvSpPr>
          <p:cNvPr id="33" name="TextBox 32">
            <a:extLst>
              <a:ext uri="{FF2B5EF4-FFF2-40B4-BE49-F238E27FC236}">
                <a16:creationId xmlns:a16="http://schemas.microsoft.com/office/drawing/2014/main" id="{7034F8E8-0176-4926-A799-EAF4C1B90C58}"/>
              </a:ext>
            </a:extLst>
          </p:cNvPr>
          <p:cNvSpPr txBox="1"/>
          <p:nvPr/>
        </p:nvSpPr>
        <p:spPr>
          <a:xfrm>
            <a:off x="6731373" y="2094351"/>
            <a:ext cx="2289986" cy="2462213"/>
          </a:xfrm>
          <a:prstGeom prst="rect">
            <a:avLst/>
          </a:prstGeom>
          <a:noFill/>
        </p:spPr>
        <p:txBody>
          <a:bodyPr wrap="none" rtlCol="0">
            <a:spAutoFit/>
          </a:bodyPr>
          <a:lstStyle/>
          <a:p>
            <a:pPr marL="0" marR="0" lvl="0" indent="0" algn="l" defTabSz="913737"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chemeClr val="accent1">
                    <a:lumMod val="75000"/>
                  </a:schemeClr>
                </a:solidFill>
                <a:effectLst/>
                <a:uLnTx/>
                <a:uFillTx/>
                <a:latin typeface="Arial" panose="020B0604020202020204"/>
                <a:ea typeface="+mn-ea"/>
                <a:cs typeface="+mn-cs"/>
              </a:rPr>
              <a:t>Tabulators/platforms</a:t>
            </a:r>
          </a:p>
          <a:p>
            <a:pPr marL="0" marR="0" lvl="0" indent="0" algn="l" defTabSz="91373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1">
                    <a:lumMod val="60000"/>
                    <a:lumOff val="40000"/>
                  </a:schemeClr>
                </a:solidFill>
                <a:effectLst/>
                <a:uLnTx/>
                <a:uFillTx/>
                <a:latin typeface="Arial" panose="020B0604020202020204"/>
                <a:ea typeface="+mn-ea"/>
                <a:cs typeface="+mn-cs"/>
              </a:rPr>
              <a:t>(REDATAM, </a:t>
            </a:r>
            <a:r>
              <a:rPr kumimoji="0" lang="en-US" sz="1400" b="0" i="0" u="none" strike="noStrike" kern="1200" cap="none" spc="0" normalizeH="0" baseline="0" noProof="0" dirty="0" err="1">
                <a:ln>
                  <a:noFill/>
                </a:ln>
                <a:solidFill>
                  <a:schemeClr val="accent1">
                    <a:lumMod val="60000"/>
                    <a:lumOff val="40000"/>
                  </a:schemeClr>
                </a:solidFill>
                <a:effectLst/>
                <a:uLnTx/>
                <a:uFillTx/>
                <a:latin typeface="Arial" panose="020B0604020202020204"/>
                <a:ea typeface="+mn-ea"/>
                <a:cs typeface="+mn-cs"/>
              </a:rPr>
              <a:t>StatCompiler</a:t>
            </a:r>
            <a:r>
              <a:rPr kumimoji="0" lang="en-US" sz="1400" b="0" i="0" u="none" strike="noStrike" kern="1200" cap="none" spc="0" normalizeH="0" baseline="0" noProof="0" dirty="0">
                <a:ln>
                  <a:noFill/>
                </a:ln>
                <a:solidFill>
                  <a:schemeClr val="accent1">
                    <a:lumMod val="60000"/>
                    <a:lumOff val="40000"/>
                  </a:schemeClr>
                </a:solidFill>
                <a:effectLst/>
                <a:uLnTx/>
                <a:uFillTx/>
                <a:latin typeface="Arial" panose="020B0604020202020204"/>
                <a:ea typeface="+mn-ea"/>
                <a:cs typeface="+mn-cs"/>
              </a:rPr>
              <a:t>)</a:t>
            </a:r>
          </a:p>
          <a:p>
            <a:pPr marL="0" marR="0" lvl="0" indent="0" algn="l" defTabSz="91373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Constrained flexibility</a:t>
            </a:r>
          </a:p>
          <a:p>
            <a:pPr marL="0" marR="0" lvl="0" indent="0" algn="l" defTabSz="91373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Controlled detail</a:t>
            </a:r>
          </a:p>
          <a:p>
            <a:pPr marL="0" marR="0" lvl="0" indent="0" algn="l" defTabSz="91373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For predictable outputs</a:t>
            </a:r>
          </a:p>
          <a:p>
            <a:pPr marL="0" marR="0" lvl="0" indent="0" algn="l" defTabSz="91373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Public or internal users</a:t>
            </a:r>
          </a:p>
          <a:p>
            <a:pPr marL="0" marR="0" lvl="0" indent="0" algn="l" defTabSz="91373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3737"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Arial" panose="020B0604020202020204"/>
                <a:ea typeface="+mn-ea"/>
                <a:cs typeface="+mn-cs"/>
              </a:rPr>
              <a:t>Retain controlled detail, </a:t>
            </a:r>
          </a:p>
          <a:p>
            <a:pPr marL="0" marR="0" lvl="0" indent="0" algn="l" defTabSz="913737"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Arial" panose="020B0604020202020204"/>
                <a:ea typeface="+mn-ea"/>
                <a:cs typeface="+mn-cs"/>
              </a:rPr>
              <a:t>limited flexibility</a:t>
            </a:r>
          </a:p>
          <a:p>
            <a:pPr marL="0" marR="0" lvl="0" indent="0" algn="l" defTabSz="91373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3737"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6FAC46"/>
                </a:solidFill>
                <a:effectLst/>
                <a:uLnTx/>
                <a:uFillTx/>
                <a:latin typeface="Arial" panose="020B0604020202020204"/>
                <a:ea typeface="+mn-ea"/>
                <a:cs typeface="+mn-cs"/>
              </a:rPr>
              <a:t>Highly controlled output</a:t>
            </a:r>
          </a:p>
        </p:txBody>
      </p:sp>
      <p:sp>
        <p:nvSpPr>
          <p:cNvPr id="34" name="TextBox 33">
            <a:extLst>
              <a:ext uri="{FF2B5EF4-FFF2-40B4-BE49-F238E27FC236}">
                <a16:creationId xmlns:a16="http://schemas.microsoft.com/office/drawing/2014/main" id="{64367408-53BA-4F17-81A3-2C1942047761}"/>
              </a:ext>
            </a:extLst>
          </p:cNvPr>
          <p:cNvSpPr txBox="1"/>
          <p:nvPr/>
        </p:nvSpPr>
        <p:spPr>
          <a:xfrm>
            <a:off x="2098094" y="2094351"/>
            <a:ext cx="2297424" cy="2677656"/>
          </a:xfrm>
          <a:prstGeom prst="rect">
            <a:avLst/>
          </a:prstGeom>
          <a:noFill/>
        </p:spPr>
        <p:txBody>
          <a:bodyPr wrap="none" rtlCol="0">
            <a:spAutoFit/>
          </a:bodyPr>
          <a:lstStyle/>
          <a:p>
            <a:pPr marL="0" marR="0" lvl="0" indent="0" algn="l" defTabSz="913737"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chemeClr val="accent1">
                    <a:lumMod val="75000"/>
                  </a:schemeClr>
                </a:solidFill>
                <a:effectLst/>
                <a:uLnTx/>
                <a:uFillTx/>
                <a:latin typeface="Arial" panose="020B0604020202020204"/>
                <a:ea typeface="+mn-ea"/>
                <a:cs typeface="+mn-cs"/>
              </a:rPr>
              <a:t>Scientific use files</a:t>
            </a:r>
          </a:p>
          <a:p>
            <a:pPr marL="0" marR="0" lvl="0" indent="0" algn="l" defTabSz="91373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1">
                    <a:lumMod val="60000"/>
                    <a:lumOff val="40000"/>
                  </a:schemeClr>
                </a:solidFill>
                <a:effectLst/>
                <a:uLnTx/>
                <a:uFillTx/>
                <a:latin typeface="Arial" panose="020B0604020202020204"/>
                <a:ea typeface="+mn-ea"/>
                <a:cs typeface="+mn-cs"/>
              </a:rPr>
              <a:t>(e.g.,</a:t>
            </a:r>
            <a:r>
              <a:rPr kumimoji="0" lang="en-US" sz="1400" b="0" i="0" u="none" strike="noStrike" kern="1200" cap="none" spc="0" normalizeH="0" noProof="0" dirty="0">
                <a:ln>
                  <a:noFill/>
                </a:ln>
                <a:solidFill>
                  <a:schemeClr val="accent1">
                    <a:lumMod val="60000"/>
                    <a:lumOff val="40000"/>
                  </a:schemeClr>
                </a:solidFill>
                <a:effectLst/>
                <a:uLnTx/>
                <a:uFillTx/>
                <a:latin typeface="Arial" panose="020B0604020202020204"/>
                <a:ea typeface="+mn-ea"/>
                <a:cs typeface="+mn-cs"/>
              </a:rPr>
              <a:t> IPUMS, MICS, DHS)</a:t>
            </a:r>
            <a:b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Sampled &amp; lightly treated</a:t>
            </a:r>
          </a:p>
          <a:p>
            <a:pPr marL="0" marR="0" lvl="0" indent="0" algn="l" defTabSz="91373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Some detail omitted</a:t>
            </a:r>
          </a:p>
          <a:p>
            <a:pPr marL="0" marR="0" lvl="0" indent="0" algn="l" defTabSz="91373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No identifiers</a:t>
            </a:r>
          </a:p>
          <a:p>
            <a:pPr marL="0" marR="0" lvl="0" indent="0" algn="l" defTabSz="91373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Screen &amp; vet users</a:t>
            </a:r>
          </a:p>
          <a:p>
            <a:pPr marL="0" marR="0" lvl="0" indent="0" algn="l" defTabSz="91373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3737"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Arial" panose="020B0604020202020204"/>
                <a:ea typeface="+mn-ea"/>
                <a:cs typeface="+mn-cs"/>
              </a:rPr>
              <a:t>Good analytical power, </a:t>
            </a:r>
            <a:br>
              <a:rPr kumimoji="0" lang="en-US" sz="1400" b="0" i="1"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400" b="0" i="1" u="none" strike="noStrike" kern="1200" cap="none" spc="0" normalizeH="0" baseline="0" noProof="0" dirty="0">
                <a:ln>
                  <a:noFill/>
                </a:ln>
                <a:solidFill>
                  <a:prstClr val="black"/>
                </a:solidFill>
                <a:effectLst/>
                <a:uLnTx/>
                <a:uFillTx/>
                <a:latin typeface="Arial" panose="020B0604020202020204"/>
                <a:ea typeface="+mn-ea"/>
                <a:cs typeface="+mn-cs"/>
              </a:rPr>
              <a:t>some usage barriers</a:t>
            </a:r>
          </a:p>
          <a:p>
            <a:pPr marL="0" marR="0" lvl="0" indent="0" algn="l" defTabSz="91373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lvl="0" defTabSz="913737">
              <a:buClrTx/>
              <a:defRPr/>
            </a:pPr>
            <a:r>
              <a:rPr lang="en-US" b="1" u="sng" kern="1200" dirty="0" err="1">
                <a:solidFill>
                  <a:srgbClr val="6FAC46"/>
                </a:solidFill>
              </a:rPr>
              <a:t>Sandard</a:t>
            </a:r>
            <a:r>
              <a:rPr lang="en-US" b="1" u="sng" kern="1200" dirty="0">
                <a:solidFill>
                  <a:srgbClr val="6FAC46"/>
                </a:solidFill>
              </a:rPr>
              <a:t> confidentiality</a:t>
            </a:r>
            <a:br>
              <a:rPr lang="en-US" b="1" u="sng" kern="1200" dirty="0">
                <a:solidFill>
                  <a:srgbClr val="6FAC46"/>
                </a:solidFill>
              </a:rPr>
            </a:br>
            <a:r>
              <a:rPr lang="en-US" b="1" u="sng" kern="1200" dirty="0">
                <a:solidFill>
                  <a:srgbClr val="6FAC46"/>
                </a:solidFill>
              </a:rPr>
              <a:t>User registration/review</a:t>
            </a:r>
            <a:endParaRPr lang="en-US" kern="1200" dirty="0">
              <a:solidFill>
                <a:srgbClr val="6FAC46"/>
              </a:solidFill>
            </a:endParaRPr>
          </a:p>
        </p:txBody>
      </p:sp>
      <p:pic>
        <p:nvPicPr>
          <p:cNvPr id="35" name="Picture 34">
            <a:extLst>
              <a:ext uri="{FF2B5EF4-FFF2-40B4-BE49-F238E27FC236}">
                <a16:creationId xmlns:a16="http://schemas.microsoft.com/office/drawing/2014/main" id="{AAF700E7-1095-48FC-A67B-6CB0D5FAB3D6}"/>
              </a:ext>
            </a:extLst>
          </p:cNvPr>
          <p:cNvPicPr>
            <a:picLocks noChangeAspect="1"/>
          </p:cNvPicPr>
          <p:nvPr/>
        </p:nvPicPr>
        <p:blipFill>
          <a:blip r:embed="rId3">
            <a:duotone>
              <a:schemeClr val="accent6">
                <a:shade val="45000"/>
                <a:satMod val="135000"/>
              </a:schemeClr>
              <a:prstClr val="white"/>
            </a:duotone>
          </a:blip>
          <a:stretch>
            <a:fillRect/>
          </a:stretch>
        </p:blipFill>
        <p:spPr>
          <a:xfrm>
            <a:off x="6264890" y="255277"/>
            <a:ext cx="1342268" cy="1077551"/>
          </a:xfrm>
          <a:prstGeom prst="rect">
            <a:avLst/>
          </a:prstGeom>
          <a:solidFill>
            <a:srgbClr val="6FAC46"/>
          </a:solidFill>
        </p:spPr>
      </p:pic>
    </p:spTree>
    <p:extLst>
      <p:ext uri="{BB962C8B-B14F-4D97-AF65-F5344CB8AC3E}">
        <p14:creationId xmlns:p14="http://schemas.microsoft.com/office/powerpoint/2010/main" val="161065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3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93419" y="1513373"/>
            <a:ext cx="7168896" cy="3799712"/>
          </a:xfrm>
        </p:spPr>
        <p:txBody>
          <a:bodyPr>
            <a:noAutofit/>
          </a:bodyPr>
          <a:lstStyle/>
          <a:p>
            <a:pPr algn="l">
              <a:lnSpc>
                <a:spcPct val="120000"/>
              </a:lnSpc>
              <a:spcBef>
                <a:spcPts val="450"/>
              </a:spcBef>
              <a:spcAft>
                <a:spcPts val="450"/>
              </a:spcAft>
            </a:pPr>
            <a:endParaRPr lang="es-419" sz="2700" b="1" dirty="0">
              <a:solidFill>
                <a:schemeClr val="bg1"/>
              </a:solidFill>
            </a:endParaRPr>
          </a:p>
          <a:p>
            <a:pPr algn="l">
              <a:lnSpc>
                <a:spcPct val="120000"/>
              </a:lnSpc>
              <a:spcBef>
                <a:spcPts val="450"/>
              </a:spcBef>
              <a:spcAft>
                <a:spcPts val="450"/>
              </a:spcAft>
            </a:pPr>
            <a:r>
              <a:rPr lang="es-419" sz="2700" b="1" dirty="0" err="1">
                <a:solidFill>
                  <a:schemeClr val="bg1"/>
                </a:solidFill>
              </a:rPr>
              <a:t>The</a:t>
            </a:r>
            <a:r>
              <a:rPr lang="es-419" sz="2700" b="1" dirty="0">
                <a:solidFill>
                  <a:schemeClr val="bg1"/>
                </a:solidFill>
              </a:rPr>
              <a:t> </a:t>
            </a:r>
            <a:r>
              <a:rPr lang="es-419" sz="2700" b="1" dirty="0" err="1">
                <a:solidFill>
                  <a:schemeClr val="bg1"/>
                </a:solidFill>
              </a:rPr>
              <a:t>risk-utility</a:t>
            </a:r>
            <a:r>
              <a:rPr lang="es-419" sz="2700" b="1" dirty="0">
                <a:solidFill>
                  <a:schemeClr val="bg1"/>
                </a:solidFill>
              </a:rPr>
              <a:t> balance</a:t>
            </a:r>
          </a:p>
          <a:p>
            <a:pPr algn="l">
              <a:lnSpc>
                <a:spcPct val="120000"/>
              </a:lnSpc>
              <a:spcBef>
                <a:spcPts val="450"/>
              </a:spcBef>
              <a:spcAft>
                <a:spcPts val="450"/>
              </a:spcAft>
            </a:pPr>
            <a:r>
              <a:rPr lang="es-419" sz="2700" b="1" dirty="0" err="1">
                <a:solidFill>
                  <a:schemeClr val="bg1"/>
                </a:solidFill>
              </a:rPr>
              <a:t>The</a:t>
            </a:r>
            <a:r>
              <a:rPr lang="es-419" sz="2700" b="1" dirty="0">
                <a:solidFill>
                  <a:schemeClr val="bg1"/>
                </a:solidFill>
              </a:rPr>
              <a:t> 5 </a:t>
            </a:r>
            <a:r>
              <a:rPr lang="es-419" sz="2700" b="1" dirty="0" err="1">
                <a:solidFill>
                  <a:schemeClr val="bg1"/>
                </a:solidFill>
              </a:rPr>
              <a:t>safes</a:t>
            </a:r>
            <a:r>
              <a:rPr lang="es-419" sz="2700" b="1" dirty="0">
                <a:solidFill>
                  <a:schemeClr val="bg1"/>
                </a:solidFill>
              </a:rPr>
              <a:t> </a:t>
            </a:r>
            <a:r>
              <a:rPr lang="es-419" sz="2700" b="1" dirty="0" err="1">
                <a:solidFill>
                  <a:schemeClr val="bg1"/>
                </a:solidFill>
              </a:rPr>
              <a:t>framework</a:t>
            </a:r>
            <a:endParaRPr lang="es-419" sz="2700" b="1" dirty="0">
              <a:solidFill>
                <a:schemeClr val="bg1"/>
              </a:solidFill>
            </a:endParaRPr>
          </a:p>
          <a:p>
            <a:pPr algn="l">
              <a:lnSpc>
                <a:spcPct val="120000"/>
              </a:lnSpc>
              <a:spcBef>
                <a:spcPts val="450"/>
              </a:spcBef>
              <a:spcAft>
                <a:spcPts val="450"/>
              </a:spcAft>
            </a:pPr>
            <a:r>
              <a:rPr lang="es-419" sz="2700" b="1" dirty="0" err="1">
                <a:solidFill>
                  <a:schemeClr val="bg1"/>
                </a:solidFill>
              </a:rPr>
              <a:t>Microdata</a:t>
            </a:r>
            <a:r>
              <a:rPr lang="es-419" sz="2700" b="1" dirty="0">
                <a:solidFill>
                  <a:schemeClr val="bg1"/>
                </a:solidFill>
              </a:rPr>
              <a:t> </a:t>
            </a:r>
            <a:r>
              <a:rPr lang="es-419" sz="2700" b="1" dirty="0" err="1">
                <a:solidFill>
                  <a:schemeClr val="bg1"/>
                </a:solidFill>
              </a:rPr>
              <a:t>protection</a:t>
            </a:r>
            <a:r>
              <a:rPr lang="es-419" sz="2700" b="1" dirty="0">
                <a:solidFill>
                  <a:schemeClr val="bg1"/>
                </a:solidFill>
              </a:rPr>
              <a:t> </a:t>
            </a:r>
            <a:r>
              <a:rPr lang="es-419" sz="2700" b="1" dirty="0" err="1">
                <a:solidFill>
                  <a:schemeClr val="bg1"/>
                </a:solidFill>
              </a:rPr>
              <a:t>approaches</a:t>
            </a:r>
            <a:endParaRPr lang="es-419" sz="2700" b="1" dirty="0">
              <a:solidFill>
                <a:schemeClr val="bg1"/>
              </a:solidFill>
            </a:endParaRPr>
          </a:p>
          <a:p>
            <a:pPr algn="l">
              <a:lnSpc>
                <a:spcPct val="120000"/>
              </a:lnSpc>
              <a:spcBef>
                <a:spcPts val="450"/>
              </a:spcBef>
              <a:spcAft>
                <a:spcPts val="450"/>
              </a:spcAft>
            </a:pPr>
            <a:endParaRPr lang="es-419" sz="2700" b="1" dirty="0">
              <a:solidFill>
                <a:schemeClr val="bg1"/>
              </a:solidFill>
            </a:endParaRPr>
          </a:p>
          <a:p>
            <a:pPr algn="l">
              <a:lnSpc>
                <a:spcPct val="120000"/>
              </a:lnSpc>
              <a:spcBef>
                <a:spcPts val="450"/>
              </a:spcBef>
              <a:spcAft>
                <a:spcPts val="450"/>
              </a:spcAft>
            </a:pPr>
            <a:endParaRPr lang="es-419" sz="2700" b="1" dirty="0">
              <a:solidFill>
                <a:schemeClr val="bg1"/>
              </a:solidFill>
            </a:endParaRPr>
          </a:p>
        </p:txBody>
      </p:sp>
      <p:pic>
        <p:nvPicPr>
          <p:cNvPr id="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144019"/>
            <a:ext cx="8904830" cy="97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BC07BB01-706A-4CCA-AD4E-3EFA84E9CDDD}"/>
              </a:ext>
            </a:extLst>
          </p:cNvPr>
          <p:cNvSpPr/>
          <p:nvPr/>
        </p:nvSpPr>
        <p:spPr>
          <a:xfrm>
            <a:off x="1074097" y="2058125"/>
            <a:ext cx="6676483" cy="1395080"/>
          </a:xfrm>
          <a:prstGeom prst="rect">
            <a:avLst/>
          </a:prstGeom>
          <a:solidFill>
            <a:srgbClr val="00203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s-419" sz="1350" kern="1200" dirty="0">
              <a:solidFill>
                <a:prstClr val="white"/>
              </a:solidFill>
              <a:latin typeface="Calibri" panose="020F0502020204030204"/>
            </a:endParaRPr>
          </a:p>
        </p:txBody>
      </p:sp>
    </p:spTree>
    <p:extLst>
      <p:ext uri="{BB962C8B-B14F-4D97-AF65-F5344CB8AC3E}">
        <p14:creationId xmlns:p14="http://schemas.microsoft.com/office/powerpoint/2010/main" val="989246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3" name="Picture 2">
            <a:extLst>
              <a:ext uri="{FF2B5EF4-FFF2-40B4-BE49-F238E27FC236}">
                <a16:creationId xmlns:a16="http://schemas.microsoft.com/office/drawing/2014/main" id="{4FCA0AE9-821D-6A60-D922-0E53C319E5A9}"/>
              </a:ext>
            </a:extLst>
          </p:cNvPr>
          <p:cNvPicPr>
            <a:picLocks noChangeAspect="1"/>
          </p:cNvPicPr>
          <p:nvPr/>
        </p:nvPicPr>
        <p:blipFill>
          <a:blip r:embed="rId3"/>
          <a:stretch>
            <a:fillRect/>
          </a:stretch>
        </p:blipFill>
        <p:spPr>
          <a:xfrm>
            <a:off x="397436" y="1381125"/>
            <a:ext cx="4721706" cy="3482709"/>
          </a:xfrm>
          <a:prstGeom prst="rect">
            <a:avLst/>
          </a:prstGeom>
        </p:spPr>
      </p:pic>
      <p:sp>
        <p:nvSpPr>
          <p:cNvPr id="295" name="Google Shape;295;p35"/>
          <p:cNvSpPr txBox="1"/>
          <p:nvPr/>
        </p:nvSpPr>
        <p:spPr>
          <a:xfrm>
            <a:off x="4015156" y="1711207"/>
            <a:ext cx="4656653" cy="2596200"/>
          </a:xfrm>
          <a:prstGeom prst="rect">
            <a:avLst/>
          </a:prstGeom>
          <a:noFill/>
          <a:ln>
            <a:noFill/>
          </a:ln>
        </p:spPr>
        <p:txBody>
          <a:bodyPr spcFirstLastPara="1" wrap="square" lIns="91425" tIns="91425" rIns="91425" bIns="91425" anchor="t" anchorCtr="0">
            <a:normAutofit lnSpcReduction="10000"/>
          </a:bodyPr>
          <a:lstStyle/>
          <a:p>
            <a:pPr marL="152400" lvl="0" algn="l" rtl="0">
              <a:lnSpc>
                <a:spcPct val="115000"/>
              </a:lnSpc>
              <a:spcBef>
                <a:spcPts val="0"/>
              </a:spcBef>
              <a:spcAft>
                <a:spcPts val="0"/>
              </a:spcAft>
              <a:buClr>
                <a:schemeClr val="dk1"/>
              </a:buClr>
              <a:buSzPts val="1200"/>
            </a:pPr>
            <a:r>
              <a:rPr lang="en-US" dirty="0">
                <a:solidFill>
                  <a:schemeClr val="dk1"/>
                </a:solidFill>
                <a:latin typeface="Calibri"/>
                <a:ea typeface="Calibri"/>
                <a:cs typeface="Calibri"/>
                <a:sym typeface="Calibri"/>
              </a:rPr>
              <a:t>3.335. As presented in this subsection, </a:t>
            </a:r>
            <a:r>
              <a:rPr lang="en-US" dirty="0">
                <a:solidFill>
                  <a:schemeClr val="dk1"/>
                </a:solidFill>
                <a:highlight>
                  <a:srgbClr val="FFFF00"/>
                </a:highlight>
                <a:latin typeface="Calibri"/>
                <a:ea typeface="Calibri"/>
                <a:cs typeface="Calibri"/>
                <a:sym typeface="Calibri"/>
              </a:rPr>
              <a:t>there are methods (such as sampling, introduction of random disturbances, recoding and aggregation)</a:t>
            </a:r>
            <a:r>
              <a:rPr lang="en-US" dirty="0">
                <a:solidFill>
                  <a:schemeClr val="dk1"/>
                </a:solidFill>
                <a:latin typeface="Calibri"/>
                <a:ea typeface="Calibri"/>
                <a:cs typeface="Calibri"/>
                <a:sym typeface="Calibri"/>
              </a:rPr>
              <a:t> that can be used to make such microdata available while still protecting individuals’ rights to privacy. All have in common the fact that they sacrifice some information in order to eliminate or greatly reduce the risk of disclosure. However, it is important that census organizations interested in disseminating microdata to outside users should take the appropriate precautions to protect privacy and confidentiality.</a:t>
            </a:r>
          </a:p>
        </p:txBody>
      </p:sp>
      <p:sp>
        <p:nvSpPr>
          <p:cNvPr id="5" name="Rectangle 4">
            <a:extLst>
              <a:ext uri="{FF2B5EF4-FFF2-40B4-BE49-F238E27FC236}">
                <a16:creationId xmlns:a16="http://schemas.microsoft.com/office/drawing/2014/main" id="{06BA6D04-A4D1-486D-BDF0-36FB7A4071DF}"/>
              </a:ext>
            </a:extLst>
          </p:cNvPr>
          <p:cNvSpPr/>
          <p:nvPr/>
        </p:nvSpPr>
        <p:spPr>
          <a:xfrm>
            <a:off x="129092" y="107576"/>
            <a:ext cx="1326733" cy="431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118;p21">
            <a:extLst>
              <a:ext uri="{FF2B5EF4-FFF2-40B4-BE49-F238E27FC236}">
                <a16:creationId xmlns:a16="http://schemas.microsoft.com/office/drawing/2014/main" id="{441DC7BE-303B-49FD-8859-85A0E5079B3F}"/>
              </a:ext>
            </a:extLst>
          </p:cNvPr>
          <p:cNvSpPr txBox="1">
            <a:spLocks/>
          </p:cNvSpPr>
          <p:nvPr/>
        </p:nvSpPr>
        <p:spPr>
          <a:xfrm>
            <a:off x="613186" y="250650"/>
            <a:ext cx="7659444" cy="1289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0" indent="0">
              <a:buFont typeface="Arial"/>
              <a:buNone/>
            </a:pPr>
            <a:r>
              <a:rPr lang="en-US" sz="2800" b="1" dirty="0">
                <a:latin typeface="Calibri Light" panose="020F0302020204030204" pitchFamily="34" charset="0"/>
                <a:ea typeface="Calibri Light" panose="020F0302020204030204" pitchFamily="34" charset="0"/>
                <a:cs typeface="Calibri Light" panose="020F0302020204030204" pitchFamily="34" charset="0"/>
                <a:sym typeface="Arial"/>
              </a:rPr>
              <a:t>DATA PROTECTION APPROACHES</a:t>
            </a:r>
          </a:p>
          <a:p>
            <a:pPr marL="0" indent="0">
              <a:buFont typeface="Arial"/>
              <a:buNone/>
            </a:pPr>
            <a:endParaRPr lang="en-US" sz="2800" b="1" dirty="0">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7"/>
          <p:cNvSpPr txBox="1"/>
          <p:nvPr/>
        </p:nvSpPr>
        <p:spPr>
          <a:xfrm>
            <a:off x="674924" y="1471575"/>
            <a:ext cx="7959410" cy="2963400"/>
          </a:xfrm>
          <a:prstGeom prst="rect">
            <a:avLst/>
          </a:prstGeom>
          <a:noFill/>
          <a:ln>
            <a:noFill/>
          </a:ln>
        </p:spPr>
        <p:txBody>
          <a:bodyPr spcFirstLastPara="1" wrap="square" lIns="91425" tIns="91425" rIns="91425" bIns="91425" anchor="t" anchorCtr="0">
            <a:normAutofit/>
          </a:bodyPr>
          <a:lstStyle/>
          <a:p>
            <a:pPr marL="457200" lvl="0" indent="-304800" algn="l" rtl="0">
              <a:lnSpc>
                <a:spcPct val="115000"/>
              </a:lnSpc>
              <a:spcBef>
                <a:spcPts val="0"/>
              </a:spcBef>
              <a:spcAft>
                <a:spcPts val="0"/>
              </a:spcAft>
              <a:buClr>
                <a:schemeClr val="dk1"/>
              </a:buClr>
              <a:buSzPts val="1200"/>
              <a:buFont typeface="Calibri"/>
              <a:buChar char="●"/>
            </a:pPr>
            <a:r>
              <a:rPr lang="en" sz="1600" dirty="0">
                <a:solidFill>
                  <a:schemeClr val="dk1"/>
                </a:solidFill>
                <a:latin typeface="Calibri"/>
                <a:ea typeface="Calibri"/>
                <a:cs typeface="Calibri"/>
                <a:sym typeface="Calibri"/>
              </a:rPr>
              <a:t>Purpose: To modulate risk and utility; </a:t>
            </a:r>
            <a:r>
              <a:rPr lang="en" sz="1600" b="1" dirty="0">
                <a:solidFill>
                  <a:schemeClr val="dk1"/>
                </a:solidFill>
                <a:latin typeface="Calibri"/>
                <a:ea typeface="Calibri"/>
                <a:cs typeface="Calibri"/>
                <a:sym typeface="Calibri"/>
              </a:rPr>
              <a:t>to add uncertainty to data</a:t>
            </a:r>
            <a:endParaRPr sz="1600" b="1" dirty="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 sz="1600" dirty="0">
                <a:solidFill>
                  <a:schemeClr val="dk1"/>
                </a:solidFill>
                <a:latin typeface="Calibri"/>
                <a:ea typeface="Calibri"/>
                <a:cs typeface="Calibri"/>
                <a:sym typeface="Calibri"/>
              </a:rPr>
              <a:t>In general </a:t>
            </a:r>
            <a:r>
              <a:rPr lang="en" sz="1600" b="1" dirty="0">
                <a:solidFill>
                  <a:schemeClr val="dk1"/>
                </a:solidFill>
                <a:latin typeface="Calibri"/>
                <a:ea typeface="Calibri"/>
                <a:cs typeface="Calibri"/>
                <a:sym typeface="Calibri"/>
              </a:rPr>
              <a:t>datasets with</a:t>
            </a:r>
            <a:r>
              <a:rPr lang="en" sz="1600" dirty="0">
                <a:solidFill>
                  <a:schemeClr val="dk1"/>
                </a:solidFill>
                <a:latin typeface="Calibri"/>
                <a:ea typeface="Calibri"/>
                <a:cs typeface="Calibri"/>
                <a:sym typeface="Calibri"/>
              </a:rPr>
              <a:t>:</a:t>
            </a:r>
            <a:endParaRPr sz="1600" dirty="0">
              <a:solidFill>
                <a:schemeClr val="dk1"/>
              </a:solidFill>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 sz="1600" b="1" dirty="0">
                <a:solidFill>
                  <a:schemeClr val="dk1"/>
                </a:solidFill>
                <a:latin typeface="Calibri"/>
                <a:ea typeface="Calibri"/>
                <a:cs typeface="Calibri"/>
                <a:sym typeface="Calibri"/>
              </a:rPr>
              <a:t>Many records and few variables = inherently low risk</a:t>
            </a:r>
            <a:endParaRPr sz="1600" b="1" dirty="0">
              <a:solidFill>
                <a:schemeClr val="dk1"/>
              </a:solidFill>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 sz="1600" b="1" dirty="0">
                <a:solidFill>
                  <a:schemeClr val="dk1"/>
                </a:solidFill>
                <a:latin typeface="Calibri"/>
                <a:ea typeface="Calibri"/>
                <a:cs typeface="Calibri"/>
                <a:sym typeface="Calibri"/>
              </a:rPr>
              <a:t>Many variables and few records = potential risk</a:t>
            </a:r>
            <a:br>
              <a:rPr lang="en" sz="1600" b="1" dirty="0">
                <a:solidFill>
                  <a:schemeClr val="dk1"/>
                </a:solidFill>
                <a:latin typeface="Calibri"/>
                <a:ea typeface="Calibri"/>
                <a:cs typeface="Calibri"/>
                <a:sym typeface="Calibri"/>
              </a:rPr>
            </a:br>
            <a:endParaRPr sz="1600" b="1" dirty="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 sz="1600" dirty="0">
                <a:solidFill>
                  <a:schemeClr val="dk1"/>
                </a:solidFill>
                <a:latin typeface="Calibri"/>
                <a:ea typeface="Calibri"/>
                <a:cs typeface="Calibri"/>
                <a:sym typeface="Calibri"/>
              </a:rPr>
              <a:t>In general </a:t>
            </a:r>
            <a:r>
              <a:rPr lang="en" sz="1600" b="1" dirty="0">
                <a:solidFill>
                  <a:schemeClr val="dk1"/>
                </a:solidFill>
                <a:latin typeface="Calibri"/>
                <a:ea typeface="Calibri"/>
                <a:cs typeface="Calibri"/>
                <a:sym typeface="Calibri"/>
              </a:rPr>
              <a:t>data treatments</a:t>
            </a:r>
            <a:r>
              <a:rPr lang="en" sz="1600" dirty="0">
                <a:solidFill>
                  <a:schemeClr val="dk1"/>
                </a:solidFill>
                <a:latin typeface="Calibri"/>
                <a:ea typeface="Calibri"/>
                <a:cs typeface="Calibri"/>
                <a:sym typeface="Calibri"/>
              </a:rPr>
              <a:t>: </a:t>
            </a:r>
            <a:endParaRPr sz="1600" dirty="0">
              <a:solidFill>
                <a:schemeClr val="dk1"/>
              </a:solidFill>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 sz="1600" b="1" dirty="0">
                <a:solidFill>
                  <a:schemeClr val="dk1"/>
                </a:solidFill>
                <a:latin typeface="Calibri"/>
                <a:ea typeface="Calibri"/>
                <a:cs typeface="Calibri"/>
                <a:sym typeface="Calibri"/>
              </a:rPr>
              <a:t>Remove information</a:t>
            </a:r>
            <a:r>
              <a:rPr lang="en" sz="1600" dirty="0">
                <a:solidFill>
                  <a:schemeClr val="dk1"/>
                </a:solidFill>
                <a:latin typeface="Calibri"/>
                <a:ea typeface="Calibri"/>
                <a:cs typeface="Calibri"/>
                <a:sym typeface="Calibri"/>
              </a:rPr>
              <a:t>: limit risk but also limit utility</a:t>
            </a:r>
            <a:endParaRPr sz="1600" dirty="0">
              <a:solidFill>
                <a:schemeClr val="dk1"/>
              </a:solidFill>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 sz="1600" b="1" dirty="0">
                <a:solidFill>
                  <a:schemeClr val="dk1"/>
                </a:solidFill>
                <a:latin typeface="Calibri"/>
                <a:ea typeface="Calibri"/>
                <a:cs typeface="Calibri"/>
                <a:sym typeface="Calibri"/>
              </a:rPr>
              <a:t>Add information: </a:t>
            </a:r>
            <a:r>
              <a:rPr lang="en" sz="1600" dirty="0">
                <a:solidFill>
                  <a:schemeClr val="dk1"/>
                </a:solidFill>
                <a:latin typeface="Calibri"/>
                <a:ea typeface="Calibri"/>
                <a:cs typeface="Calibri"/>
                <a:sym typeface="Calibri"/>
              </a:rPr>
              <a:t>add noise/confusion at a low level, lowering risk while maintaining utility</a:t>
            </a:r>
            <a:endParaRPr sz="1600" dirty="0">
              <a:solidFill>
                <a:schemeClr val="dk1"/>
              </a:solidFill>
              <a:latin typeface="Calibri"/>
              <a:ea typeface="Calibri"/>
              <a:cs typeface="Calibri"/>
              <a:sym typeface="Calibri"/>
            </a:endParaRPr>
          </a:p>
        </p:txBody>
      </p:sp>
      <p:sp>
        <p:nvSpPr>
          <p:cNvPr id="4" name="Rectangle 3">
            <a:extLst>
              <a:ext uri="{FF2B5EF4-FFF2-40B4-BE49-F238E27FC236}">
                <a16:creationId xmlns:a16="http://schemas.microsoft.com/office/drawing/2014/main" id="{8974C279-A9EF-4B20-9830-5F6079C3DFF8}"/>
              </a:ext>
            </a:extLst>
          </p:cNvPr>
          <p:cNvSpPr/>
          <p:nvPr/>
        </p:nvSpPr>
        <p:spPr>
          <a:xfrm>
            <a:off x="129092" y="107576"/>
            <a:ext cx="1326733" cy="431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118;p21">
            <a:extLst>
              <a:ext uri="{FF2B5EF4-FFF2-40B4-BE49-F238E27FC236}">
                <a16:creationId xmlns:a16="http://schemas.microsoft.com/office/drawing/2014/main" id="{76F623F2-6AC6-491A-9D94-0CD5220B3C24}"/>
              </a:ext>
            </a:extLst>
          </p:cNvPr>
          <p:cNvSpPr txBox="1">
            <a:spLocks/>
          </p:cNvSpPr>
          <p:nvPr/>
        </p:nvSpPr>
        <p:spPr>
          <a:xfrm>
            <a:off x="613186" y="250650"/>
            <a:ext cx="7659444" cy="1289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0" indent="0">
              <a:buFont typeface="Arial"/>
              <a:buNone/>
            </a:pPr>
            <a:r>
              <a:rPr lang="en-US" sz="2800" b="1" dirty="0">
                <a:latin typeface="Calibri Light" panose="020F0302020204030204" pitchFamily="34" charset="0"/>
                <a:ea typeface="Calibri Light" panose="020F0302020204030204" pitchFamily="34" charset="0"/>
                <a:cs typeface="Calibri Light" panose="020F0302020204030204" pitchFamily="34" charset="0"/>
                <a:sym typeface="Arial"/>
              </a:rPr>
              <a:t>DATA PROTECTION TREATEMENTS</a:t>
            </a:r>
          </a:p>
          <a:p>
            <a:pPr marL="0" indent="0">
              <a:buFont typeface="Arial"/>
              <a:buNone/>
            </a:pPr>
            <a:endParaRPr lang="en-US" sz="2800" b="1" dirty="0">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4" name="Rectangle 3">
            <a:extLst>
              <a:ext uri="{FF2B5EF4-FFF2-40B4-BE49-F238E27FC236}">
                <a16:creationId xmlns:a16="http://schemas.microsoft.com/office/drawing/2014/main" id="{221FE37F-9D7B-495A-9D78-7E2B83226437}"/>
              </a:ext>
            </a:extLst>
          </p:cNvPr>
          <p:cNvSpPr/>
          <p:nvPr/>
        </p:nvSpPr>
        <p:spPr>
          <a:xfrm>
            <a:off x="129092" y="107576"/>
            <a:ext cx="1326733" cy="431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7" name="Google Shape;117;p21"/>
          <p:cNvGraphicFramePr/>
          <p:nvPr/>
        </p:nvGraphicFramePr>
        <p:xfrm>
          <a:off x="952500" y="2266950"/>
          <a:ext cx="7239000" cy="1981050"/>
        </p:xfrm>
        <a:graphic>
          <a:graphicData uri="http://schemas.openxmlformats.org/drawingml/2006/table">
            <a:tbl>
              <a:tblPr>
                <a:noFill/>
                <a:tableStyleId>{1E98D44D-60F1-4FC4-BB20-9EABBC947173}</a:tableStyleId>
              </a:tblPr>
              <a:tblGrid>
                <a:gridCol w="1206500">
                  <a:extLst>
                    <a:ext uri="{9D8B030D-6E8A-4147-A177-3AD203B41FA5}">
                      <a16:colId xmlns:a16="http://schemas.microsoft.com/office/drawing/2014/main" val="20000"/>
                    </a:ext>
                  </a:extLst>
                </a:gridCol>
                <a:gridCol w="1367800">
                  <a:extLst>
                    <a:ext uri="{9D8B030D-6E8A-4147-A177-3AD203B41FA5}">
                      <a16:colId xmlns:a16="http://schemas.microsoft.com/office/drawing/2014/main" val="20001"/>
                    </a:ext>
                  </a:extLst>
                </a:gridCol>
                <a:gridCol w="731575">
                  <a:extLst>
                    <a:ext uri="{9D8B030D-6E8A-4147-A177-3AD203B41FA5}">
                      <a16:colId xmlns:a16="http://schemas.microsoft.com/office/drawing/2014/main" val="20002"/>
                    </a:ext>
                  </a:extLst>
                </a:gridCol>
                <a:gridCol w="1520125">
                  <a:extLst>
                    <a:ext uri="{9D8B030D-6E8A-4147-A177-3AD203B41FA5}">
                      <a16:colId xmlns:a16="http://schemas.microsoft.com/office/drawing/2014/main" val="20003"/>
                    </a:ext>
                  </a:extLst>
                </a:gridCol>
                <a:gridCol w="1206500">
                  <a:extLst>
                    <a:ext uri="{9D8B030D-6E8A-4147-A177-3AD203B41FA5}">
                      <a16:colId xmlns:a16="http://schemas.microsoft.com/office/drawing/2014/main" val="20004"/>
                    </a:ext>
                  </a:extLst>
                </a:gridCol>
                <a:gridCol w="1206500">
                  <a:extLst>
                    <a:ext uri="{9D8B030D-6E8A-4147-A177-3AD203B41FA5}">
                      <a16:colId xmlns:a16="http://schemas.microsoft.com/office/drawing/2014/main" val="20005"/>
                    </a:ext>
                  </a:extLst>
                </a:gridCol>
              </a:tblGrid>
              <a:tr h="381000">
                <a:tc>
                  <a:txBody>
                    <a:bodyPr/>
                    <a:lstStyle/>
                    <a:p>
                      <a:pPr marL="0" lvl="0" indent="0" algn="l" rtl="0">
                        <a:spcBef>
                          <a:spcPts val="0"/>
                        </a:spcBef>
                        <a:spcAft>
                          <a:spcPts val="0"/>
                        </a:spcAft>
                        <a:buNone/>
                      </a:pPr>
                      <a:r>
                        <a:rPr lang="en" b="1"/>
                        <a:t>name</a:t>
                      </a:r>
                      <a:endParaRPr b="1"/>
                    </a:p>
                  </a:txBody>
                  <a:tcPr marL="91425" marR="91425" marT="91425" marB="91425"/>
                </a:tc>
                <a:tc>
                  <a:txBody>
                    <a:bodyPr/>
                    <a:lstStyle/>
                    <a:p>
                      <a:pPr marL="0" lvl="0" indent="0" algn="l" rtl="0">
                        <a:spcBef>
                          <a:spcPts val="0"/>
                        </a:spcBef>
                        <a:spcAft>
                          <a:spcPts val="0"/>
                        </a:spcAft>
                        <a:buNone/>
                      </a:pPr>
                      <a:r>
                        <a:rPr lang="en" b="1"/>
                        <a:t>address</a:t>
                      </a:r>
                      <a:endParaRPr b="1"/>
                    </a:p>
                  </a:txBody>
                  <a:tcPr marL="91425" marR="91425" marT="91425" marB="91425"/>
                </a:tc>
                <a:tc>
                  <a:txBody>
                    <a:bodyPr/>
                    <a:lstStyle/>
                    <a:p>
                      <a:pPr marL="0" lvl="0" indent="0" algn="l" rtl="0">
                        <a:spcBef>
                          <a:spcPts val="0"/>
                        </a:spcBef>
                        <a:spcAft>
                          <a:spcPts val="0"/>
                        </a:spcAft>
                        <a:buNone/>
                      </a:pPr>
                      <a:r>
                        <a:rPr lang="en" b="1"/>
                        <a:t>age</a:t>
                      </a:r>
                      <a:endParaRPr b="1"/>
                    </a:p>
                  </a:txBody>
                  <a:tcPr marL="91425" marR="91425" marT="91425" marB="91425"/>
                </a:tc>
                <a:tc>
                  <a:txBody>
                    <a:bodyPr/>
                    <a:lstStyle/>
                    <a:p>
                      <a:pPr marL="0" lvl="0" indent="0" algn="l" rtl="0">
                        <a:spcBef>
                          <a:spcPts val="0"/>
                        </a:spcBef>
                        <a:spcAft>
                          <a:spcPts val="0"/>
                        </a:spcAft>
                        <a:buNone/>
                      </a:pPr>
                      <a:r>
                        <a:rPr lang="en" b="1"/>
                        <a:t>sex</a:t>
                      </a:r>
                      <a:endParaRPr b="1"/>
                    </a:p>
                  </a:txBody>
                  <a:tcPr marL="91425" marR="91425" marT="91425" marB="91425"/>
                </a:tc>
                <a:tc>
                  <a:txBody>
                    <a:bodyPr/>
                    <a:lstStyle/>
                    <a:p>
                      <a:pPr marL="0" lvl="0" indent="0" algn="l" rtl="0">
                        <a:spcBef>
                          <a:spcPts val="0"/>
                        </a:spcBef>
                        <a:spcAft>
                          <a:spcPts val="0"/>
                        </a:spcAft>
                        <a:buNone/>
                      </a:pPr>
                      <a:r>
                        <a:rPr lang="en" b="1"/>
                        <a:t>marst</a:t>
                      </a:r>
                      <a:endParaRPr b="1"/>
                    </a:p>
                  </a:txBody>
                  <a:tcPr marL="91425" marR="91425" marT="91425" marB="91425"/>
                </a:tc>
                <a:tc>
                  <a:txBody>
                    <a:bodyPr/>
                    <a:lstStyle/>
                    <a:p>
                      <a:pPr marL="0" lvl="0" indent="0" algn="l" rtl="0">
                        <a:spcBef>
                          <a:spcPts val="0"/>
                        </a:spcBef>
                        <a:spcAft>
                          <a:spcPts val="0"/>
                        </a:spcAft>
                        <a:buNone/>
                      </a:pPr>
                      <a:r>
                        <a:rPr lang="en" b="1"/>
                        <a:t>relate</a:t>
                      </a:r>
                      <a:endParaRPr b="1"/>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t>John Doe</a:t>
                      </a:r>
                      <a:endParaRPr/>
                    </a:p>
                  </a:txBody>
                  <a:tcPr marL="91425" marR="91425" marT="91425" marB="91425"/>
                </a:tc>
                <a:tc>
                  <a:txBody>
                    <a:bodyPr/>
                    <a:lstStyle/>
                    <a:p>
                      <a:pPr marL="0" lvl="0" indent="0" algn="l" rtl="0">
                        <a:spcBef>
                          <a:spcPts val="0"/>
                        </a:spcBef>
                        <a:spcAft>
                          <a:spcPts val="0"/>
                        </a:spcAft>
                        <a:buNone/>
                      </a:pPr>
                      <a:r>
                        <a:rPr lang="en"/>
                        <a:t>123 Main St.</a:t>
                      </a:r>
                      <a:endParaRPr/>
                    </a:p>
                  </a:txBody>
                  <a:tcPr marL="91425" marR="91425" marT="91425" marB="91425"/>
                </a:tc>
                <a:tc>
                  <a:txBody>
                    <a:bodyPr/>
                    <a:lstStyle/>
                    <a:p>
                      <a:pPr marL="0" lvl="0" indent="0" algn="l" rtl="0">
                        <a:spcBef>
                          <a:spcPts val="0"/>
                        </a:spcBef>
                        <a:spcAft>
                          <a:spcPts val="0"/>
                        </a:spcAft>
                        <a:buNone/>
                      </a:pPr>
                      <a:r>
                        <a:rPr lang="en"/>
                        <a:t>30</a:t>
                      </a:r>
                      <a:endParaRPr/>
                    </a:p>
                  </a:txBody>
                  <a:tcPr marL="91425" marR="91425" marT="91425" marB="91425"/>
                </a:tc>
                <a:tc>
                  <a:txBody>
                    <a:bodyPr/>
                    <a:lstStyle/>
                    <a:p>
                      <a:pPr marL="0" lvl="0" indent="0" algn="l" rtl="0">
                        <a:spcBef>
                          <a:spcPts val="0"/>
                        </a:spcBef>
                        <a:spcAft>
                          <a:spcPts val="0"/>
                        </a:spcAft>
                        <a:buNone/>
                      </a:pPr>
                      <a:r>
                        <a:rPr lang="en"/>
                        <a:t>male</a:t>
                      </a:r>
                      <a:endParaRPr/>
                    </a:p>
                  </a:txBody>
                  <a:tcPr marL="91425" marR="91425" marT="91425" marB="91425"/>
                </a:tc>
                <a:tc>
                  <a:txBody>
                    <a:bodyPr/>
                    <a:lstStyle/>
                    <a:p>
                      <a:pPr marL="0" lvl="0" indent="0" algn="l" rtl="0">
                        <a:spcBef>
                          <a:spcPts val="0"/>
                        </a:spcBef>
                        <a:spcAft>
                          <a:spcPts val="0"/>
                        </a:spcAft>
                        <a:buNone/>
                      </a:pPr>
                      <a:r>
                        <a:rPr lang="en"/>
                        <a:t>married</a:t>
                      </a:r>
                      <a:endParaRPr/>
                    </a:p>
                  </a:txBody>
                  <a:tcPr marL="91425" marR="91425" marT="91425" marB="91425"/>
                </a:tc>
                <a:tc>
                  <a:txBody>
                    <a:bodyPr/>
                    <a:lstStyle/>
                    <a:p>
                      <a:pPr marL="0" lvl="0" indent="0" algn="l" rtl="0">
                        <a:spcBef>
                          <a:spcPts val="0"/>
                        </a:spcBef>
                        <a:spcAft>
                          <a:spcPts val="0"/>
                        </a:spcAft>
                        <a:buNone/>
                      </a:pPr>
                      <a:r>
                        <a:rPr lang="en"/>
                        <a:t>head</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t>Jane Doe</a:t>
                      </a: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a:solidFill>
                            <a:schemeClr val="dk1"/>
                          </a:solidFill>
                        </a:rPr>
                        <a:t>123 Main St.</a:t>
                      </a:r>
                      <a:endParaRPr/>
                    </a:p>
                  </a:txBody>
                  <a:tcPr marL="91425" marR="91425" marT="91425" marB="91425"/>
                </a:tc>
                <a:tc>
                  <a:txBody>
                    <a:bodyPr/>
                    <a:lstStyle/>
                    <a:p>
                      <a:pPr marL="0" lvl="0" indent="0" algn="l" rtl="0">
                        <a:spcBef>
                          <a:spcPts val="0"/>
                        </a:spcBef>
                        <a:spcAft>
                          <a:spcPts val="0"/>
                        </a:spcAft>
                        <a:buNone/>
                      </a:pPr>
                      <a:r>
                        <a:rPr lang="en"/>
                        <a:t>30</a:t>
                      </a:r>
                      <a:endParaRPr/>
                    </a:p>
                  </a:txBody>
                  <a:tcPr marL="91425" marR="91425" marT="91425" marB="91425"/>
                </a:tc>
                <a:tc>
                  <a:txBody>
                    <a:bodyPr/>
                    <a:lstStyle/>
                    <a:p>
                      <a:pPr marL="0" lvl="0" indent="0" algn="l" rtl="0">
                        <a:spcBef>
                          <a:spcPts val="0"/>
                        </a:spcBef>
                        <a:spcAft>
                          <a:spcPts val="0"/>
                        </a:spcAft>
                        <a:buNone/>
                      </a:pPr>
                      <a:r>
                        <a:rPr lang="en"/>
                        <a:t>female</a:t>
                      </a:r>
                      <a:endParaRPr/>
                    </a:p>
                  </a:txBody>
                  <a:tcPr marL="91425" marR="91425" marT="91425" marB="91425"/>
                </a:tc>
                <a:tc>
                  <a:txBody>
                    <a:bodyPr/>
                    <a:lstStyle/>
                    <a:p>
                      <a:pPr marL="0" lvl="0" indent="0" algn="l" rtl="0">
                        <a:spcBef>
                          <a:spcPts val="0"/>
                        </a:spcBef>
                        <a:spcAft>
                          <a:spcPts val="0"/>
                        </a:spcAft>
                        <a:buNone/>
                      </a:pPr>
                      <a:r>
                        <a:rPr lang="en"/>
                        <a:t>married</a:t>
                      </a:r>
                      <a:endParaRPr/>
                    </a:p>
                  </a:txBody>
                  <a:tcPr marL="91425" marR="91425" marT="91425" marB="91425"/>
                </a:tc>
                <a:tc>
                  <a:txBody>
                    <a:bodyPr/>
                    <a:lstStyle/>
                    <a:p>
                      <a:pPr marL="0" lvl="0" indent="0" algn="l" rtl="0">
                        <a:spcBef>
                          <a:spcPts val="0"/>
                        </a:spcBef>
                        <a:spcAft>
                          <a:spcPts val="0"/>
                        </a:spcAft>
                        <a:buNone/>
                      </a:pPr>
                      <a:r>
                        <a:rPr lang="en"/>
                        <a:t>spouse</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a:t>Jack Doe</a:t>
                      </a: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a:solidFill>
                            <a:schemeClr val="dk1"/>
                          </a:solidFill>
                        </a:rPr>
                        <a:t>123 Main St.</a:t>
                      </a:r>
                      <a:endParaRPr/>
                    </a:p>
                  </a:txBody>
                  <a:tcPr marL="91425" marR="91425" marT="91425" marB="91425"/>
                </a:tc>
                <a:tc>
                  <a:txBody>
                    <a:bodyPr/>
                    <a:lstStyle/>
                    <a:p>
                      <a:pPr marL="0" lvl="0" indent="0" algn="l" rtl="0">
                        <a:spcBef>
                          <a:spcPts val="0"/>
                        </a:spcBef>
                        <a:spcAft>
                          <a:spcPts val="0"/>
                        </a:spcAft>
                        <a:buNone/>
                      </a:pPr>
                      <a:r>
                        <a:rPr lang="en"/>
                        <a:t>4</a:t>
                      </a:r>
                      <a:endParaRPr/>
                    </a:p>
                  </a:txBody>
                  <a:tcPr marL="91425" marR="91425" marT="91425" marB="91425"/>
                </a:tc>
                <a:tc>
                  <a:txBody>
                    <a:bodyPr/>
                    <a:lstStyle/>
                    <a:p>
                      <a:pPr marL="0" lvl="0" indent="0" algn="l" rtl="0">
                        <a:spcBef>
                          <a:spcPts val="0"/>
                        </a:spcBef>
                        <a:spcAft>
                          <a:spcPts val="0"/>
                        </a:spcAft>
                        <a:buNone/>
                      </a:pPr>
                      <a:r>
                        <a:rPr lang="en"/>
                        <a:t>male</a:t>
                      </a:r>
                      <a:endParaRPr/>
                    </a:p>
                  </a:txBody>
                  <a:tcPr marL="91425" marR="91425" marT="91425" marB="91425"/>
                </a:tc>
                <a:tc>
                  <a:txBody>
                    <a:bodyPr/>
                    <a:lstStyle/>
                    <a:p>
                      <a:pPr marL="0" lvl="0" indent="0" algn="l" rtl="0">
                        <a:spcBef>
                          <a:spcPts val="0"/>
                        </a:spcBef>
                        <a:spcAft>
                          <a:spcPts val="0"/>
                        </a:spcAft>
                        <a:buNone/>
                      </a:pPr>
                      <a:r>
                        <a:rPr lang="en" i="1"/>
                        <a:t>NA</a:t>
                      </a:r>
                      <a:endParaRPr i="1"/>
                    </a:p>
                  </a:txBody>
                  <a:tcPr marL="91425" marR="91425" marT="91425" marB="91425"/>
                </a:tc>
                <a:tc>
                  <a:txBody>
                    <a:bodyPr/>
                    <a:lstStyle/>
                    <a:p>
                      <a:pPr marL="0" lvl="0" indent="0" algn="l" rtl="0">
                        <a:spcBef>
                          <a:spcPts val="0"/>
                        </a:spcBef>
                        <a:spcAft>
                          <a:spcPts val="0"/>
                        </a:spcAft>
                        <a:buNone/>
                      </a:pPr>
                      <a:r>
                        <a:rPr lang="en"/>
                        <a:t>child</a:t>
                      </a: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a:t>Jill Doe</a:t>
                      </a: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a:solidFill>
                            <a:schemeClr val="dk1"/>
                          </a:solidFill>
                        </a:rPr>
                        <a:t>123 Main St.</a:t>
                      </a:r>
                      <a:endParaRPr/>
                    </a:p>
                  </a:txBody>
                  <a:tcPr marL="91425" marR="91425" marT="91425" marB="91425"/>
                </a:tc>
                <a:tc>
                  <a:txBody>
                    <a:bodyPr/>
                    <a:lstStyle/>
                    <a:p>
                      <a:pPr marL="0" lvl="0" indent="0" algn="l" rtl="0">
                        <a:spcBef>
                          <a:spcPts val="0"/>
                        </a:spcBef>
                        <a:spcAft>
                          <a:spcPts val="0"/>
                        </a:spcAft>
                        <a:buNone/>
                      </a:pPr>
                      <a:r>
                        <a:rPr lang="en"/>
                        <a:t>2</a:t>
                      </a:r>
                      <a:endParaRPr/>
                    </a:p>
                  </a:txBody>
                  <a:tcPr marL="91425" marR="91425" marT="91425" marB="91425"/>
                </a:tc>
                <a:tc>
                  <a:txBody>
                    <a:bodyPr/>
                    <a:lstStyle/>
                    <a:p>
                      <a:pPr marL="0" lvl="0" indent="0" algn="l" rtl="0">
                        <a:spcBef>
                          <a:spcPts val="0"/>
                        </a:spcBef>
                        <a:spcAft>
                          <a:spcPts val="0"/>
                        </a:spcAft>
                        <a:buNone/>
                      </a:pPr>
                      <a:r>
                        <a:rPr lang="en"/>
                        <a:t>female</a:t>
                      </a:r>
                      <a:endParaRPr/>
                    </a:p>
                  </a:txBody>
                  <a:tcPr marL="91425" marR="91425" marT="91425" marB="91425"/>
                </a:tc>
                <a:tc>
                  <a:txBody>
                    <a:bodyPr/>
                    <a:lstStyle/>
                    <a:p>
                      <a:pPr marL="0" lvl="0" indent="0" algn="l" rtl="0">
                        <a:spcBef>
                          <a:spcPts val="0"/>
                        </a:spcBef>
                        <a:spcAft>
                          <a:spcPts val="0"/>
                        </a:spcAft>
                        <a:buNone/>
                      </a:pPr>
                      <a:r>
                        <a:rPr lang="en" i="1"/>
                        <a:t>NA</a:t>
                      </a:r>
                      <a:endParaRPr i="1"/>
                    </a:p>
                  </a:txBody>
                  <a:tcPr marL="91425" marR="91425" marT="91425" marB="91425"/>
                </a:tc>
                <a:tc>
                  <a:txBody>
                    <a:bodyPr/>
                    <a:lstStyle/>
                    <a:p>
                      <a:pPr marL="0" lvl="0" indent="0" algn="l" rtl="0">
                        <a:spcBef>
                          <a:spcPts val="0"/>
                        </a:spcBef>
                        <a:spcAft>
                          <a:spcPts val="0"/>
                        </a:spcAft>
                        <a:buNone/>
                      </a:pPr>
                      <a:r>
                        <a:rPr lang="en"/>
                        <a:t>child</a:t>
                      </a:r>
                      <a:endParaRPr/>
                    </a:p>
                  </a:txBody>
                  <a:tcPr marL="91425" marR="91425" marT="91425" marB="91425"/>
                </a:tc>
                <a:extLst>
                  <a:ext uri="{0D108BD9-81ED-4DB2-BD59-A6C34878D82A}">
                    <a16:rowId xmlns:a16="http://schemas.microsoft.com/office/drawing/2014/main" val="10004"/>
                  </a:ext>
                </a:extLst>
              </a:tr>
            </a:tbl>
          </a:graphicData>
        </a:graphic>
      </p:graphicFrame>
      <p:sp>
        <p:nvSpPr>
          <p:cNvPr id="118" name="Google Shape;118;p21"/>
          <p:cNvSpPr txBox="1">
            <a:spLocks noGrp="1"/>
          </p:cNvSpPr>
          <p:nvPr>
            <p:ph type="subTitle" idx="4294967295"/>
          </p:nvPr>
        </p:nvSpPr>
        <p:spPr>
          <a:xfrm>
            <a:off x="613186" y="250650"/>
            <a:ext cx="7659444" cy="1289700"/>
          </a:xfrm>
          <a:prstGeom prst="rect">
            <a:avLst/>
          </a:prstGeom>
        </p:spPr>
        <p:txBody>
          <a:bodyPr spcFirstLastPara="1" wrap="square" lIns="91425" tIns="45700" rIns="91425" bIns="45700" anchor="t" anchorCtr="0">
            <a:noAutofit/>
          </a:bodyPr>
          <a:lstStyle/>
          <a:p>
            <a:pPr marL="0" indent="0">
              <a:buNone/>
            </a:pPr>
            <a:r>
              <a:rPr lang="en-US" sz="2800" b="1" dirty="0">
                <a:latin typeface="Calibri Light" panose="020F0302020204030204" pitchFamily="34" charset="0"/>
                <a:ea typeface="Calibri Light" panose="020F0302020204030204" pitchFamily="34" charset="0"/>
                <a:cs typeface="Calibri Light" panose="020F0302020204030204" pitchFamily="34" charset="0"/>
                <a:sym typeface="Arial"/>
              </a:rPr>
              <a:t>DATA PROTECTION:</a:t>
            </a:r>
          </a:p>
          <a:p>
            <a:pPr marL="0" indent="0">
              <a:buNone/>
            </a:pPr>
            <a:r>
              <a:rPr lang="en-US" sz="2800" b="1" dirty="0">
                <a:latin typeface="Calibri Light" panose="020F0302020204030204" pitchFamily="34" charset="0"/>
                <a:ea typeface="Calibri Light" panose="020F0302020204030204" pitchFamily="34" charset="0"/>
                <a:cs typeface="Calibri Light" panose="020F0302020204030204" pitchFamily="34" charset="0"/>
                <a:sym typeface="Arial"/>
              </a:rPr>
              <a:t>DE-IDENTIFY</a:t>
            </a:r>
          </a:p>
          <a:p>
            <a:pPr marL="0" lvl="0" indent="0" algn="l" rtl="0">
              <a:spcBef>
                <a:spcPts val="640"/>
              </a:spcBef>
              <a:spcAft>
                <a:spcPts val="0"/>
              </a:spcAft>
              <a:buNone/>
            </a:pPr>
            <a:endParaRPr sz="2800" b="1" dirty="0">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graphicFrame>
        <p:nvGraphicFramePr>
          <p:cNvPr id="129" name="Google Shape;129;p23"/>
          <p:cNvGraphicFramePr/>
          <p:nvPr/>
        </p:nvGraphicFramePr>
        <p:xfrm>
          <a:off x="952500" y="2266950"/>
          <a:ext cx="7239000" cy="1981050"/>
        </p:xfrm>
        <a:graphic>
          <a:graphicData uri="http://schemas.openxmlformats.org/drawingml/2006/table">
            <a:tbl>
              <a:tblPr>
                <a:noFill/>
                <a:tableStyleId>{1E98D44D-60F1-4FC4-BB20-9EABBC947173}</a:tableStyleId>
              </a:tblPr>
              <a:tblGrid>
                <a:gridCol w="1206500">
                  <a:extLst>
                    <a:ext uri="{9D8B030D-6E8A-4147-A177-3AD203B41FA5}">
                      <a16:colId xmlns:a16="http://schemas.microsoft.com/office/drawing/2014/main" val="20000"/>
                    </a:ext>
                  </a:extLst>
                </a:gridCol>
                <a:gridCol w="1367800">
                  <a:extLst>
                    <a:ext uri="{9D8B030D-6E8A-4147-A177-3AD203B41FA5}">
                      <a16:colId xmlns:a16="http://schemas.microsoft.com/office/drawing/2014/main" val="20001"/>
                    </a:ext>
                  </a:extLst>
                </a:gridCol>
                <a:gridCol w="731575">
                  <a:extLst>
                    <a:ext uri="{9D8B030D-6E8A-4147-A177-3AD203B41FA5}">
                      <a16:colId xmlns:a16="http://schemas.microsoft.com/office/drawing/2014/main" val="20002"/>
                    </a:ext>
                  </a:extLst>
                </a:gridCol>
                <a:gridCol w="1520125">
                  <a:extLst>
                    <a:ext uri="{9D8B030D-6E8A-4147-A177-3AD203B41FA5}">
                      <a16:colId xmlns:a16="http://schemas.microsoft.com/office/drawing/2014/main" val="20003"/>
                    </a:ext>
                  </a:extLst>
                </a:gridCol>
                <a:gridCol w="1206500">
                  <a:extLst>
                    <a:ext uri="{9D8B030D-6E8A-4147-A177-3AD203B41FA5}">
                      <a16:colId xmlns:a16="http://schemas.microsoft.com/office/drawing/2014/main" val="20004"/>
                    </a:ext>
                  </a:extLst>
                </a:gridCol>
                <a:gridCol w="1206500">
                  <a:extLst>
                    <a:ext uri="{9D8B030D-6E8A-4147-A177-3AD203B41FA5}">
                      <a16:colId xmlns:a16="http://schemas.microsoft.com/office/drawing/2014/main" val="20005"/>
                    </a:ext>
                  </a:extLst>
                </a:gridCol>
              </a:tblGrid>
              <a:tr h="381000">
                <a:tc>
                  <a:txBody>
                    <a:bodyPr/>
                    <a:lstStyle/>
                    <a:p>
                      <a:pPr marL="0" lvl="0" indent="0" algn="l" rtl="0">
                        <a:spcBef>
                          <a:spcPts val="0"/>
                        </a:spcBef>
                        <a:spcAft>
                          <a:spcPts val="0"/>
                        </a:spcAft>
                        <a:buNone/>
                      </a:pPr>
                      <a:r>
                        <a:rPr lang="en" b="1"/>
                        <a:t>name</a:t>
                      </a:r>
                      <a:endParaRPr b="1"/>
                    </a:p>
                  </a:txBody>
                  <a:tcPr marL="91425" marR="91425" marT="91425" marB="91425"/>
                </a:tc>
                <a:tc>
                  <a:txBody>
                    <a:bodyPr/>
                    <a:lstStyle/>
                    <a:p>
                      <a:pPr marL="0" lvl="0" indent="0" algn="l" rtl="0">
                        <a:spcBef>
                          <a:spcPts val="0"/>
                        </a:spcBef>
                        <a:spcAft>
                          <a:spcPts val="0"/>
                        </a:spcAft>
                        <a:buNone/>
                      </a:pPr>
                      <a:r>
                        <a:rPr lang="en" b="1"/>
                        <a:t>address</a:t>
                      </a:r>
                      <a:endParaRPr b="1"/>
                    </a:p>
                  </a:txBody>
                  <a:tcPr marL="91425" marR="91425" marT="91425" marB="91425"/>
                </a:tc>
                <a:tc>
                  <a:txBody>
                    <a:bodyPr/>
                    <a:lstStyle/>
                    <a:p>
                      <a:pPr marL="0" lvl="0" indent="0" algn="l" rtl="0">
                        <a:spcBef>
                          <a:spcPts val="0"/>
                        </a:spcBef>
                        <a:spcAft>
                          <a:spcPts val="0"/>
                        </a:spcAft>
                        <a:buNone/>
                      </a:pPr>
                      <a:r>
                        <a:rPr lang="en" b="1"/>
                        <a:t>age</a:t>
                      </a:r>
                      <a:endParaRPr b="1"/>
                    </a:p>
                  </a:txBody>
                  <a:tcPr marL="91425" marR="91425" marT="91425" marB="91425"/>
                </a:tc>
                <a:tc>
                  <a:txBody>
                    <a:bodyPr/>
                    <a:lstStyle/>
                    <a:p>
                      <a:pPr marL="0" lvl="0" indent="0" algn="l" rtl="0">
                        <a:spcBef>
                          <a:spcPts val="0"/>
                        </a:spcBef>
                        <a:spcAft>
                          <a:spcPts val="0"/>
                        </a:spcAft>
                        <a:buNone/>
                      </a:pPr>
                      <a:r>
                        <a:rPr lang="en" b="1"/>
                        <a:t>sex</a:t>
                      </a:r>
                      <a:endParaRPr b="1"/>
                    </a:p>
                  </a:txBody>
                  <a:tcPr marL="91425" marR="91425" marT="91425" marB="91425"/>
                </a:tc>
                <a:tc>
                  <a:txBody>
                    <a:bodyPr/>
                    <a:lstStyle/>
                    <a:p>
                      <a:pPr marL="0" lvl="0" indent="0" algn="l" rtl="0">
                        <a:spcBef>
                          <a:spcPts val="0"/>
                        </a:spcBef>
                        <a:spcAft>
                          <a:spcPts val="0"/>
                        </a:spcAft>
                        <a:buNone/>
                      </a:pPr>
                      <a:r>
                        <a:rPr lang="en" b="1"/>
                        <a:t>marst</a:t>
                      </a:r>
                      <a:endParaRPr b="1"/>
                    </a:p>
                  </a:txBody>
                  <a:tcPr marL="91425" marR="91425" marT="91425" marB="91425"/>
                </a:tc>
                <a:tc>
                  <a:txBody>
                    <a:bodyPr/>
                    <a:lstStyle/>
                    <a:p>
                      <a:pPr marL="0" lvl="0" indent="0" algn="l" rtl="0">
                        <a:spcBef>
                          <a:spcPts val="0"/>
                        </a:spcBef>
                        <a:spcAft>
                          <a:spcPts val="0"/>
                        </a:spcAft>
                        <a:buNone/>
                      </a:pPr>
                      <a:r>
                        <a:rPr lang="en" b="1"/>
                        <a:t>relate</a:t>
                      </a:r>
                      <a:endParaRPr b="1"/>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t>John Doe</a:t>
                      </a:r>
                      <a:endParaRPr/>
                    </a:p>
                  </a:txBody>
                  <a:tcPr marL="91425" marR="91425" marT="91425" marB="91425"/>
                </a:tc>
                <a:tc>
                  <a:txBody>
                    <a:bodyPr/>
                    <a:lstStyle/>
                    <a:p>
                      <a:pPr marL="0" lvl="0" indent="0" algn="l" rtl="0">
                        <a:spcBef>
                          <a:spcPts val="0"/>
                        </a:spcBef>
                        <a:spcAft>
                          <a:spcPts val="0"/>
                        </a:spcAft>
                        <a:buNone/>
                      </a:pPr>
                      <a:r>
                        <a:rPr lang="en"/>
                        <a:t>123 Main St.</a:t>
                      </a:r>
                      <a:endParaRPr/>
                    </a:p>
                  </a:txBody>
                  <a:tcPr marL="91425" marR="91425" marT="91425" marB="91425"/>
                </a:tc>
                <a:tc>
                  <a:txBody>
                    <a:bodyPr/>
                    <a:lstStyle/>
                    <a:p>
                      <a:pPr marL="0" lvl="0" indent="0" algn="l" rtl="0">
                        <a:spcBef>
                          <a:spcPts val="0"/>
                        </a:spcBef>
                        <a:spcAft>
                          <a:spcPts val="0"/>
                        </a:spcAft>
                        <a:buNone/>
                      </a:pPr>
                      <a:r>
                        <a:rPr lang="en"/>
                        <a:t>30</a:t>
                      </a:r>
                      <a:endParaRPr/>
                    </a:p>
                  </a:txBody>
                  <a:tcPr marL="91425" marR="91425" marT="91425" marB="91425"/>
                </a:tc>
                <a:tc>
                  <a:txBody>
                    <a:bodyPr/>
                    <a:lstStyle/>
                    <a:p>
                      <a:pPr marL="0" lvl="0" indent="0" algn="l" rtl="0">
                        <a:spcBef>
                          <a:spcPts val="0"/>
                        </a:spcBef>
                        <a:spcAft>
                          <a:spcPts val="0"/>
                        </a:spcAft>
                        <a:buNone/>
                      </a:pPr>
                      <a:r>
                        <a:rPr lang="en"/>
                        <a:t>male</a:t>
                      </a:r>
                      <a:endParaRPr/>
                    </a:p>
                  </a:txBody>
                  <a:tcPr marL="91425" marR="91425" marT="91425" marB="91425"/>
                </a:tc>
                <a:tc>
                  <a:txBody>
                    <a:bodyPr/>
                    <a:lstStyle/>
                    <a:p>
                      <a:pPr marL="0" lvl="0" indent="0" algn="l" rtl="0">
                        <a:spcBef>
                          <a:spcPts val="0"/>
                        </a:spcBef>
                        <a:spcAft>
                          <a:spcPts val="0"/>
                        </a:spcAft>
                        <a:buNone/>
                      </a:pPr>
                      <a:r>
                        <a:rPr lang="en"/>
                        <a:t>married</a:t>
                      </a:r>
                      <a:endParaRPr/>
                    </a:p>
                  </a:txBody>
                  <a:tcPr marL="91425" marR="91425" marT="91425" marB="91425"/>
                </a:tc>
                <a:tc>
                  <a:txBody>
                    <a:bodyPr/>
                    <a:lstStyle/>
                    <a:p>
                      <a:pPr marL="0" lvl="0" indent="0" algn="l" rtl="0">
                        <a:spcBef>
                          <a:spcPts val="0"/>
                        </a:spcBef>
                        <a:spcAft>
                          <a:spcPts val="0"/>
                        </a:spcAft>
                        <a:buNone/>
                      </a:pPr>
                      <a:r>
                        <a:rPr lang="en"/>
                        <a:t>head</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t>Jane Doe</a:t>
                      </a: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a:solidFill>
                            <a:schemeClr val="dk1"/>
                          </a:solidFill>
                        </a:rPr>
                        <a:t>123 Main St.</a:t>
                      </a:r>
                      <a:endParaRPr/>
                    </a:p>
                  </a:txBody>
                  <a:tcPr marL="91425" marR="91425" marT="91425" marB="91425"/>
                </a:tc>
                <a:tc>
                  <a:txBody>
                    <a:bodyPr/>
                    <a:lstStyle/>
                    <a:p>
                      <a:pPr marL="0" lvl="0" indent="0" algn="l" rtl="0">
                        <a:spcBef>
                          <a:spcPts val="0"/>
                        </a:spcBef>
                        <a:spcAft>
                          <a:spcPts val="0"/>
                        </a:spcAft>
                        <a:buNone/>
                      </a:pPr>
                      <a:r>
                        <a:rPr lang="en"/>
                        <a:t>30</a:t>
                      </a:r>
                      <a:endParaRPr/>
                    </a:p>
                  </a:txBody>
                  <a:tcPr marL="91425" marR="91425" marT="91425" marB="91425"/>
                </a:tc>
                <a:tc>
                  <a:txBody>
                    <a:bodyPr/>
                    <a:lstStyle/>
                    <a:p>
                      <a:pPr marL="0" lvl="0" indent="0" algn="l" rtl="0">
                        <a:spcBef>
                          <a:spcPts val="0"/>
                        </a:spcBef>
                        <a:spcAft>
                          <a:spcPts val="0"/>
                        </a:spcAft>
                        <a:buNone/>
                      </a:pPr>
                      <a:r>
                        <a:rPr lang="en"/>
                        <a:t>female</a:t>
                      </a:r>
                      <a:endParaRPr/>
                    </a:p>
                  </a:txBody>
                  <a:tcPr marL="91425" marR="91425" marT="91425" marB="91425"/>
                </a:tc>
                <a:tc>
                  <a:txBody>
                    <a:bodyPr/>
                    <a:lstStyle/>
                    <a:p>
                      <a:pPr marL="0" lvl="0" indent="0" algn="l" rtl="0">
                        <a:spcBef>
                          <a:spcPts val="0"/>
                        </a:spcBef>
                        <a:spcAft>
                          <a:spcPts val="0"/>
                        </a:spcAft>
                        <a:buNone/>
                      </a:pPr>
                      <a:r>
                        <a:rPr lang="en"/>
                        <a:t>married</a:t>
                      </a:r>
                      <a:endParaRPr/>
                    </a:p>
                  </a:txBody>
                  <a:tcPr marL="91425" marR="91425" marT="91425" marB="91425"/>
                </a:tc>
                <a:tc>
                  <a:txBody>
                    <a:bodyPr/>
                    <a:lstStyle/>
                    <a:p>
                      <a:pPr marL="0" lvl="0" indent="0" algn="l" rtl="0">
                        <a:spcBef>
                          <a:spcPts val="0"/>
                        </a:spcBef>
                        <a:spcAft>
                          <a:spcPts val="0"/>
                        </a:spcAft>
                        <a:buNone/>
                      </a:pPr>
                      <a:r>
                        <a:rPr lang="en"/>
                        <a:t>spouse</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a:t>Jack Doe</a:t>
                      </a: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a:solidFill>
                            <a:schemeClr val="dk1"/>
                          </a:solidFill>
                        </a:rPr>
                        <a:t>123 Main St.</a:t>
                      </a:r>
                      <a:endParaRPr/>
                    </a:p>
                  </a:txBody>
                  <a:tcPr marL="91425" marR="91425" marT="91425" marB="91425"/>
                </a:tc>
                <a:tc>
                  <a:txBody>
                    <a:bodyPr/>
                    <a:lstStyle/>
                    <a:p>
                      <a:pPr marL="0" lvl="0" indent="0" algn="l" rtl="0">
                        <a:spcBef>
                          <a:spcPts val="0"/>
                        </a:spcBef>
                        <a:spcAft>
                          <a:spcPts val="0"/>
                        </a:spcAft>
                        <a:buNone/>
                      </a:pPr>
                      <a:r>
                        <a:rPr lang="en"/>
                        <a:t>4</a:t>
                      </a:r>
                      <a:endParaRPr/>
                    </a:p>
                  </a:txBody>
                  <a:tcPr marL="91425" marR="91425" marT="91425" marB="91425"/>
                </a:tc>
                <a:tc>
                  <a:txBody>
                    <a:bodyPr/>
                    <a:lstStyle/>
                    <a:p>
                      <a:pPr marL="0" lvl="0" indent="0" algn="l" rtl="0">
                        <a:spcBef>
                          <a:spcPts val="0"/>
                        </a:spcBef>
                        <a:spcAft>
                          <a:spcPts val="0"/>
                        </a:spcAft>
                        <a:buNone/>
                      </a:pPr>
                      <a:r>
                        <a:rPr lang="en"/>
                        <a:t>male</a:t>
                      </a:r>
                      <a:endParaRPr/>
                    </a:p>
                  </a:txBody>
                  <a:tcPr marL="91425" marR="91425" marT="91425" marB="91425"/>
                </a:tc>
                <a:tc>
                  <a:txBody>
                    <a:bodyPr/>
                    <a:lstStyle/>
                    <a:p>
                      <a:pPr marL="0" lvl="0" indent="0" algn="l" rtl="0">
                        <a:spcBef>
                          <a:spcPts val="0"/>
                        </a:spcBef>
                        <a:spcAft>
                          <a:spcPts val="0"/>
                        </a:spcAft>
                        <a:buNone/>
                      </a:pPr>
                      <a:r>
                        <a:rPr lang="en" i="1"/>
                        <a:t>NA</a:t>
                      </a:r>
                      <a:endParaRPr i="1"/>
                    </a:p>
                  </a:txBody>
                  <a:tcPr marL="91425" marR="91425" marT="91425" marB="91425"/>
                </a:tc>
                <a:tc>
                  <a:txBody>
                    <a:bodyPr/>
                    <a:lstStyle/>
                    <a:p>
                      <a:pPr marL="0" lvl="0" indent="0" algn="l" rtl="0">
                        <a:spcBef>
                          <a:spcPts val="0"/>
                        </a:spcBef>
                        <a:spcAft>
                          <a:spcPts val="0"/>
                        </a:spcAft>
                        <a:buNone/>
                      </a:pPr>
                      <a:r>
                        <a:rPr lang="en"/>
                        <a:t>child</a:t>
                      </a: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a:t>Jill Doe</a:t>
                      </a: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a:solidFill>
                            <a:schemeClr val="dk1"/>
                          </a:solidFill>
                        </a:rPr>
                        <a:t>123 Main St.</a:t>
                      </a:r>
                      <a:endParaRPr/>
                    </a:p>
                  </a:txBody>
                  <a:tcPr marL="91425" marR="91425" marT="91425" marB="91425"/>
                </a:tc>
                <a:tc>
                  <a:txBody>
                    <a:bodyPr/>
                    <a:lstStyle/>
                    <a:p>
                      <a:pPr marL="0" lvl="0" indent="0" algn="l" rtl="0">
                        <a:spcBef>
                          <a:spcPts val="0"/>
                        </a:spcBef>
                        <a:spcAft>
                          <a:spcPts val="0"/>
                        </a:spcAft>
                        <a:buNone/>
                      </a:pPr>
                      <a:r>
                        <a:rPr lang="en"/>
                        <a:t>2</a:t>
                      </a:r>
                      <a:endParaRPr/>
                    </a:p>
                  </a:txBody>
                  <a:tcPr marL="91425" marR="91425" marT="91425" marB="91425"/>
                </a:tc>
                <a:tc>
                  <a:txBody>
                    <a:bodyPr/>
                    <a:lstStyle/>
                    <a:p>
                      <a:pPr marL="0" lvl="0" indent="0" algn="l" rtl="0">
                        <a:spcBef>
                          <a:spcPts val="0"/>
                        </a:spcBef>
                        <a:spcAft>
                          <a:spcPts val="0"/>
                        </a:spcAft>
                        <a:buNone/>
                      </a:pPr>
                      <a:r>
                        <a:rPr lang="en"/>
                        <a:t>female</a:t>
                      </a:r>
                      <a:endParaRPr/>
                    </a:p>
                  </a:txBody>
                  <a:tcPr marL="91425" marR="91425" marT="91425" marB="91425"/>
                </a:tc>
                <a:tc>
                  <a:txBody>
                    <a:bodyPr/>
                    <a:lstStyle/>
                    <a:p>
                      <a:pPr marL="0" lvl="0" indent="0" algn="l" rtl="0">
                        <a:spcBef>
                          <a:spcPts val="0"/>
                        </a:spcBef>
                        <a:spcAft>
                          <a:spcPts val="0"/>
                        </a:spcAft>
                        <a:buNone/>
                      </a:pPr>
                      <a:r>
                        <a:rPr lang="en" i="1"/>
                        <a:t>NA</a:t>
                      </a:r>
                      <a:endParaRPr i="1"/>
                    </a:p>
                  </a:txBody>
                  <a:tcPr marL="91425" marR="91425" marT="91425" marB="91425"/>
                </a:tc>
                <a:tc>
                  <a:txBody>
                    <a:bodyPr/>
                    <a:lstStyle/>
                    <a:p>
                      <a:pPr marL="0" lvl="0" indent="0" algn="l" rtl="0">
                        <a:spcBef>
                          <a:spcPts val="0"/>
                        </a:spcBef>
                        <a:spcAft>
                          <a:spcPts val="0"/>
                        </a:spcAft>
                        <a:buNone/>
                      </a:pPr>
                      <a:r>
                        <a:rPr lang="en"/>
                        <a:t>child</a:t>
                      </a:r>
                      <a:endParaRPr/>
                    </a:p>
                  </a:txBody>
                  <a:tcPr marL="91425" marR="91425" marT="91425" marB="91425"/>
                </a:tc>
                <a:extLst>
                  <a:ext uri="{0D108BD9-81ED-4DB2-BD59-A6C34878D82A}">
                    <a16:rowId xmlns:a16="http://schemas.microsoft.com/office/drawing/2014/main" val="10004"/>
                  </a:ext>
                </a:extLst>
              </a:tr>
            </a:tbl>
          </a:graphicData>
        </a:graphic>
      </p:graphicFrame>
      <p:graphicFrame>
        <p:nvGraphicFramePr>
          <p:cNvPr id="131" name="Google Shape;131;p23"/>
          <p:cNvGraphicFramePr/>
          <p:nvPr/>
        </p:nvGraphicFramePr>
        <p:xfrm>
          <a:off x="348075" y="2266950"/>
          <a:ext cx="534175" cy="1981050"/>
        </p:xfrm>
        <a:graphic>
          <a:graphicData uri="http://schemas.openxmlformats.org/drawingml/2006/table">
            <a:tbl>
              <a:tblPr>
                <a:noFill/>
                <a:tableStyleId>{1E98D44D-60F1-4FC4-BB20-9EABBC947173}</a:tableStyleId>
              </a:tblPr>
              <a:tblGrid>
                <a:gridCol w="534175">
                  <a:extLst>
                    <a:ext uri="{9D8B030D-6E8A-4147-A177-3AD203B41FA5}">
                      <a16:colId xmlns:a16="http://schemas.microsoft.com/office/drawing/2014/main" val="20000"/>
                    </a:ext>
                  </a:extLst>
                </a:gridCol>
              </a:tblGrid>
              <a:tr h="396200">
                <a:tc>
                  <a:txBody>
                    <a:bodyPr/>
                    <a:lstStyle/>
                    <a:p>
                      <a:pPr marL="0" lvl="0" indent="0" algn="l" rtl="0">
                        <a:spcBef>
                          <a:spcPts val="0"/>
                        </a:spcBef>
                        <a:spcAft>
                          <a:spcPts val="0"/>
                        </a:spcAft>
                        <a:buNone/>
                      </a:pPr>
                      <a:r>
                        <a:rPr lang="en" b="1"/>
                        <a:t>id</a:t>
                      </a:r>
                      <a:endParaRPr b="1"/>
                    </a:p>
                  </a:txBody>
                  <a:tcPr marL="91425" marR="91425" marT="91425" marB="91425"/>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r>
                        <a:rPr lang="en"/>
                        <a:t>531</a:t>
                      </a:r>
                      <a:endParaRPr/>
                    </a:p>
                  </a:txBody>
                  <a:tcPr marL="91425" marR="91425" marT="91425" marB="91425"/>
                </a:tc>
                <a:extLst>
                  <a:ext uri="{0D108BD9-81ED-4DB2-BD59-A6C34878D82A}">
                    <a16:rowId xmlns:a16="http://schemas.microsoft.com/office/drawing/2014/main" val="10001"/>
                  </a:ext>
                </a:extLst>
              </a:tr>
              <a:tr h="396200">
                <a:tc>
                  <a:txBody>
                    <a:bodyPr/>
                    <a:lstStyle/>
                    <a:p>
                      <a:pPr marL="0" lvl="0" indent="0" algn="l" rtl="0">
                        <a:spcBef>
                          <a:spcPts val="0"/>
                        </a:spcBef>
                        <a:spcAft>
                          <a:spcPts val="0"/>
                        </a:spcAft>
                        <a:buNone/>
                      </a:pPr>
                      <a:r>
                        <a:rPr lang="en"/>
                        <a:t>532</a:t>
                      </a:r>
                      <a:endParaRPr/>
                    </a:p>
                  </a:txBody>
                  <a:tcPr marL="91425" marR="91425" marT="91425" marB="91425"/>
                </a:tc>
                <a:extLst>
                  <a:ext uri="{0D108BD9-81ED-4DB2-BD59-A6C34878D82A}">
                    <a16:rowId xmlns:a16="http://schemas.microsoft.com/office/drawing/2014/main" val="10002"/>
                  </a:ext>
                </a:extLst>
              </a:tr>
              <a:tr h="396200">
                <a:tc>
                  <a:txBody>
                    <a:bodyPr/>
                    <a:lstStyle/>
                    <a:p>
                      <a:pPr marL="0" lvl="0" indent="0" algn="l" rtl="0">
                        <a:spcBef>
                          <a:spcPts val="0"/>
                        </a:spcBef>
                        <a:spcAft>
                          <a:spcPts val="0"/>
                        </a:spcAft>
                        <a:buNone/>
                      </a:pPr>
                      <a:r>
                        <a:rPr lang="en"/>
                        <a:t>533</a:t>
                      </a:r>
                      <a:endParaRPr/>
                    </a:p>
                  </a:txBody>
                  <a:tcPr marL="91425" marR="91425" marT="91425" marB="91425"/>
                </a:tc>
                <a:extLst>
                  <a:ext uri="{0D108BD9-81ED-4DB2-BD59-A6C34878D82A}">
                    <a16:rowId xmlns:a16="http://schemas.microsoft.com/office/drawing/2014/main" val="10003"/>
                  </a:ext>
                </a:extLst>
              </a:tr>
              <a:tr h="396200">
                <a:tc>
                  <a:txBody>
                    <a:bodyPr/>
                    <a:lstStyle/>
                    <a:p>
                      <a:pPr marL="0" lvl="0" indent="0" algn="l" rtl="0">
                        <a:spcBef>
                          <a:spcPts val="0"/>
                        </a:spcBef>
                        <a:spcAft>
                          <a:spcPts val="0"/>
                        </a:spcAft>
                        <a:buNone/>
                      </a:pPr>
                      <a:r>
                        <a:rPr lang="en"/>
                        <a:t>534</a:t>
                      </a:r>
                      <a:endParaRPr/>
                    </a:p>
                  </a:txBody>
                  <a:tcPr marL="91425" marR="91425" marT="91425" marB="91425"/>
                </a:tc>
                <a:extLst>
                  <a:ext uri="{0D108BD9-81ED-4DB2-BD59-A6C34878D82A}">
                    <a16:rowId xmlns:a16="http://schemas.microsoft.com/office/drawing/2014/main" val="10004"/>
                  </a:ext>
                </a:extLst>
              </a:tr>
            </a:tbl>
          </a:graphicData>
        </a:graphic>
      </p:graphicFrame>
      <p:sp>
        <p:nvSpPr>
          <p:cNvPr id="5" name="Rectangle 4">
            <a:extLst>
              <a:ext uri="{FF2B5EF4-FFF2-40B4-BE49-F238E27FC236}">
                <a16:creationId xmlns:a16="http://schemas.microsoft.com/office/drawing/2014/main" id="{3CA62DC8-7BEC-4986-BC35-D653D1C49D87}"/>
              </a:ext>
            </a:extLst>
          </p:cNvPr>
          <p:cNvSpPr/>
          <p:nvPr/>
        </p:nvSpPr>
        <p:spPr>
          <a:xfrm>
            <a:off x="129092" y="107576"/>
            <a:ext cx="1326733" cy="431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118;p21">
            <a:extLst>
              <a:ext uri="{FF2B5EF4-FFF2-40B4-BE49-F238E27FC236}">
                <a16:creationId xmlns:a16="http://schemas.microsoft.com/office/drawing/2014/main" id="{9BB374B2-F9DD-456C-9D02-52731C5BC91F}"/>
              </a:ext>
            </a:extLst>
          </p:cNvPr>
          <p:cNvSpPr txBox="1">
            <a:spLocks/>
          </p:cNvSpPr>
          <p:nvPr/>
        </p:nvSpPr>
        <p:spPr>
          <a:xfrm>
            <a:off x="613186" y="250650"/>
            <a:ext cx="7659444" cy="1289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0" indent="0">
              <a:buFont typeface="Arial"/>
              <a:buNone/>
            </a:pPr>
            <a:r>
              <a:rPr lang="en-US" sz="2800" b="1">
                <a:latin typeface="Calibri Light" panose="020F0302020204030204" pitchFamily="34" charset="0"/>
                <a:ea typeface="Calibri Light" panose="020F0302020204030204" pitchFamily="34" charset="0"/>
                <a:cs typeface="Calibri Light" panose="020F0302020204030204" pitchFamily="34" charset="0"/>
                <a:sym typeface="Arial"/>
              </a:rPr>
              <a:t>DATA PROTECTION:</a:t>
            </a:r>
          </a:p>
          <a:p>
            <a:pPr marL="0" indent="0">
              <a:buFont typeface="Arial"/>
              <a:buNone/>
            </a:pPr>
            <a:r>
              <a:rPr lang="en-US" sz="2800" b="1">
                <a:latin typeface="Calibri Light" panose="020F0302020204030204" pitchFamily="34" charset="0"/>
                <a:ea typeface="Calibri Light" panose="020F0302020204030204" pitchFamily="34" charset="0"/>
                <a:cs typeface="Calibri Light" panose="020F0302020204030204" pitchFamily="34" charset="0"/>
                <a:sym typeface="Arial"/>
              </a:rPr>
              <a:t>DE-IDENTIFY</a:t>
            </a:r>
          </a:p>
          <a:p>
            <a:pPr marL="0" indent="0">
              <a:buFont typeface="Arial"/>
              <a:buNone/>
            </a:pPr>
            <a:endParaRPr lang="en-US" sz="2800" b="1" dirty="0">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graphicFrame>
        <p:nvGraphicFramePr>
          <p:cNvPr id="137" name="Google Shape;137;p24"/>
          <p:cNvGraphicFramePr/>
          <p:nvPr/>
        </p:nvGraphicFramePr>
        <p:xfrm>
          <a:off x="952500" y="2266950"/>
          <a:ext cx="7239000" cy="1981050"/>
        </p:xfrm>
        <a:graphic>
          <a:graphicData uri="http://schemas.openxmlformats.org/drawingml/2006/table">
            <a:tbl>
              <a:tblPr>
                <a:noFill/>
                <a:tableStyleId>{1E98D44D-60F1-4FC4-BB20-9EABBC947173}</a:tableStyleId>
              </a:tblPr>
              <a:tblGrid>
                <a:gridCol w="1206500">
                  <a:extLst>
                    <a:ext uri="{9D8B030D-6E8A-4147-A177-3AD203B41FA5}">
                      <a16:colId xmlns:a16="http://schemas.microsoft.com/office/drawing/2014/main" val="20000"/>
                    </a:ext>
                  </a:extLst>
                </a:gridCol>
                <a:gridCol w="1367800">
                  <a:extLst>
                    <a:ext uri="{9D8B030D-6E8A-4147-A177-3AD203B41FA5}">
                      <a16:colId xmlns:a16="http://schemas.microsoft.com/office/drawing/2014/main" val="20001"/>
                    </a:ext>
                  </a:extLst>
                </a:gridCol>
                <a:gridCol w="731575">
                  <a:extLst>
                    <a:ext uri="{9D8B030D-6E8A-4147-A177-3AD203B41FA5}">
                      <a16:colId xmlns:a16="http://schemas.microsoft.com/office/drawing/2014/main" val="20002"/>
                    </a:ext>
                  </a:extLst>
                </a:gridCol>
                <a:gridCol w="1520125">
                  <a:extLst>
                    <a:ext uri="{9D8B030D-6E8A-4147-A177-3AD203B41FA5}">
                      <a16:colId xmlns:a16="http://schemas.microsoft.com/office/drawing/2014/main" val="20003"/>
                    </a:ext>
                  </a:extLst>
                </a:gridCol>
                <a:gridCol w="1206500">
                  <a:extLst>
                    <a:ext uri="{9D8B030D-6E8A-4147-A177-3AD203B41FA5}">
                      <a16:colId xmlns:a16="http://schemas.microsoft.com/office/drawing/2014/main" val="20004"/>
                    </a:ext>
                  </a:extLst>
                </a:gridCol>
                <a:gridCol w="1206500">
                  <a:extLst>
                    <a:ext uri="{9D8B030D-6E8A-4147-A177-3AD203B41FA5}">
                      <a16:colId xmlns:a16="http://schemas.microsoft.com/office/drawing/2014/main" val="20005"/>
                    </a:ext>
                  </a:extLst>
                </a:gridCol>
              </a:tblGrid>
              <a:tr h="381000">
                <a:tc>
                  <a:txBody>
                    <a:bodyPr/>
                    <a:lstStyle/>
                    <a:p>
                      <a:pPr marL="0" lvl="0" indent="0" algn="l" rtl="0">
                        <a:spcBef>
                          <a:spcPts val="0"/>
                        </a:spcBef>
                        <a:spcAft>
                          <a:spcPts val="0"/>
                        </a:spcAft>
                        <a:buNone/>
                      </a:pPr>
                      <a:r>
                        <a:rPr lang="en" b="1"/>
                        <a:t>name</a:t>
                      </a:r>
                      <a:endParaRPr b="1"/>
                    </a:p>
                  </a:txBody>
                  <a:tcPr marL="91425" marR="91425" marT="91425" marB="91425"/>
                </a:tc>
                <a:tc>
                  <a:txBody>
                    <a:bodyPr/>
                    <a:lstStyle/>
                    <a:p>
                      <a:pPr marL="0" lvl="0" indent="0" algn="l" rtl="0">
                        <a:spcBef>
                          <a:spcPts val="0"/>
                        </a:spcBef>
                        <a:spcAft>
                          <a:spcPts val="0"/>
                        </a:spcAft>
                        <a:buNone/>
                      </a:pPr>
                      <a:r>
                        <a:rPr lang="en" b="1"/>
                        <a:t>address</a:t>
                      </a:r>
                      <a:endParaRPr b="1"/>
                    </a:p>
                  </a:txBody>
                  <a:tcPr marL="91425" marR="91425" marT="91425" marB="91425"/>
                </a:tc>
                <a:tc>
                  <a:txBody>
                    <a:bodyPr/>
                    <a:lstStyle/>
                    <a:p>
                      <a:pPr marL="0" lvl="0" indent="0" algn="l" rtl="0">
                        <a:spcBef>
                          <a:spcPts val="0"/>
                        </a:spcBef>
                        <a:spcAft>
                          <a:spcPts val="0"/>
                        </a:spcAft>
                        <a:buNone/>
                      </a:pPr>
                      <a:r>
                        <a:rPr lang="en" b="1"/>
                        <a:t>age</a:t>
                      </a:r>
                      <a:endParaRPr b="1"/>
                    </a:p>
                  </a:txBody>
                  <a:tcPr marL="91425" marR="91425" marT="91425" marB="91425"/>
                </a:tc>
                <a:tc>
                  <a:txBody>
                    <a:bodyPr/>
                    <a:lstStyle/>
                    <a:p>
                      <a:pPr marL="0" lvl="0" indent="0" algn="l" rtl="0">
                        <a:spcBef>
                          <a:spcPts val="0"/>
                        </a:spcBef>
                        <a:spcAft>
                          <a:spcPts val="0"/>
                        </a:spcAft>
                        <a:buNone/>
                      </a:pPr>
                      <a:r>
                        <a:rPr lang="en" b="1"/>
                        <a:t>sex</a:t>
                      </a:r>
                      <a:endParaRPr b="1"/>
                    </a:p>
                  </a:txBody>
                  <a:tcPr marL="91425" marR="91425" marT="91425" marB="91425"/>
                </a:tc>
                <a:tc>
                  <a:txBody>
                    <a:bodyPr/>
                    <a:lstStyle/>
                    <a:p>
                      <a:pPr marL="0" lvl="0" indent="0" algn="l" rtl="0">
                        <a:spcBef>
                          <a:spcPts val="0"/>
                        </a:spcBef>
                        <a:spcAft>
                          <a:spcPts val="0"/>
                        </a:spcAft>
                        <a:buNone/>
                      </a:pPr>
                      <a:r>
                        <a:rPr lang="en" b="1"/>
                        <a:t>marst</a:t>
                      </a:r>
                      <a:endParaRPr b="1"/>
                    </a:p>
                  </a:txBody>
                  <a:tcPr marL="91425" marR="91425" marT="91425" marB="91425"/>
                </a:tc>
                <a:tc>
                  <a:txBody>
                    <a:bodyPr/>
                    <a:lstStyle/>
                    <a:p>
                      <a:pPr marL="0" lvl="0" indent="0" algn="l" rtl="0">
                        <a:spcBef>
                          <a:spcPts val="0"/>
                        </a:spcBef>
                        <a:spcAft>
                          <a:spcPts val="0"/>
                        </a:spcAft>
                        <a:buNone/>
                      </a:pPr>
                      <a:r>
                        <a:rPr lang="en" b="1"/>
                        <a:t>relate</a:t>
                      </a:r>
                      <a:endParaRPr b="1"/>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
                        <a:t>30</a:t>
                      </a:r>
                      <a:endParaRPr/>
                    </a:p>
                  </a:txBody>
                  <a:tcPr marL="91425" marR="91425" marT="91425" marB="91425"/>
                </a:tc>
                <a:tc>
                  <a:txBody>
                    <a:bodyPr/>
                    <a:lstStyle/>
                    <a:p>
                      <a:pPr marL="0" lvl="0" indent="0" algn="l" rtl="0">
                        <a:spcBef>
                          <a:spcPts val="0"/>
                        </a:spcBef>
                        <a:spcAft>
                          <a:spcPts val="0"/>
                        </a:spcAft>
                        <a:buNone/>
                      </a:pPr>
                      <a:r>
                        <a:rPr lang="en"/>
                        <a:t>male</a:t>
                      </a:r>
                      <a:endParaRPr/>
                    </a:p>
                  </a:txBody>
                  <a:tcPr marL="91425" marR="91425" marT="91425" marB="91425"/>
                </a:tc>
                <a:tc>
                  <a:txBody>
                    <a:bodyPr/>
                    <a:lstStyle/>
                    <a:p>
                      <a:pPr marL="0" lvl="0" indent="0" algn="l" rtl="0">
                        <a:spcBef>
                          <a:spcPts val="0"/>
                        </a:spcBef>
                        <a:spcAft>
                          <a:spcPts val="0"/>
                        </a:spcAft>
                        <a:buNone/>
                      </a:pPr>
                      <a:r>
                        <a:rPr lang="en"/>
                        <a:t>married</a:t>
                      </a:r>
                      <a:endParaRPr/>
                    </a:p>
                  </a:txBody>
                  <a:tcPr marL="91425" marR="91425" marT="91425" marB="91425"/>
                </a:tc>
                <a:tc>
                  <a:txBody>
                    <a:bodyPr/>
                    <a:lstStyle/>
                    <a:p>
                      <a:pPr marL="0" lvl="0" indent="0" algn="l" rtl="0">
                        <a:spcBef>
                          <a:spcPts val="0"/>
                        </a:spcBef>
                        <a:spcAft>
                          <a:spcPts val="0"/>
                        </a:spcAft>
                        <a:buNone/>
                      </a:pPr>
                      <a:r>
                        <a:rPr lang="en"/>
                        <a:t>head</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
                        <a:t>30</a:t>
                      </a:r>
                      <a:endParaRPr/>
                    </a:p>
                  </a:txBody>
                  <a:tcPr marL="91425" marR="91425" marT="91425" marB="91425"/>
                </a:tc>
                <a:tc>
                  <a:txBody>
                    <a:bodyPr/>
                    <a:lstStyle/>
                    <a:p>
                      <a:pPr marL="0" lvl="0" indent="0" algn="l" rtl="0">
                        <a:spcBef>
                          <a:spcPts val="0"/>
                        </a:spcBef>
                        <a:spcAft>
                          <a:spcPts val="0"/>
                        </a:spcAft>
                        <a:buNone/>
                      </a:pPr>
                      <a:r>
                        <a:rPr lang="en"/>
                        <a:t>female</a:t>
                      </a:r>
                      <a:endParaRPr/>
                    </a:p>
                  </a:txBody>
                  <a:tcPr marL="91425" marR="91425" marT="91425" marB="91425"/>
                </a:tc>
                <a:tc>
                  <a:txBody>
                    <a:bodyPr/>
                    <a:lstStyle/>
                    <a:p>
                      <a:pPr marL="0" lvl="0" indent="0" algn="l" rtl="0">
                        <a:spcBef>
                          <a:spcPts val="0"/>
                        </a:spcBef>
                        <a:spcAft>
                          <a:spcPts val="0"/>
                        </a:spcAft>
                        <a:buNone/>
                      </a:pPr>
                      <a:r>
                        <a:rPr lang="en"/>
                        <a:t>married</a:t>
                      </a:r>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spouse</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
                        <a:t>4</a:t>
                      </a:r>
                      <a:endParaRPr/>
                    </a:p>
                  </a:txBody>
                  <a:tcPr marL="91425" marR="91425" marT="91425" marB="91425"/>
                </a:tc>
                <a:tc>
                  <a:txBody>
                    <a:bodyPr/>
                    <a:lstStyle/>
                    <a:p>
                      <a:pPr marL="0" lvl="0" indent="0" algn="l" rtl="0">
                        <a:spcBef>
                          <a:spcPts val="0"/>
                        </a:spcBef>
                        <a:spcAft>
                          <a:spcPts val="0"/>
                        </a:spcAft>
                        <a:buNone/>
                      </a:pPr>
                      <a:r>
                        <a:rPr lang="en"/>
                        <a:t>male</a:t>
                      </a: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 i="1"/>
                        <a:t>NA</a:t>
                      </a:r>
                      <a:endParaRPr i="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child</a:t>
                      </a:r>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
                        <a:t>2</a:t>
                      </a:r>
                      <a:endParaRPr/>
                    </a:p>
                  </a:txBody>
                  <a:tcPr marL="91425" marR="91425" marT="91425" marB="91425"/>
                </a:tc>
                <a:tc>
                  <a:txBody>
                    <a:bodyPr/>
                    <a:lstStyle/>
                    <a:p>
                      <a:pPr marL="0" lvl="0" indent="0" algn="l" rtl="0">
                        <a:spcBef>
                          <a:spcPts val="0"/>
                        </a:spcBef>
                        <a:spcAft>
                          <a:spcPts val="0"/>
                        </a:spcAft>
                        <a:buNone/>
                      </a:pPr>
                      <a:r>
                        <a:rPr lang="en"/>
                        <a:t>female</a:t>
                      </a: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 i="1"/>
                        <a:t>NA</a:t>
                      </a:r>
                      <a:endParaRPr i="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child</a:t>
                      </a:r>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4"/>
                  </a:ext>
                </a:extLst>
              </a:tr>
            </a:tbl>
          </a:graphicData>
        </a:graphic>
      </p:graphicFrame>
      <p:graphicFrame>
        <p:nvGraphicFramePr>
          <p:cNvPr id="138" name="Google Shape;138;p24"/>
          <p:cNvGraphicFramePr/>
          <p:nvPr/>
        </p:nvGraphicFramePr>
        <p:xfrm>
          <a:off x="348075" y="2266950"/>
          <a:ext cx="534175" cy="1981050"/>
        </p:xfrm>
        <a:graphic>
          <a:graphicData uri="http://schemas.openxmlformats.org/drawingml/2006/table">
            <a:tbl>
              <a:tblPr>
                <a:noFill/>
                <a:tableStyleId>{1E98D44D-60F1-4FC4-BB20-9EABBC947173}</a:tableStyleId>
              </a:tblPr>
              <a:tblGrid>
                <a:gridCol w="534175">
                  <a:extLst>
                    <a:ext uri="{9D8B030D-6E8A-4147-A177-3AD203B41FA5}">
                      <a16:colId xmlns:a16="http://schemas.microsoft.com/office/drawing/2014/main" val="20000"/>
                    </a:ext>
                  </a:extLst>
                </a:gridCol>
              </a:tblGrid>
              <a:tr h="396200">
                <a:tc>
                  <a:txBody>
                    <a:bodyPr/>
                    <a:lstStyle/>
                    <a:p>
                      <a:pPr marL="0" lvl="0" indent="0" algn="l" rtl="0">
                        <a:spcBef>
                          <a:spcPts val="0"/>
                        </a:spcBef>
                        <a:spcAft>
                          <a:spcPts val="0"/>
                        </a:spcAft>
                        <a:buNone/>
                      </a:pPr>
                      <a:r>
                        <a:rPr lang="en" b="1"/>
                        <a:t>id</a:t>
                      </a:r>
                      <a:endParaRPr b="1"/>
                    </a:p>
                  </a:txBody>
                  <a:tcPr marL="91425" marR="91425" marT="91425" marB="91425"/>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r>
                        <a:rPr lang="en"/>
                        <a:t>531</a:t>
                      </a:r>
                      <a:endParaRPr/>
                    </a:p>
                  </a:txBody>
                  <a:tcPr marL="91425" marR="91425" marT="91425" marB="91425"/>
                </a:tc>
                <a:extLst>
                  <a:ext uri="{0D108BD9-81ED-4DB2-BD59-A6C34878D82A}">
                    <a16:rowId xmlns:a16="http://schemas.microsoft.com/office/drawing/2014/main" val="10001"/>
                  </a:ext>
                </a:extLst>
              </a:tr>
              <a:tr h="396200">
                <a:tc>
                  <a:txBody>
                    <a:bodyPr/>
                    <a:lstStyle/>
                    <a:p>
                      <a:pPr marL="0" lvl="0" indent="0" algn="l" rtl="0">
                        <a:spcBef>
                          <a:spcPts val="0"/>
                        </a:spcBef>
                        <a:spcAft>
                          <a:spcPts val="0"/>
                        </a:spcAft>
                        <a:buNone/>
                      </a:pPr>
                      <a:r>
                        <a:rPr lang="en"/>
                        <a:t>532</a:t>
                      </a:r>
                      <a:endParaRPr/>
                    </a:p>
                  </a:txBody>
                  <a:tcPr marL="91425" marR="91425" marT="91425" marB="91425"/>
                </a:tc>
                <a:extLst>
                  <a:ext uri="{0D108BD9-81ED-4DB2-BD59-A6C34878D82A}">
                    <a16:rowId xmlns:a16="http://schemas.microsoft.com/office/drawing/2014/main" val="10002"/>
                  </a:ext>
                </a:extLst>
              </a:tr>
              <a:tr h="396200">
                <a:tc>
                  <a:txBody>
                    <a:bodyPr/>
                    <a:lstStyle/>
                    <a:p>
                      <a:pPr marL="0" lvl="0" indent="0" algn="l" rtl="0">
                        <a:spcBef>
                          <a:spcPts val="0"/>
                        </a:spcBef>
                        <a:spcAft>
                          <a:spcPts val="0"/>
                        </a:spcAft>
                        <a:buNone/>
                      </a:pPr>
                      <a:r>
                        <a:rPr lang="en"/>
                        <a:t>533</a:t>
                      </a:r>
                      <a:endParaRPr/>
                    </a:p>
                  </a:txBody>
                  <a:tcPr marL="91425" marR="91425" marT="91425" marB="91425"/>
                </a:tc>
                <a:extLst>
                  <a:ext uri="{0D108BD9-81ED-4DB2-BD59-A6C34878D82A}">
                    <a16:rowId xmlns:a16="http://schemas.microsoft.com/office/drawing/2014/main" val="10003"/>
                  </a:ext>
                </a:extLst>
              </a:tr>
              <a:tr h="396200">
                <a:tc>
                  <a:txBody>
                    <a:bodyPr/>
                    <a:lstStyle/>
                    <a:p>
                      <a:pPr marL="0" lvl="0" indent="0" algn="l" rtl="0">
                        <a:spcBef>
                          <a:spcPts val="0"/>
                        </a:spcBef>
                        <a:spcAft>
                          <a:spcPts val="0"/>
                        </a:spcAft>
                        <a:buNone/>
                      </a:pPr>
                      <a:r>
                        <a:rPr lang="en"/>
                        <a:t>534</a:t>
                      </a:r>
                      <a:endParaRPr/>
                    </a:p>
                  </a:txBody>
                  <a:tcPr marL="91425" marR="91425" marT="91425" marB="91425"/>
                </a:tc>
                <a:extLst>
                  <a:ext uri="{0D108BD9-81ED-4DB2-BD59-A6C34878D82A}">
                    <a16:rowId xmlns:a16="http://schemas.microsoft.com/office/drawing/2014/main" val="10004"/>
                  </a:ext>
                </a:extLst>
              </a:tr>
            </a:tbl>
          </a:graphicData>
        </a:graphic>
      </p:graphicFrame>
      <p:sp>
        <p:nvSpPr>
          <p:cNvPr id="5" name="Rectangle 4">
            <a:extLst>
              <a:ext uri="{FF2B5EF4-FFF2-40B4-BE49-F238E27FC236}">
                <a16:creationId xmlns:a16="http://schemas.microsoft.com/office/drawing/2014/main" id="{F07485E0-44F6-403A-B641-93995E90A4B8}"/>
              </a:ext>
            </a:extLst>
          </p:cNvPr>
          <p:cNvSpPr/>
          <p:nvPr/>
        </p:nvSpPr>
        <p:spPr>
          <a:xfrm>
            <a:off x="129092" y="107576"/>
            <a:ext cx="1326733" cy="431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118;p21">
            <a:extLst>
              <a:ext uri="{FF2B5EF4-FFF2-40B4-BE49-F238E27FC236}">
                <a16:creationId xmlns:a16="http://schemas.microsoft.com/office/drawing/2014/main" id="{6BDFAEA4-D25E-4510-8154-B188CDFBB3D4}"/>
              </a:ext>
            </a:extLst>
          </p:cNvPr>
          <p:cNvSpPr txBox="1">
            <a:spLocks/>
          </p:cNvSpPr>
          <p:nvPr/>
        </p:nvSpPr>
        <p:spPr>
          <a:xfrm>
            <a:off x="613186" y="250650"/>
            <a:ext cx="7659444" cy="1289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0" indent="0">
              <a:buFont typeface="Arial"/>
              <a:buNone/>
            </a:pPr>
            <a:r>
              <a:rPr lang="en-US" sz="2800" b="1">
                <a:latin typeface="Calibri Light" panose="020F0302020204030204" pitchFamily="34" charset="0"/>
                <a:ea typeface="Calibri Light" panose="020F0302020204030204" pitchFamily="34" charset="0"/>
                <a:cs typeface="Calibri Light" panose="020F0302020204030204" pitchFamily="34" charset="0"/>
                <a:sym typeface="Arial"/>
              </a:rPr>
              <a:t>DATA PROTECTION:</a:t>
            </a:r>
          </a:p>
          <a:p>
            <a:pPr marL="0" indent="0">
              <a:buFont typeface="Arial"/>
              <a:buNone/>
            </a:pPr>
            <a:r>
              <a:rPr lang="en-US" sz="2800" b="1">
                <a:latin typeface="Calibri Light" panose="020F0302020204030204" pitchFamily="34" charset="0"/>
                <a:ea typeface="Calibri Light" panose="020F0302020204030204" pitchFamily="34" charset="0"/>
                <a:cs typeface="Calibri Light" panose="020F0302020204030204" pitchFamily="34" charset="0"/>
                <a:sym typeface="Arial"/>
              </a:rPr>
              <a:t>DE-IDENTIFY</a:t>
            </a:r>
          </a:p>
          <a:p>
            <a:pPr marL="0" indent="0">
              <a:buFont typeface="Arial"/>
              <a:buNone/>
            </a:pPr>
            <a:endParaRPr lang="en-US" sz="2800" b="1" dirty="0">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5"/>
          <p:cNvSpPr txBox="1"/>
          <p:nvPr/>
        </p:nvSpPr>
        <p:spPr>
          <a:xfrm>
            <a:off x="771994" y="1517563"/>
            <a:ext cx="7899816" cy="2699428"/>
          </a:xfrm>
          <a:prstGeom prst="rect">
            <a:avLst/>
          </a:prstGeom>
          <a:noFill/>
          <a:ln>
            <a:noFill/>
          </a:ln>
        </p:spPr>
        <p:txBody>
          <a:bodyPr spcFirstLastPara="1" wrap="square" lIns="91425" tIns="91425" rIns="91425" bIns="91425" anchor="t" anchorCtr="0">
            <a:normAutofit/>
          </a:bodyPr>
          <a:lstStyle/>
          <a:p>
            <a:pPr marL="152400" lvl="0" algn="l" rtl="0">
              <a:lnSpc>
                <a:spcPct val="115000"/>
              </a:lnSpc>
              <a:spcBef>
                <a:spcPts val="0"/>
              </a:spcBef>
              <a:spcAft>
                <a:spcPts val="0"/>
              </a:spcAft>
              <a:buClr>
                <a:schemeClr val="dk1"/>
              </a:buClr>
              <a:buSzPts val="1200"/>
            </a:pPr>
            <a:r>
              <a:rPr lang="en-US" sz="2000" dirty="0">
                <a:solidFill>
                  <a:schemeClr val="dk1"/>
                </a:solidFill>
                <a:latin typeface="Calibri"/>
                <a:ea typeface="Calibri"/>
                <a:cs typeface="Calibri"/>
                <a:sym typeface="Calibri"/>
              </a:rPr>
              <a:t>Sampling</a:t>
            </a:r>
          </a:p>
          <a:p>
            <a:pPr marL="152400" lvl="0" algn="l" rtl="0">
              <a:lnSpc>
                <a:spcPct val="115000"/>
              </a:lnSpc>
              <a:spcBef>
                <a:spcPts val="0"/>
              </a:spcBef>
              <a:spcAft>
                <a:spcPts val="0"/>
              </a:spcAft>
              <a:buClr>
                <a:schemeClr val="dk1"/>
              </a:buClr>
              <a:buSzPts val="1200"/>
            </a:pPr>
            <a:r>
              <a:rPr lang="en-US" sz="2000" dirty="0">
                <a:solidFill>
                  <a:schemeClr val="dk1"/>
                </a:solidFill>
                <a:latin typeface="Calibri"/>
                <a:ea typeface="Calibri"/>
                <a:cs typeface="Calibri"/>
                <a:sym typeface="Calibri"/>
              </a:rPr>
              <a:t>Introduction of random disturbances (adding noise)</a:t>
            </a:r>
          </a:p>
          <a:p>
            <a:pPr marL="152400" lvl="0" algn="l" rtl="0">
              <a:lnSpc>
                <a:spcPct val="115000"/>
              </a:lnSpc>
              <a:spcBef>
                <a:spcPts val="0"/>
              </a:spcBef>
              <a:spcAft>
                <a:spcPts val="0"/>
              </a:spcAft>
              <a:buClr>
                <a:schemeClr val="dk1"/>
              </a:buClr>
              <a:buSzPts val="1200"/>
            </a:pPr>
            <a:r>
              <a:rPr lang="en-US" sz="2000" dirty="0">
                <a:solidFill>
                  <a:schemeClr val="dk1"/>
                </a:solidFill>
                <a:latin typeface="Calibri"/>
                <a:ea typeface="Calibri"/>
                <a:cs typeface="Calibri"/>
                <a:sym typeface="Calibri"/>
              </a:rPr>
              <a:t>	Swapping, shuffling, perturbing</a:t>
            </a:r>
          </a:p>
          <a:p>
            <a:pPr marL="152400" lvl="0" algn="l" rtl="0">
              <a:lnSpc>
                <a:spcPct val="115000"/>
              </a:lnSpc>
              <a:spcBef>
                <a:spcPts val="0"/>
              </a:spcBef>
              <a:spcAft>
                <a:spcPts val="0"/>
              </a:spcAft>
              <a:buClr>
                <a:schemeClr val="dk1"/>
              </a:buClr>
              <a:buSzPts val="1200"/>
            </a:pPr>
            <a:r>
              <a:rPr lang="en-US" sz="2000" dirty="0">
                <a:solidFill>
                  <a:schemeClr val="dk1"/>
                </a:solidFill>
                <a:latin typeface="Calibri"/>
                <a:ea typeface="Calibri"/>
                <a:cs typeface="Calibri"/>
                <a:sym typeface="Calibri"/>
              </a:rPr>
              <a:t>Suppression</a:t>
            </a:r>
          </a:p>
          <a:p>
            <a:pPr marL="152400" lvl="0" algn="l" rtl="0">
              <a:lnSpc>
                <a:spcPct val="115000"/>
              </a:lnSpc>
              <a:spcBef>
                <a:spcPts val="0"/>
              </a:spcBef>
              <a:spcAft>
                <a:spcPts val="0"/>
              </a:spcAft>
              <a:buClr>
                <a:schemeClr val="dk1"/>
              </a:buClr>
              <a:buSzPts val="1200"/>
            </a:pPr>
            <a:r>
              <a:rPr lang="en-US" sz="2000" dirty="0">
                <a:solidFill>
                  <a:schemeClr val="dk1"/>
                </a:solidFill>
                <a:latin typeface="Calibri"/>
                <a:ea typeface="Calibri"/>
                <a:cs typeface="Calibri"/>
                <a:sym typeface="Calibri"/>
              </a:rPr>
              <a:t>	Recoding and aggregation</a:t>
            </a:r>
          </a:p>
        </p:txBody>
      </p:sp>
      <p:sp>
        <p:nvSpPr>
          <p:cNvPr id="4" name="Rectangle 3">
            <a:extLst>
              <a:ext uri="{FF2B5EF4-FFF2-40B4-BE49-F238E27FC236}">
                <a16:creationId xmlns:a16="http://schemas.microsoft.com/office/drawing/2014/main" id="{85787C11-3259-4F10-BFB9-AD13E23D2839}"/>
              </a:ext>
            </a:extLst>
          </p:cNvPr>
          <p:cNvSpPr/>
          <p:nvPr/>
        </p:nvSpPr>
        <p:spPr>
          <a:xfrm>
            <a:off x="129092" y="107576"/>
            <a:ext cx="1326733" cy="431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118;p21">
            <a:extLst>
              <a:ext uri="{FF2B5EF4-FFF2-40B4-BE49-F238E27FC236}">
                <a16:creationId xmlns:a16="http://schemas.microsoft.com/office/drawing/2014/main" id="{43414A01-6AC2-49BF-927D-A4548A667951}"/>
              </a:ext>
            </a:extLst>
          </p:cNvPr>
          <p:cNvSpPr txBox="1">
            <a:spLocks/>
          </p:cNvSpPr>
          <p:nvPr/>
        </p:nvSpPr>
        <p:spPr>
          <a:xfrm>
            <a:off x="613186" y="250650"/>
            <a:ext cx="7659444" cy="1289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0" indent="0">
              <a:buFont typeface="Arial"/>
              <a:buNone/>
            </a:pPr>
            <a:r>
              <a:rPr lang="en-US" sz="2800" b="1" dirty="0">
                <a:latin typeface="Calibri Light" panose="020F0302020204030204" pitchFamily="34" charset="0"/>
                <a:ea typeface="Calibri Light" panose="020F0302020204030204" pitchFamily="34" charset="0"/>
                <a:cs typeface="Calibri Light" panose="020F0302020204030204" pitchFamily="34" charset="0"/>
                <a:sym typeface="Arial"/>
              </a:rPr>
              <a:t>STANDARD IPUMS DATA TREATMENTS</a:t>
            </a:r>
          </a:p>
          <a:p>
            <a:pPr marL="0" indent="0">
              <a:buFont typeface="Arial"/>
              <a:buNone/>
            </a:pPr>
            <a:endParaRPr lang="en-US" sz="2800" b="1" dirty="0">
              <a:latin typeface="Arial"/>
              <a:ea typeface="Arial"/>
              <a:cs typeface="Arial"/>
              <a:sym typeface="Arial"/>
            </a:endParaRPr>
          </a:p>
        </p:txBody>
      </p:sp>
    </p:spTree>
    <p:extLst>
      <p:ext uri="{BB962C8B-B14F-4D97-AF65-F5344CB8AC3E}">
        <p14:creationId xmlns:p14="http://schemas.microsoft.com/office/powerpoint/2010/main" val="4128997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3" name="Google Shape;333;p40"/>
          <p:cNvSpPr txBox="1"/>
          <p:nvPr/>
        </p:nvSpPr>
        <p:spPr>
          <a:xfrm>
            <a:off x="985575" y="1539975"/>
            <a:ext cx="6375600" cy="1938962"/>
          </a:xfrm>
          <a:prstGeom prst="rect">
            <a:avLst/>
          </a:prstGeom>
          <a:noFill/>
          <a:ln>
            <a:noFill/>
          </a:ln>
        </p:spPr>
        <p:txBody>
          <a:bodyPr spcFirstLastPara="1" wrap="square" lIns="91425" tIns="91425" rIns="91425" bIns="91425" anchor="t" anchorCtr="0">
            <a:spAutoFit/>
          </a:bodyPr>
          <a:lstStyle/>
          <a:p>
            <a:pPr marL="457200" lvl="0" indent="-349250" algn="l" rtl="0">
              <a:lnSpc>
                <a:spcPct val="200000"/>
              </a:lnSpc>
              <a:spcBef>
                <a:spcPts val="0"/>
              </a:spcBef>
              <a:spcAft>
                <a:spcPts val="0"/>
              </a:spcAft>
              <a:buSzPts val="1900"/>
              <a:buFont typeface="Calibri"/>
              <a:buChar char="●"/>
            </a:pPr>
            <a:r>
              <a:rPr lang="en" sz="1900" dirty="0">
                <a:latin typeface="Calibri"/>
                <a:ea typeface="Calibri"/>
                <a:cs typeface="Calibri"/>
                <a:sym typeface="Calibri"/>
              </a:rPr>
              <a:t>All modern </a:t>
            </a:r>
            <a:r>
              <a:rPr lang="en" sz="1900" dirty="0">
                <a:solidFill>
                  <a:schemeClr val="dk1"/>
                </a:solidFill>
                <a:latin typeface="Calibri"/>
                <a:ea typeface="Calibri"/>
                <a:cs typeface="Calibri"/>
                <a:sym typeface="Calibri"/>
              </a:rPr>
              <a:t>IPUMS International </a:t>
            </a:r>
            <a:r>
              <a:rPr lang="en" sz="1900" dirty="0">
                <a:latin typeface="Calibri"/>
                <a:ea typeface="Calibri"/>
                <a:cs typeface="Calibri"/>
                <a:sym typeface="Calibri"/>
              </a:rPr>
              <a:t>datasets are samples</a:t>
            </a:r>
            <a:endParaRPr sz="1900" dirty="0">
              <a:latin typeface="Calibri"/>
              <a:ea typeface="Calibri"/>
              <a:cs typeface="Calibri"/>
              <a:sym typeface="Calibri"/>
            </a:endParaRPr>
          </a:p>
          <a:p>
            <a:pPr marL="457200" lvl="0" indent="-349250" algn="l" rtl="0">
              <a:lnSpc>
                <a:spcPct val="200000"/>
              </a:lnSpc>
              <a:spcBef>
                <a:spcPts val="0"/>
              </a:spcBef>
              <a:spcAft>
                <a:spcPts val="0"/>
              </a:spcAft>
              <a:buSzPts val="1900"/>
              <a:buFont typeface="Calibri"/>
              <a:buChar char="●"/>
            </a:pPr>
            <a:r>
              <a:rPr lang="en" sz="1900" dirty="0">
                <a:latin typeface="Calibri"/>
                <a:ea typeface="Calibri"/>
                <a:cs typeface="Calibri"/>
                <a:sym typeface="Calibri"/>
              </a:rPr>
              <a:t>Samples drawn by NSO or IPUMS</a:t>
            </a:r>
            <a:endParaRPr sz="1900" dirty="0">
              <a:latin typeface="Calibri"/>
              <a:ea typeface="Calibri"/>
              <a:cs typeface="Calibri"/>
              <a:sym typeface="Calibri"/>
            </a:endParaRPr>
          </a:p>
          <a:p>
            <a:pPr marL="457200" lvl="0" indent="-349250" algn="l" rtl="0">
              <a:lnSpc>
                <a:spcPct val="200000"/>
              </a:lnSpc>
              <a:spcBef>
                <a:spcPts val="0"/>
              </a:spcBef>
              <a:spcAft>
                <a:spcPts val="0"/>
              </a:spcAft>
              <a:buSzPts val="1900"/>
              <a:buFont typeface="Calibri"/>
              <a:buChar char="●"/>
            </a:pPr>
            <a:r>
              <a:rPr lang="en" sz="1900" dirty="0">
                <a:latin typeface="Calibri"/>
                <a:ea typeface="Calibri"/>
                <a:cs typeface="Calibri"/>
                <a:sym typeface="Calibri"/>
              </a:rPr>
              <a:t>IPUMS provides systematic 1-in-10 sample when possible </a:t>
            </a:r>
            <a:endParaRPr sz="1900" dirty="0">
              <a:latin typeface="Calibri"/>
              <a:ea typeface="Calibri"/>
              <a:cs typeface="Calibri"/>
              <a:sym typeface="Calibri"/>
            </a:endParaRPr>
          </a:p>
        </p:txBody>
      </p:sp>
      <p:sp>
        <p:nvSpPr>
          <p:cNvPr id="4" name="Rectangle 3">
            <a:extLst>
              <a:ext uri="{FF2B5EF4-FFF2-40B4-BE49-F238E27FC236}">
                <a16:creationId xmlns:a16="http://schemas.microsoft.com/office/drawing/2014/main" id="{99745F67-1A46-4BA2-88E6-8EEBF6EE3C75}"/>
              </a:ext>
            </a:extLst>
          </p:cNvPr>
          <p:cNvSpPr/>
          <p:nvPr/>
        </p:nvSpPr>
        <p:spPr>
          <a:xfrm>
            <a:off x="129092" y="107576"/>
            <a:ext cx="1326733" cy="431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118;p21">
            <a:extLst>
              <a:ext uri="{FF2B5EF4-FFF2-40B4-BE49-F238E27FC236}">
                <a16:creationId xmlns:a16="http://schemas.microsoft.com/office/drawing/2014/main" id="{E9C8B989-57AF-4824-B0B6-2BCB93D4EF8A}"/>
              </a:ext>
            </a:extLst>
          </p:cNvPr>
          <p:cNvSpPr txBox="1">
            <a:spLocks/>
          </p:cNvSpPr>
          <p:nvPr/>
        </p:nvSpPr>
        <p:spPr>
          <a:xfrm>
            <a:off x="613186" y="250650"/>
            <a:ext cx="7659444" cy="1289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0" indent="0">
              <a:buFont typeface="Arial"/>
              <a:buNone/>
            </a:pPr>
            <a:r>
              <a:rPr lang="en-US" sz="2800" b="1" dirty="0">
                <a:latin typeface="Calibri Light" panose="020F0302020204030204" pitchFamily="34" charset="0"/>
                <a:ea typeface="Calibri Light" panose="020F0302020204030204" pitchFamily="34" charset="0"/>
                <a:cs typeface="Calibri Light" panose="020F0302020204030204" pitchFamily="34" charset="0"/>
                <a:sym typeface="Arial"/>
              </a:rPr>
              <a:t>STANDARD IPUMS DATA TREATMENTS:</a:t>
            </a:r>
            <a:br>
              <a:rPr lang="en-US" sz="2800" b="1" dirty="0">
                <a:latin typeface="Calibri Light" panose="020F0302020204030204" pitchFamily="34" charset="0"/>
                <a:ea typeface="Calibri Light" panose="020F0302020204030204" pitchFamily="34" charset="0"/>
                <a:cs typeface="Calibri Light" panose="020F0302020204030204" pitchFamily="34" charset="0"/>
                <a:sym typeface="Arial"/>
              </a:rPr>
            </a:br>
            <a:r>
              <a:rPr lang="en-US" sz="2800" b="1" dirty="0">
                <a:latin typeface="Calibri Light" panose="020F0302020204030204" pitchFamily="34" charset="0"/>
                <a:ea typeface="Calibri Light" panose="020F0302020204030204" pitchFamily="34" charset="0"/>
                <a:cs typeface="Calibri Light" panose="020F0302020204030204" pitchFamily="34" charset="0"/>
                <a:sym typeface="Arial"/>
              </a:rPr>
              <a:t>SAMPLING</a:t>
            </a:r>
          </a:p>
          <a:p>
            <a:pPr marL="0" indent="0">
              <a:buFont typeface="Arial"/>
              <a:buNone/>
            </a:pPr>
            <a:endParaRPr lang="en-US" sz="2800" b="1" dirty="0">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79" name="Rectangle 78">
            <a:extLst>
              <a:ext uri="{FF2B5EF4-FFF2-40B4-BE49-F238E27FC236}">
                <a16:creationId xmlns:a16="http://schemas.microsoft.com/office/drawing/2014/main" id="{0636CA87-1D5B-4B00-BCAF-A01512E6AA2B}"/>
              </a:ext>
            </a:extLst>
          </p:cNvPr>
          <p:cNvSpPr/>
          <p:nvPr/>
        </p:nvSpPr>
        <p:spPr>
          <a:xfrm>
            <a:off x="129092" y="107576"/>
            <a:ext cx="1326733" cy="431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Google Shape;339;p41"/>
          <p:cNvSpPr txBox="1"/>
          <p:nvPr/>
        </p:nvSpPr>
        <p:spPr>
          <a:xfrm>
            <a:off x="833175" y="1617450"/>
            <a:ext cx="3066600" cy="1918444"/>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2400" dirty="0">
                <a:latin typeface="Calibri"/>
                <a:ea typeface="Calibri"/>
                <a:cs typeface="Calibri"/>
                <a:sym typeface="Calibri"/>
              </a:rPr>
              <a:t>Sampling creates uncertainty: </a:t>
            </a:r>
            <a:endParaRPr sz="2400" dirty="0">
              <a:latin typeface="Calibri"/>
              <a:ea typeface="Calibri"/>
              <a:cs typeface="Calibri"/>
              <a:sym typeface="Calibri"/>
            </a:endParaRPr>
          </a:p>
          <a:p>
            <a:pPr marL="0" lvl="0" indent="0" algn="l" rtl="0">
              <a:lnSpc>
                <a:spcPct val="100000"/>
              </a:lnSpc>
              <a:spcBef>
                <a:spcPts val="1000"/>
              </a:spcBef>
              <a:spcAft>
                <a:spcPts val="1000"/>
              </a:spcAft>
              <a:buNone/>
            </a:pPr>
            <a:r>
              <a:rPr lang="en" sz="2400" dirty="0">
                <a:latin typeface="Calibri"/>
                <a:ea typeface="Calibri"/>
                <a:cs typeface="Calibri"/>
                <a:sym typeface="Calibri"/>
              </a:rPr>
              <a:t>Is a </a:t>
            </a:r>
            <a:r>
              <a:rPr lang="en" sz="2400" i="1" dirty="0">
                <a:latin typeface="Calibri"/>
                <a:ea typeface="Calibri"/>
                <a:cs typeface="Calibri"/>
                <a:sym typeface="Calibri"/>
              </a:rPr>
              <a:t>sample </a:t>
            </a:r>
            <a:r>
              <a:rPr lang="en" sz="2400" dirty="0">
                <a:latin typeface="Calibri"/>
                <a:ea typeface="Calibri"/>
                <a:cs typeface="Calibri"/>
                <a:sym typeface="Calibri"/>
              </a:rPr>
              <a:t>unique a </a:t>
            </a:r>
            <a:r>
              <a:rPr lang="en" sz="2400" i="1" dirty="0">
                <a:latin typeface="Calibri"/>
                <a:ea typeface="Calibri"/>
                <a:cs typeface="Calibri"/>
                <a:sym typeface="Calibri"/>
              </a:rPr>
              <a:t>population </a:t>
            </a:r>
            <a:r>
              <a:rPr lang="en" sz="2400" dirty="0">
                <a:latin typeface="Calibri"/>
                <a:ea typeface="Calibri"/>
                <a:cs typeface="Calibri"/>
                <a:sym typeface="Calibri"/>
              </a:rPr>
              <a:t>unique?</a:t>
            </a:r>
            <a:endParaRPr sz="2400" dirty="0">
              <a:latin typeface="Calibri"/>
              <a:ea typeface="Calibri"/>
              <a:cs typeface="Calibri"/>
              <a:sym typeface="Calibri"/>
            </a:endParaRPr>
          </a:p>
        </p:txBody>
      </p:sp>
      <p:grpSp>
        <p:nvGrpSpPr>
          <p:cNvPr id="340" name="Google Shape;340;p41"/>
          <p:cNvGrpSpPr/>
          <p:nvPr/>
        </p:nvGrpSpPr>
        <p:grpSpPr>
          <a:xfrm>
            <a:off x="4571994" y="1604124"/>
            <a:ext cx="3642647" cy="1794205"/>
            <a:chOff x="5094250" y="2620400"/>
            <a:chExt cx="2841600" cy="1063800"/>
          </a:xfrm>
        </p:grpSpPr>
        <p:sp>
          <p:nvSpPr>
            <p:cNvPr id="341" name="Google Shape;341;p41"/>
            <p:cNvSpPr/>
            <p:nvPr/>
          </p:nvSpPr>
          <p:spPr>
            <a:xfrm>
              <a:off x="5094250" y="2620400"/>
              <a:ext cx="180600" cy="1182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1"/>
            <p:cNvSpPr/>
            <p:nvPr/>
          </p:nvSpPr>
          <p:spPr>
            <a:xfrm>
              <a:off x="5274850" y="2620400"/>
              <a:ext cx="180600" cy="1182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41"/>
            <p:cNvSpPr/>
            <p:nvPr/>
          </p:nvSpPr>
          <p:spPr>
            <a:xfrm>
              <a:off x="5455450" y="2620400"/>
              <a:ext cx="180600" cy="1182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41"/>
            <p:cNvSpPr/>
            <p:nvPr/>
          </p:nvSpPr>
          <p:spPr>
            <a:xfrm>
              <a:off x="5636050" y="2620400"/>
              <a:ext cx="180600" cy="1182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41"/>
            <p:cNvSpPr/>
            <p:nvPr/>
          </p:nvSpPr>
          <p:spPr>
            <a:xfrm>
              <a:off x="5816650" y="2620400"/>
              <a:ext cx="180600" cy="1182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1"/>
            <p:cNvSpPr/>
            <p:nvPr/>
          </p:nvSpPr>
          <p:spPr>
            <a:xfrm>
              <a:off x="5997250" y="2620400"/>
              <a:ext cx="180600" cy="1182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41"/>
            <p:cNvSpPr/>
            <p:nvPr/>
          </p:nvSpPr>
          <p:spPr>
            <a:xfrm>
              <a:off x="5094250" y="2738600"/>
              <a:ext cx="180600" cy="1182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41"/>
            <p:cNvSpPr/>
            <p:nvPr/>
          </p:nvSpPr>
          <p:spPr>
            <a:xfrm>
              <a:off x="5274850" y="2738600"/>
              <a:ext cx="180600" cy="1182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41"/>
            <p:cNvSpPr/>
            <p:nvPr/>
          </p:nvSpPr>
          <p:spPr>
            <a:xfrm>
              <a:off x="5455450" y="2738600"/>
              <a:ext cx="180600" cy="1182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41"/>
            <p:cNvSpPr/>
            <p:nvPr/>
          </p:nvSpPr>
          <p:spPr>
            <a:xfrm>
              <a:off x="5636050" y="2738600"/>
              <a:ext cx="180600" cy="1182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41"/>
            <p:cNvSpPr/>
            <p:nvPr/>
          </p:nvSpPr>
          <p:spPr>
            <a:xfrm>
              <a:off x="5816650" y="2738600"/>
              <a:ext cx="180600" cy="1182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1"/>
            <p:cNvSpPr/>
            <p:nvPr/>
          </p:nvSpPr>
          <p:spPr>
            <a:xfrm>
              <a:off x="5997250" y="2738600"/>
              <a:ext cx="180600" cy="1182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41"/>
            <p:cNvSpPr/>
            <p:nvPr/>
          </p:nvSpPr>
          <p:spPr>
            <a:xfrm>
              <a:off x="5094250" y="2856800"/>
              <a:ext cx="180600" cy="118200"/>
            </a:xfrm>
            <a:prstGeom prst="rect">
              <a:avLst/>
            </a:prstGeom>
            <a:solidFill>
              <a:srgbClr val="B6D7A8"/>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41"/>
            <p:cNvSpPr/>
            <p:nvPr/>
          </p:nvSpPr>
          <p:spPr>
            <a:xfrm>
              <a:off x="5274850" y="2856800"/>
              <a:ext cx="180600" cy="118200"/>
            </a:xfrm>
            <a:prstGeom prst="rect">
              <a:avLst/>
            </a:prstGeom>
            <a:solidFill>
              <a:srgbClr val="B6D7A8"/>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41"/>
            <p:cNvSpPr/>
            <p:nvPr/>
          </p:nvSpPr>
          <p:spPr>
            <a:xfrm>
              <a:off x="5455450" y="2856800"/>
              <a:ext cx="180600" cy="118200"/>
            </a:xfrm>
            <a:prstGeom prst="rect">
              <a:avLst/>
            </a:prstGeom>
            <a:solidFill>
              <a:srgbClr val="B6D7A8"/>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41"/>
            <p:cNvSpPr/>
            <p:nvPr/>
          </p:nvSpPr>
          <p:spPr>
            <a:xfrm>
              <a:off x="5636050" y="2856800"/>
              <a:ext cx="180600" cy="118200"/>
            </a:xfrm>
            <a:prstGeom prst="rect">
              <a:avLst/>
            </a:prstGeom>
            <a:solidFill>
              <a:srgbClr val="B6D7A8"/>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1"/>
            <p:cNvSpPr/>
            <p:nvPr/>
          </p:nvSpPr>
          <p:spPr>
            <a:xfrm>
              <a:off x="5816650" y="2856800"/>
              <a:ext cx="180600" cy="118200"/>
            </a:xfrm>
            <a:prstGeom prst="rect">
              <a:avLst/>
            </a:prstGeom>
            <a:solidFill>
              <a:srgbClr val="B6D7A8"/>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41"/>
            <p:cNvSpPr/>
            <p:nvPr/>
          </p:nvSpPr>
          <p:spPr>
            <a:xfrm>
              <a:off x="5997250" y="2856800"/>
              <a:ext cx="180600" cy="118200"/>
            </a:xfrm>
            <a:prstGeom prst="rect">
              <a:avLst/>
            </a:prstGeom>
            <a:solidFill>
              <a:srgbClr val="B6D7A8"/>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1"/>
            <p:cNvSpPr/>
            <p:nvPr/>
          </p:nvSpPr>
          <p:spPr>
            <a:xfrm>
              <a:off x="5094250" y="2975000"/>
              <a:ext cx="180600" cy="1182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1"/>
            <p:cNvSpPr/>
            <p:nvPr/>
          </p:nvSpPr>
          <p:spPr>
            <a:xfrm>
              <a:off x="5274850" y="2975000"/>
              <a:ext cx="180600" cy="1182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41"/>
            <p:cNvSpPr/>
            <p:nvPr/>
          </p:nvSpPr>
          <p:spPr>
            <a:xfrm>
              <a:off x="5455450" y="2975000"/>
              <a:ext cx="180600" cy="1182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1"/>
            <p:cNvSpPr/>
            <p:nvPr/>
          </p:nvSpPr>
          <p:spPr>
            <a:xfrm>
              <a:off x="5636050" y="2975000"/>
              <a:ext cx="180600" cy="1182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41"/>
            <p:cNvSpPr/>
            <p:nvPr/>
          </p:nvSpPr>
          <p:spPr>
            <a:xfrm>
              <a:off x="5816650" y="2975000"/>
              <a:ext cx="180600" cy="1182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1"/>
            <p:cNvSpPr/>
            <p:nvPr/>
          </p:nvSpPr>
          <p:spPr>
            <a:xfrm>
              <a:off x="5997250" y="2975000"/>
              <a:ext cx="180600" cy="1182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41"/>
            <p:cNvSpPr/>
            <p:nvPr/>
          </p:nvSpPr>
          <p:spPr>
            <a:xfrm>
              <a:off x="5094250" y="3093200"/>
              <a:ext cx="180600" cy="1182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41"/>
            <p:cNvSpPr/>
            <p:nvPr/>
          </p:nvSpPr>
          <p:spPr>
            <a:xfrm>
              <a:off x="5274850" y="3093200"/>
              <a:ext cx="180600" cy="1182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41"/>
            <p:cNvSpPr/>
            <p:nvPr/>
          </p:nvSpPr>
          <p:spPr>
            <a:xfrm>
              <a:off x="5455450" y="3093200"/>
              <a:ext cx="180600" cy="1182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1"/>
            <p:cNvSpPr/>
            <p:nvPr/>
          </p:nvSpPr>
          <p:spPr>
            <a:xfrm>
              <a:off x="5636050" y="3093200"/>
              <a:ext cx="180600" cy="1182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1"/>
            <p:cNvSpPr/>
            <p:nvPr/>
          </p:nvSpPr>
          <p:spPr>
            <a:xfrm>
              <a:off x="5816650" y="3093200"/>
              <a:ext cx="180600" cy="1182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1"/>
            <p:cNvSpPr/>
            <p:nvPr/>
          </p:nvSpPr>
          <p:spPr>
            <a:xfrm>
              <a:off x="5997250" y="3093200"/>
              <a:ext cx="180600" cy="1182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1"/>
            <p:cNvSpPr/>
            <p:nvPr/>
          </p:nvSpPr>
          <p:spPr>
            <a:xfrm>
              <a:off x="5094250" y="3211400"/>
              <a:ext cx="180600" cy="1182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1"/>
            <p:cNvSpPr/>
            <p:nvPr/>
          </p:nvSpPr>
          <p:spPr>
            <a:xfrm>
              <a:off x="5274850" y="3211400"/>
              <a:ext cx="180600" cy="1182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1"/>
            <p:cNvSpPr/>
            <p:nvPr/>
          </p:nvSpPr>
          <p:spPr>
            <a:xfrm>
              <a:off x="5455450" y="3211400"/>
              <a:ext cx="180600" cy="1182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1"/>
            <p:cNvSpPr/>
            <p:nvPr/>
          </p:nvSpPr>
          <p:spPr>
            <a:xfrm>
              <a:off x="5636050" y="3211400"/>
              <a:ext cx="180600" cy="1182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1"/>
            <p:cNvSpPr/>
            <p:nvPr/>
          </p:nvSpPr>
          <p:spPr>
            <a:xfrm>
              <a:off x="5816650" y="3211400"/>
              <a:ext cx="180600" cy="1182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1"/>
            <p:cNvSpPr/>
            <p:nvPr/>
          </p:nvSpPr>
          <p:spPr>
            <a:xfrm>
              <a:off x="5997250" y="3211400"/>
              <a:ext cx="180600" cy="1182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1"/>
            <p:cNvSpPr/>
            <p:nvPr/>
          </p:nvSpPr>
          <p:spPr>
            <a:xfrm>
              <a:off x="6852250" y="2975000"/>
              <a:ext cx="180600" cy="1182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1"/>
            <p:cNvSpPr/>
            <p:nvPr/>
          </p:nvSpPr>
          <p:spPr>
            <a:xfrm>
              <a:off x="7032850" y="2975000"/>
              <a:ext cx="180600" cy="1182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1"/>
            <p:cNvSpPr/>
            <p:nvPr/>
          </p:nvSpPr>
          <p:spPr>
            <a:xfrm>
              <a:off x="7213450" y="2975000"/>
              <a:ext cx="180600" cy="1182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1"/>
            <p:cNvSpPr/>
            <p:nvPr/>
          </p:nvSpPr>
          <p:spPr>
            <a:xfrm>
              <a:off x="7394050" y="2975000"/>
              <a:ext cx="180600" cy="1182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1"/>
            <p:cNvSpPr/>
            <p:nvPr/>
          </p:nvSpPr>
          <p:spPr>
            <a:xfrm>
              <a:off x="7574650" y="2975000"/>
              <a:ext cx="180600" cy="1182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1"/>
            <p:cNvSpPr/>
            <p:nvPr/>
          </p:nvSpPr>
          <p:spPr>
            <a:xfrm>
              <a:off x="7755250" y="2975000"/>
              <a:ext cx="180600" cy="1182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1"/>
            <p:cNvSpPr/>
            <p:nvPr/>
          </p:nvSpPr>
          <p:spPr>
            <a:xfrm>
              <a:off x="6852250" y="3093200"/>
              <a:ext cx="180600" cy="1182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1"/>
            <p:cNvSpPr/>
            <p:nvPr/>
          </p:nvSpPr>
          <p:spPr>
            <a:xfrm>
              <a:off x="7032850" y="3093200"/>
              <a:ext cx="180600" cy="1182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1"/>
            <p:cNvSpPr/>
            <p:nvPr/>
          </p:nvSpPr>
          <p:spPr>
            <a:xfrm>
              <a:off x="7213450" y="3093200"/>
              <a:ext cx="180600" cy="1182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1"/>
            <p:cNvSpPr/>
            <p:nvPr/>
          </p:nvSpPr>
          <p:spPr>
            <a:xfrm>
              <a:off x="7394050" y="3093200"/>
              <a:ext cx="180600" cy="1182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1"/>
            <p:cNvSpPr/>
            <p:nvPr/>
          </p:nvSpPr>
          <p:spPr>
            <a:xfrm>
              <a:off x="7574650" y="3093200"/>
              <a:ext cx="180600" cy="1182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1"/>
            <p:cNvSpPr/>
            <p:nvPr/>
          </p:nvSpPr>
          <p:spPr>
            <a:xfrm>
              <a:off x="7755250" y="3093200"/>
              <a:ext cx="180600" cy="1182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1"/>
            <p:cNvSpPr/>
            <p:nvPr/>
          </p:nvSpPr>
          <p:spPr>
            <a:xfrm>
              <a:off x="6852250" y="3211400"/>
              <a:ext cx="180600" cy="118200"/>
            </a:xfrm>
            <a:prstGeom prst="rect">
              <a:avLst/>
            </a:prstGeom>
            <a:solidFill>
              <a:srgbClr val="B6D7A8"/>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1"/>
            <p:cNvSpPr/>
            <p:nvPr/>
          </p:nvSpPr>
          <p:spPr>
            <a:xfrm>
              <a:off x="7032850" y="3211400"/>
              <a:ext cx="180600" cy="118200"/>
            </a:xfrm>
            <a:prstGeom prst="rect">
              <a:avLst/>
            </a:prstGeom>
            <a:solidFill>
              <a:srgbClr val="B6D7A8"/>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1"/>
            <p:cNvSpPr/>
            <p:nvPr/>
          </p:nvSpPr>
          <p:spPr>
            <a:xfrm>
              <a:off x="7213450" y="3211400"/>
              <a:ext cx="180600" cy="118200"/>
            </a:xfrm>
            <a:prstGeom prst="rect">
              <a:avLst/>
            </a:prstGeom>
            <a:solidFill>
              <a:srgbClr val="B6D7A8"/>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1"/>
            <p:cNvSpPr/>
            <p:nvPr/>
          </p:nvSpPr>
          <p:spPr>
            <a:xfrm>
              <a:off x="7394050" y="3211400"/>
              <a:ext cx="180600" cy="118200"/>
            </a:xfrm>
            <a:prstGeom prst="rect">
              <a:avLst/>
            </a:prstGeom>
            <a:solidFill>
              <a:srgbClr val="B6D7A8"/>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1"/>
            <p:cNvSpPr/>
            <p:nvPr/>
          </p:nvSpPr>
          <p:spPr>
            <a:xfrm>
              <a:off x="7574650" y="3211400"/>
              <a:ext cx="180600" cy="118200"/>
            </a:xfrm>
            <a:prstGeom prst="rect">
              <a:avLst/>
            </a:prstGeom>
            <a:solidFill>
              <a:srgbClr val="B6D7A8"/>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1"/>
            <p:cNvSpPr/>
            <p:nvPr/>
          </p:nvSpPr>
          <p:spPr>
            <a:xfrm>
              <a:off x="7755250" y="3211400"/>
              <a:ext cx="180600" cy="118200"/>
            </a:xfrm>
            <a:prstGeom prst="rect">
              <a:avLst/>
            </a:prstGeom>
            <a:solidFill>
              <a:srgbClr val="B6D7A8"/>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1"/>
            <p:cNvSpPr/>
            <p:nvPr/>
          </p:nvSpPr>
          <p:spPr>
            <a:xfrm>
              <a:off x="6852250" y="3329600"/>
              <a:ext cx="180600" cy="1182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1"/>
            <p:cNvSpPr/>
            <p:nvPr/>
          </p:nvSpPr>
          <p:spPr>
            <a:xfrm>
              <a:off x="7032850" y="3329600"/>
              <a:ext cx="180600" cy="1182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1"/>
            <p:cNvSpPr/>
            <p:nvPr/>
          </p:nvSpPr>
          <p:spPr>
            <a:xfrm>
              <a:off x="7213450" y="3329600"/>
              <a:ext cx="180600" cy="1182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1"/>
            <p:cNvSpPr/>
            <p:nvPr/>
          </p:nvSpPr>
          <p:spPr>
            <a:xfrm>
              <a:off x="7394050" y="3329600"/>
              <a:ext cx="180600" cy="1182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1"/>
            <p:cNvSpPr/>
            <p:nvPr/>
          </p:nvSpPr>
          <p:spPr>
            <a:xfrm>
              <a:off x="7574650" y="3329600"/>
              <a:ext cx="180600" cy="1182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1"/>
            <p:cNvSpPr/>
            <p:nvPr/>
          </p:nvSpPr>
          <p:spPr>
            <a:xfrm>
              <a:off x="7755250" y="3329600"/>
              <a:ext cx="180600" cy="1182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1"/>
            <p:cNvSpPr/>
            <p:nvPr/>
          </p:nvSpPr>
          <p:spPr>
            <a:xfrm>
              <a:off x="6852250" y="3447800"/>
              <a:ext cx="180600" cy="1182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1"/>
            <p:cNvSpPr/>
            <p:nvPr/>
          </p:nvSpPr>
          <p:spPr>
            <a:xfrm>
              <a:off x="7032850" y="3447800"/>
              <a:ext cx="180600" cy="1182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1"/>
            <p:cNvSpPr/>
            <p:nvPr/>
          </p:nvSpPr>
          <p:spPr>
            <a:xfrm>
              <a:off x="7213450" y="3447800"/>
              <a:ext cx="180600" cy="1182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1"/>
            <p:cNvSpPr/>
            <p:nvPr/>
          </p:nvSpPr>
          <p:spPr>
            <a:xfrm>
              <a:off x="7394050" y="3447800"/>
              <a:ext cx="180600" cy="1182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1"/>
            <p:cNvSpPr/>
            <p:nvPr/>
          </p:nvSpPr>
          <p:spPr>
            <a:xfrm>
              <a:off x="7574650" y="3447800"/>
              <a:ext cx="180600" cy="1182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1"/>
            <p:cNvSpPr/>
            <p:nvPr/>
          </p:nvSpPr>
          <p:spPr>
            <a:xfrm>
              <a:off x="7755250" y="3447800"/>
              <a:ext cx="180600" cy="1182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1"/>
            <p:cNvSpPr/>
            <p:nvPr/>
          </p:nvSpPr>
          <p:spPr>
            <a:xfrm>
              <a:off x="6852250" y="3566000"/>
              <a:ext cx="180600" cy="1182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1"/>
            <p:cNvSpPr/>
            <p:nvPr/>
          </p:nvSpPr>
          <p:spPr>
            <a:xfrm>
              <a:off x="7032850" y="3566000"/>
              <a:ext cx="180600" cy="1182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1"/>
            <p:cNvSpPr/>
            <p:nvPr/>
          </p:nvSpPr>
          <p:spPr>
            <a:xfrm>
              <a:off x="7213450" y="3566000"/>
              <a:ext cx="180600" cy="1182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1"/>
            <p:cNvSpPr/>
            <p:nvPr/>
          </p:nvSpPr>
          <p:spPr>
            <a:xfrm>
              <a:off x="7394050" y="3566000"/>
              <a:ext cx="180600" cy="1182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1"/>
            <p:cNvSpPr/>
            <p:nvPr/>
          </p:nvSpPr>
          <p:spPr>
            <a:xfrm>
              <a:off x="7574650" y="3566000"/>
              <a:ext cx="180600" cy="1182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1"/>
            <p:cNvSpPr/>
            <p:nvPr/>
          </p:nvSpPr>
          <p:spPr>
            <a:xfrm>
              <a:off x="7755250" y="3566000"/>
              <a:ext cx="180600" cy="1182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3" name="Google Shape;413;p41"/>
            <p:cNvCxnSpPr>
              <a:stCxn id="358" idx="3"/>
              <a:endCxn id="389" idx="1"/>
            </p:cNvCxnSpPr>
            <p:nvPr/>
          </p:nvCxnSpPr>
          <p:spPr>
            <a:xfrm>
              <a:off x="6177850" y="2915900"/>
              <a:ext cx="674400" cy="354600"/>
            </a:xfrm>
            <a:prstGeom prst="curvedConnector3">
              <a:avLst>
                <a:gd name="adj1" fmla="val 50000"/>
              </a:avLst>
            </a:prstGeom>
            <a:noFill/>
            <a:ln w="9525" cap="flat" cmpd="sng">
              <a:solidFill>
                <a:srgbClr val="1F497D"/>
              </a:solidFill>
              <a:prstDash val="solid"/>
              <a:round/>
              <a:headEnd type="triangle" w="med" len="med"/>
              <a:tailEnd type="triangle" w="med" len="med"/>
            </a:ln>
          </p:spPr>
        </p:cxnSp>
      </p:grpSp>
      <p:sp>
        <p:nvSpPr>
          <p:cNvPr id="414" name="Google Shape;414;p41"/>
          <p:cNvSpPr txBox="1"/>
          <p:nvPr/>
        </p:nvSpPr>
        <p:spPr>
          <a:xfrm>
            <a:off x="6281475" y="1845175"/>
            <a:ext cx="648300" cy="5388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1000"/>
              </a:spcAft>
              <a:buNone/>
            </a:pPr>
            <a:r>
              <a:rPr lang="en" sz="2300" b="1" i="1">
                <a:latin typeface="Calibri"/>
                <a:ea typeface="Calibri"/>
                <a:cs typeface="Calibri"/>
                <a:sym typeface="Calibri"/>
              </a:rPr>
              <a:t>?</a:t>
            </a:r>
            <a:endParaRPr sz="2300" b="1" i="1">
              <a:latin typeface="Calibri"/>
              <a:ea typeface="Calibri"/>
              <a:cs typeface="Calibri"/>
              <a:sym typeface="Calibri"/>
            </a:endParaRPr>
          </a:p>
        </p:txBody>
      </p:sp>
      <p:sp>
        <p:nvSpPr>
          <p:cNvPr id="83" name="Google Shape;118;p21">
            <a:extLst>
              <a:ext uri="{FF2B5EF4-FFF2-40B4-BE49-F238E27FC236}">
                <a16:creationId xmlns:a16="http://schemas.microsoft.com/office/drawing/2014/main" id="{DD54ACD3-B020-429D-A971-59451F1309F3}"/>
              </a:ext>
            </a:extLst>
          </p:cNvPr>
          <p:cNvSpPr txBox="1">
            <a:spLocks/>
          </p:cNvSpPr>
          <p:nvPr/>
        </p:nvSpPr>
        <p:spPr>
          <a:xfrm>
            <a:off x="613186" y="250650"/>
            <a:ext cx="7659444" cy="1289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0" indent="0">
              <a:buFont typeface="Arial"/>
              <a:buNone/>
            </a:pPr>
            <a:r>
              <a:rPr lang="en-US" sz="2800" b="1" dirty="0">
                <a:latin typeface="Calibri Light" panose="020F0302020204030204" pitchFamily="34" charset="0"/>
                <a:ea typeface="Calibri Light" panose="020F0302020204030204" pitchFamily="34" charset="0"/>
                <a:cs typeface="Calibri Light" panose="020F0302020204030204" pitchFamily="34" charset="0"/>
                <a:sym typeface="Arial"/>
              </a:rPr>
              <a:t>SAMPLING AS DISCLOSURE CONTROL</a:t>
            </a:r>
          </a:p>
          <a:p>
            <a:pPr marL="0" indent="0">
              <a:buFont typeface="Arial"/>
              <a:buNone/>
            </a:pPr>
            <a:endParaRPr lang="en-US" sz="2800" b="1" dirty="0">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3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93419" y="1513373"/>
            <a:ext cx="7168896" cy="3799712"/>
          </a:xfrm>
        </p:spPr>
        <p:txBody>
          <a:bodyPr>
            <a:noAutofit/>
          </a:bodyPr>
          <a:lstStyle/>
          <a:p>
            <a:pPr algn="l">
              <a:lnSpc>
                <a:spcPct val="120000"/>
              </a:lnSpc>
              <a:spcBef>
                <a:spcPts val="450"/>
              </a:spcBef>
              <a:spcAft>
                <a:spcPts val="450"/>
              </a:spcAft>
            </a:pPr>
            <a:endParaRPr lang="es-419" sz="2700" b="1" dirty="0">
              <a:solidFill>
                <a:schemeClr val="bg1"/>
              </a:solidFill>
            </a:endParaRPr>
          </a:p>
          <a:p>
            <a:pPr algn="l">
              <a:lnSpc>
                <a:spcPct val="120000"/>
              </a:lnSpc>
              <a:spcBef>
                <a:spcPts val="450"/>
              </a:spcBef>
              <a:spcAft>
                <a:spcPts val="450"/>
              </a:spcAft>
            </a:pPr>
            <a:r>
              <a:rPr lang="es-419" sz="2700" b="1" dirty="0" err="1">
                <a:solidFill>
                  <a:schemeClr val="bg1"/>
                </a:solidFill>
              </a:rPr>
              <a:t>The</a:t>
            </a:r>
            <a:r>
              <a:rPr lang="es-419" sz="2700" b="1" dirty="0">
                <a:solidFill>
                  <a:schemeClr val="bg1"/>
                </a:solidFill>
              </a:rPr>
              <a:t> </a:t>
            </a:r>
            <a:r>
              <a:rPr lang="es-419" sz="2700" b="1" dirty="0" err="1">
                <a:solidFill>
                  <a:schemeClr val="bg1"/>
                </a:solidFill>
              </a:rPr>
              <a:t>risk-utility</a:t>
            </a:r>
            <a:r>
              <a:rPr lang="es-419" sz="2700" b="1" dirty="0">
                <a:solidFill>
                  <a:schemeClr val="bg1"/>
                </a:solidFill>
              </a:rPr>
              <a:t> balance</a:t>
            </a:r>
          </a:p>
          <a:p>
            <a:pPr algn="l">
              <a:lnSpc>
                <a:spcPct val="120000"/>
              </a:lnSpc>
              <a:spcBef>
                <a:spcPts val="450"/>
              </a:spcBef>
              <a:spcAft>
                <a:spcPts val="450"/>
              </a:spcAft>
            </a:pPr>
            <a:r>
              <a:rPr lang="es-419" sz="2700" b="1" dirty="0" err="1">
                <a:solidFill>
                  <a:schemeClr val="bg1"/>
                </a:solidFill>
              </a:rPr>
              <a:t>The</a:t>
            </a:r>
            <a:r>
              <a:rPr lang="es-419" sz="2700" b="1" dirty="0">
                <a:solidFill>
                  <a:schemeClr val="bg1"/>
                </a:solidFill>
              </a:rPr>
              <a:t> 5 </a:t>
            </a:r>
            <a:r>
              <a:rPr lang="es-419" sz="2700" b="1" dirty="0" err="1">
                <a:solidFill>
                  <a:schemeClr val="bg1"/>
                </a:solidFill>
              </a:rPr>
              <a:t>safes</a:t>
            </a:r>
            <a:r>
              <a:rPr lang="es-419" sz="2700" b="1" dirty="0">
                <a:solidFill>
                  <a:schemeClr val="bg1"/>
                </a:solidFill>
              </a:rPr>
              <a:t> </a:t>
            </a:r>
            <a:r>
              <a:rPr lang="es-419" sz="2700" b="1" dirty="0" err="1">
                <a:solidFill>
                  <a:schemeClr val="bg1"/>
                </a:solidFill>
              </a:rPr>
              <a:t>framework</a:t>
            </a:r>
            <a:endParaRPr lang="es-419" sz="2700" b="1" dirty="0">
              <a:solidFill>
                <a:schemeClr val="bg1"/>
              </a:solidFill>
            </a:endParaRPr>
          </a:p>
          <a:p>
            <a:pPr algn="l">
              <a:lnSpc>
                <a:spcPct val="120000"/>
              </a:lnSpc>
              <a:spcBef>
                <a:spcPts val="450"/>
              </a:spcBef>
              <a:spcAft>
                <a:spcPts val="450"/>
              </a:spcAft>
            </a:pPr>
            <a:r>
              <a:rPr lang="es-419" sz="2700" b="1" dirty="0" err="1">
                <a:solidFill>
                  <a:schemeClr val="bg1"/>
                </a:solidFill>
              </a:rPr>
              <a:t>Microdata</a:t>
            </a:r>
            <a:r>
              <a:rPr lang="es-419" sz="2700" b="1" dirty="0">
                <a:solidFill>
                  <a:schemeClr val="bg1"/>
                </a:solidFill>
              </a:rPr>
              <a:t> </a:t>
            </a:r>
            <a:r>
              <a:rPr lang="es-419" sz="2700" b="1" dirty="0" err="1">
                <a:solidFill>
                  <a:schemeClr val="bg1"/>
                </a:solidFill>
              </a:rPr>
              <a:t>protection</a:t>
            </a:r>
            <a:r>
              <a:rPr lang="es-419" sz="2700" b="1" dirty="0">
                <a:solidFill>
                  <a:schemeClr val="bg1"/>
                </a:solidFill>
              </a:rPr>
              <a:t> </a:t>
            </a:r>
            <a:r>
              <a:rPr lang="es-419" sz="2700" b="1" dirty="0" err="1">
                <a:solidFill>
                  <a:schemeClr val="bg1"/>
                </a:solidFill>
              </a:rPr>
              <a:t>approaches</a:t>
            </a:r>
            <a:endParaRPr lang="es-419" sz="2700" b="1" dirty="0">
              <a:solidFill>
                <a:schemeClr val="bg1"/>
              </a:solidFill>
            </a:endParaRPr>
          </a:p>
          <a:p>
            <a:pPr algn="l">
              <a:lnSpc>
                <a:spcPct val="120000"/>
              </a:lnSpc>
              <a:spcBef>
                <a:spcPts val="450"/>
              </a:spcBef>
              <a:spcAft>
                <a:spcPts val="450"/>
              </a:spcAft>
            </a:pPr>
            <a:endParaRPr lang="es-419" sz="2700" b="1" dirty="0">
              <a:solidFill>
                <a:schemeClr val="bg1"/>
              </a:solidFill>
            </a:endParaRPr>
          </a:p>
          <a:p>
            <a:pPr algn="l">
              <a:lnSpc>
                <a:spcPct val="120000"/>
              </a:lnSpc>
              <a:spcBef>
                <a:spcPts val="450"/>
              </a:spcBef>
              <a:spcAft>
                <a:spcPts val="450"/>
              </a:spcAft>
            </a:pPr>
            <a:endParaRPr lang="es-419" sz="2700" b="1" dirty="0">
              <a:solidFill>
                <a:schemeClr val="bg1"/>
              </a:solidFill>
            </a:endParaRPr>
          </a:p>
        </p:txBody>
      </p:sp>
      <p:pic>
        <p:nvPicPr>
          <p:cNvPr id="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144019"/>
            <a:ext cx="8904830" cy="97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CDA9CD82-1403-4FE2-89A0-B4942FF45666}"/>
              </a:ext>
            </a:extLst>
          </p:cNvPr>
          <p:cNvSpPr/>
          <p:nvPr/>
        </p:nvSpPr>
        <p:spPr>
          <a:xfrm>
            <a:off x="1074098" y="2840019"/>
            <a:ext cx="6676483" cy="1563787"/>
          </a:xfrm>
          <a:prstGeom prst="rect">
            <a:avLst/>
          </a:prstGeom>
          <a:solidFill>
            <a:srgbClr val="00203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s-419" sz="1350" kern="1200" dirty="0">
              <a:solidFill>
                <a:prstClr val="white"/>
              </a:solidFill>
              <a:latin typeface="Calibri" panose="020F0502020204030204"/>
            </a:endParaRPr>
          </a:p>
        </p:txBody>
      </p:sp>
    </p:spTree>
    <p:extLst>
      <p:ext uri="{BB962C8B-B14F-4D97-AF65-F5344CB8AC3E}">
        <p14:creationId xmlns:p14="http://schemas.microsoft.com/office/powerpoint/2010/main" val="1401465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119" name="Rectangle 118">
            <a:extLst>
              <a:ext uri="{FF2B5EF4-FFF2-40B4-BE49-F238E27FC236}">
                <a16:creationId xmlns:a16="http://schemas.microsoft.com/office/drawing/2014/main" id="{469E19CA-EF13-4E02-AB58-CDB1FEBD48BA}"/>
              </a:ext>
            </a:extLst>
          </p:cNvPr>
          <p:cNvSpPr/>
          <p:nvPr/>
        </p:nvSpPr>
        <p:spPr>
          <a:xfrm>
            <a:off x="129092" y="107576"/>
            <a:ext cx="1326733" cy="431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Google Shape;420;p42"/>
          <p:cNvSpPr/>
          <p:nvPr/>
        </p:nvSpPr>
        <p:spPr>
          <a:xfrm>
            <a:off x="1240982" y="1655739"/>
            <a:ext cx="382200" cy="324300"/>
          </a:xfrm>
          <a:prstGeom prst="rect">
            <a:avLst/>
          </a:prstGeom>
          <a:solidFill>
            <a:srgbClr val="5B0F00"/>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2"/>
          <p:cNvSpPr/>
          <p:nvPr/>
        </p:nvSpPr>
        <p:spPr>
          <a:xfrm>
            <a:off x="1623093" y="1655739"/>
            <a:ext cx="382200" cy="324300"/>
          </a:xfrm>
          <a:prstGeom prst="rect">
            <a:avLst/>
          </a:prstGeom>
          <a:solidFill>
            <a:srgbClr val="5B0F00"/>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2"/>
          <p:cNvSpPr/>
          <p:nvPr/>
        </p:nvSpPr>
        <p:spPr>
          <a:xfrm>
            <a:off x="2005203" y="1655739"/>
            <a:ext cx="382200" cy="324300"/>
          </a:xfrm>
          <a:prstGeom prst="rect">
            <a:avLst/>
          </a:prstGeom>
          <a:solidFill>
            <a:srgbClr val="5B0F00"/>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2"/>
          <p:cNvSpPr/>
          <p:nvPr/>
        </p:nvSpPr>
        <p:spPr>
          <a:xfrm>
            <a:off x="2387313" y="1655739"/>
            <a:ext cx="382200" cy="324300"/>
          </a:xfrm>
          <a:prstGeom prst="rect">
            <a:avLst/>
          </a:prstGeom>
          <a:solidFill>
            <a:srgbClr val="5B0F00"/>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2"/>
          <p:cNvSpPr/>
          <p:nvPr/>
        </p:nvSpPr>
        <p:spPr>
          <a:xfrm>
            <a:off x="2769424" y="1655739"/>
            <a:ext cx="382200" cy="324300"/>
          </a:xfrm>
          <a:prstGeom prst="rect">
            <a:avLst/>
          </a:prstGeom>
          <a:solidFill>
            <a:srgbClr val="5B0F00"/>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2"/>
          <p:cNvSpPr/>
          <p:nvPr/>
        </p:nvSpPr>
        <p:spPr>
          <a:xfrm>
            <a:off x="3151534" y="1655739"/>
            <a:ext cx="382200" cy="324300"/>
          </a:xfrm>
          <a:prstGeom prst="rect">
            <a:avLst/>
          </a:prstGeom>
          <a:solidFill>
            <a:srgbClr val="5B0F00"/>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2"/>
          <p:cNvSpPr/>
          <p:nvPr/>
        </p:nvSpPr>
        <p:spPr>
          <a:xfrm>
            <a:off x="1240982" y="1980002"/>
            <a:ext cx="382200" cy="324300"/>
          </a:xfrm>
          <a:prstGeom prst="rect">
            <a:avLst/>
          </a:prstGeom>
          <a:solidFill>
            <a:srgbClr val="85200C"/>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2"/>
          <p:cNvSpPr/>
          <p:nvPr/>
        </p:nvSpPr>
        <p:spPr>
          <a:xfrm>
            <a:off x="1623093" y="1980002"/>
            <a:ext cx="382200" cy="324300"/>
          </a:xfrm>
          <a:prstGeom prst="rect">
            <a:avLst/>
          </a:prstGeom>
          <a:solidFill>
            <a:srgbClr val="85200C"/>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2"/>
          <p:cNvSpPr/>
          <p:nvPr/>
        </p:nvSpPr>
        <p:spPr>
          <a:xfrm>
            <a:off x="2005203" y="1980002"/>
            <a:ext cx="382200" cy="324300"/>
          </a:xfrm>
          <a:prstGeom prst="rect">
            <a:avLst/>
          </a:prstGeom>
          <a:solidFill>
            <a:srgbClr val="85200C"/>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2"/>
          <p:cNvSpPr/>
          <p:nvPr/>
        </p:nvSpPr>
        <p:spPr>
          <a:xfrm>
            <a:off x="2387313" y="1980002"/>
            <a:ext cx="382200" cy="324300"/>
          </a:xfrm>
          <a:prstGeom prst="rect">
            <a:avLst/>
          </a:prstGeom>
          <a:solidFill>
            <a:srgbClr val="85200C"/>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2"/>
          <p:cNvSpPr/>
          <p:nvPr/>
        </p:nvSpPr>
        <p:spPr>
          <a:xfrm>
            <a:off x="2769424" y="1980002"/>
            <a:ext cx="382200" cy="324300"/>
          </a:xfrm>
          <a:prstGeom prst="rect">
            <a:avLst/>
          </a:prstGeom>
          <a:solidFill>
            <a:srgbClr val="85200C"/>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2"/>
          <p:cNvSpPr/>
          <p:nvPr/>
        </p:nvSpPr>
        <p:spPr>
          <a:xfrm>
            <a:off x="3151534" y="1980002"/>
            <a:ext cx="382200" cy="324300"/>
          </a:xfrm>
          <a:prstGeom prst="rect">
            <a:avLst/>
          </a:prstGeom>
          <a:solidFill>
            <a:srgbClr val="85200C"/>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2"/>
          <p:cNvSpPr/>
          <p:nvPr/>
        </p:nvSpPr>
        <p:spPr>
          <a:xfrm>
            <a:off x="1240982" y="2304264"/>
            <a:ext cx="382200" cy="324300"/>
          </a:xfrm>
          <a:prstGeom prst="rect">
            <a:avLst/>
          </a:prstGeom>
          <a:solidFill>
            <a:srgbClr val="A61C00"/>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2"/>
          <p:cNvSpPr/>
          <p:nvPr/>
        </p:nvSpPr>
        <p:spPr>
          <a:xfrm>
            <a:off x="1623093" y="2304264"/>
            <a:ext cx="382200" cy="324300"/>
          </a:xfrm>
          <a:prstGeom prst="rect">
            <a:avLst/>
          </a:prstGeom>
          <a:solidFill>
            <a:srgbClr val="A61C00"/>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2"/>
          <p:cNvSpPr/>
          <p:nvPr/>
        </p:nvSpPr>
        <p:spPr>
          <a:xfrm>
            <a:off x="2005203" y="2304264"/>
            <a:ext cx="382200" cy="324300"/>
          </a:xfrm>
          <a:prstGeom prst="rect">
            <a:avLst/>
          </a:prstGeom>
          <a:solidFill>
            <a:srgbClr val="A61C00"/>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2"/>
          <p:cNvSpPr/>
          <p:nvPr/>
        </p:nvSpPr>
        <p:spPr>
          <a:xfrm>
            <a:off x="2387313" y="2304264"/>
            <a:ext cx="382200" cy="324300"/>
          </a:xfrm>
          <a:prstGeom prst="rect">
            <a:avLst/>
          </a:prstGeom>
          <a:solidFill>
            <a:srgbClr val="A61C00"/>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2"/>
          <p:cNvSpPr/>
          <p:nvPr/>
        </p:nvSpPr>
        <p:spPr>
          <a:xfrm>
            <a:off x="2769424" y="2304264"/>
            <a:ext cx="382200" cy="324300"/>
          </a:xfrm>
          <a:prstGeom prst="rect">
            <a:avLst/>
          </a:prstGeom>
          <a:solidFill>
            <a:srgbClr val="A61C00"/>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2"/>
          <p:cNvSpPr/>
          <p:nvPr/>
        </p:nvSpPr>
        <p:spPr>
          <a:xfrm>
            <a:off x="3151534" y="2304264"/>
            <a:ext cx="382200" cy="324300"/>
          </a:xfrm>
          <a:prstGeom prst="rect">
            <a:avLst/>
          </a:prstGeom>
          <a:solidFill>
            <a:srgbClr val="A61C00"/>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2"/>
          <p:cNvSpPr/>
          <p:nvPr/>
        </p:nvSpPr>
        <p:spPr>
          <a:xfrm>
            <a:off x="1240982" y="2628527"/>
            <a:ext cx="382200" cy="324300"/>
          </a:xfrm>
          <a:prstGeom prst="rect">
            <a:avLst/>
          </a:prstGeom>
          <a:solidFill>
            <a:srgbClr val="CC4125"/>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2"/>
          <p:cNvSpPr/>
          <p:nvPr/>
        </p:nvSpPr>
        <p:spPr>
          <a:xfrm>
            <a:off x="1623093" y="2628527"/>
            <a:ext cx="382200" cy="324300"/>
          </a:xfrm>
          <a:prstGeom prst="rect">
            <a:avLst/>
          </a:prstGeom>
          <a:solidFill>
            <a:srgbClr val="CC4125"/>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2"/>
          <p:cNvSpPr/>
          <p:nvPr/>
        </p:nvSpPr>
        <p:spPr>
          <a:xfrm>
            <a:off x="2005203" y="2628527"/>
            <a:ext cx="382200" cy="324300"/>
          </a:xfrm>
          <a:prstGeom prst="rect">
            <a:avLst/>
          </a:prstGeom>
          <a:solidFill>
            <a:srgbClr val="CC4125"/>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2"/>
          <p:cNvSpPr/>
          <p:nvPr/>
        </p:nvSpPr>
        <p:spPr>
          <a:xfrm>
            <a:off x="2387313" y="2628527"/>
            <a:ext cx="382200" cy="324300"/>
          </a:xfrm>
          <a:prstGeom prst="rect">
            <a:avLst/>
          </a:prstGeom>
          <a:solidFill>
            <a:srgbClr val="CC4125"/>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2"/>
          <p:cNvSpPr/>
          <p:nvPr/>
        </p:nvSpPr>
        <p:spPr>
          <a:xfrm>
            <a:off x="2769424" y="2628527"/>
            <a:ext cx="382200" cy="324300"/>
          </a:xfrm>
          <a:prstGeom prst="rect">
            <a:avLst/>
          </a:prstGeom>
          <a:solidFill>
            <a:srgbClr val="CC4125"/>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2"/>
          <p:cNvSpPr/>
          <p:nvPr/>
        </p:nvSpPr>
        <p:spPr>
          <a:xfrm>
            <a:off x="3151534" y="2628527"/>
            <a:ext cx="382200" cy="324300"/>
          </a:xfrm>
          <a:prstGeom prst="rect">
            <a:avLst/>
          </a:prstGeom>
          <a:solidFill>
            <a:srgbClr val="CC4125"/>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2"/>
          <p:cNvSpPr/>
          <p:nvPr/>
        </p:nvSpPr>
        <p:spPr>
          <a:xfrm>
            <a:off x="1240982" y="2952790"/>
            <a:ext cx="382200" cy="324300"/>
          </a:xfrm>
          <a:prstGeom prst="rect">
            <a:avLst/>
          </a:prstGeom>
          <a:solidFill>
            <a:srgbClr val="DD7E6B"/>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2"/>
          <p:cNvSpPr/>
          <p:nvPr/>
        </p:nvSpPr>
        <p:spPr>
          <a:xfrm>
            <a:off x="1623093" y="2952790"/>
            <a:ext cx="382200" cy="324300"/>
          </a:xfrm>
          <a:prstGeom prst="rect">
            <a:avLst/>
          </a:prstGeom>
          <a:solidFill>
            <a:srgbClr val="DD7E6B"/>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2"/>
          <p:cNvSpPr/>
          <p:nvPr/>
        </p:nvSpPr>
        <p:spPr>
          <a:xfrm>
            <a:off x="2005203" y="2952790"/>
            <a:ext cx="382200" cy="324300"/>
          </a:xfrm>
          <a:prstGeom prst="rect">
            <a:avLst/>
          </a:prstGeom>
          <a:solidFill>
            <a:srgbClr val="DD7E6B"/>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2"/>
          <p:cNvSpPr/>
          <p:nvPr/>
        </p:nvSpPr>
        <p:spPr>
          <a:xfrm>
            <a:off x="2387313" y="2952790"/>
            <a:ext cx="382200" cy="324300"/>
          </a:xfrm>
          <a:prstGeom prst="rect">
            <a:avLst/>
          </a:prstGeom>
          <a:solidFill>
            <a:srgbClr val="DD7E6B"/>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2"/>
          <p:cNvSpPr/>
          <p:nvPr/>
        </p:nvSpPr>
        <p:spPr>
          <a:xfrm>
            <a:off x="2769424" y="2952790"/>
            <a:ext cx="382200" cy="324300"/>
          </a:xfrm>
          <a:prstGeom prst="rect">
            <a:avLst/>
          </a:prstGeom>
          <a:solidFill>
            <a:srgbClr val="DD7E6B"/>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2"/>
          <p:cNvSpPr/>
          <p:nvPr/>
        </p:nvSpPr>
        <p:spPr>
          <a:xfrm>
            <a:off x="3151534" y="2952790"/>
            <a:ext cx="382200" cy="324300"/>
          </a:xfrm>
          <a:prstGeom prst="rect">
            <a:avLst/>
          </a:prstGeom>
          <a:solidFill>
            <a:srgbClr val="DD7E6B"/>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2"/>
          <p:cNvSpPr/>
          <p:nvPr/>
        </p:nvSpPr>
        <p:spPr>
          <a:xfrm>
            <a:off x="1240982" y="3277053"/>
            <a:ext cx="382200" cy="324300"/>
          </a:xfrm>
          <a:prstGeom prst="rect">
            <a:avLst/>
          </a:prstGeom>
          <a:solidFill>
            <a:srgbClr val="E6B8AF"/>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2"/>
          <p:cNvSpPr/>
          <p:nvPr/>
        </p:nvSpPr>
        <p:spPr>
          <a:xfrm>
            <a:off x="1623093" y="3277053"/>
            <a:ext cx="382200" cy="324300"/>
          </a:xfrm>
          <a:prstGeom prst="rect">
            <a:avLst/>
          </a:prstGeom>
          <a:solidFill>
            <a:srgbClr val="E6B8AF"/>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2"/>
          <p:cNvSpPr/>
          <p:nvPr/>
        </p:nvSpPr>
        <p:spPr>
          <a:xfrm>
            <a:off x="2005203" y="3277053"/>
            <a:ext cx="382200" cy="324300"/>
          </a:xfrm>
          <a:prstGeom prst="rect">
            <a:avLst/>
          </a:prstGeom>
          <a:solidFill>
            <a:srgbClr val="E6B8AF"/>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42"/>
          <p:cNvSpPr/>
          <p:nvPr/>
        </p:nvSpPr>
        <p:spPr>
          <a:xfrm>
            <a:off x="2387313" y="3277053"/>
            <a:ext cx="382200" cy="324300"/>
          </a:xfrm>
          <a:prstGeom prst="rect">
            <a:avLst/>
          </a:prstGeom>
          <a:solidFill>
            <a:srgbClr val="E6B8AF"/>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2"/>
          <p:cNvSpPr/>
          <p:nvPr/>
        </p:nvSpPr>
        <p:spPr>
          <a:xfrm>
            <a:off x="2769424" y="3277053"/>
            <a:ext cx="382200" cy="324300"/>
          </a:xfrm>
          <a:prstGeom prst="rect">
            <a:avLst/>
          </a:prstGeom>
          <a:solidFill>
            <a:srgbClr val="E6B8AF"/>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2"/>
          <p:cNvSpPr/>
          <p:nvPr/>
        </p:nvSpPr>
        <p:spPr>
          <a:xfrm>
            <a:off x="3151534" y="3277053"/>
            <a:ext cx="382200" cy="324300"/>
          </a:xfrm>
          <a:prstGeom prst="rect">
            <a:avLst/>
          </a:prstGeom>
          <a:solidFill>
            <a:srgbClr val="E6B8AF"/>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2"/>
          <p:cNvSpPr/>
          <p:nvPr/>
        </p:nvSpPr>
        <p:spPr>
          <a:xfrm>
            <a:off x="858861" y="1655739"/>
            <a:ext cx="382200" cy="3243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2"/>
          <p:cNvSpPr txBox="1"/>
          <p:nvPr/>
        </p:nvSpPr>
        <p:spPr>
          <a:xfrm>
            <a:off x="905053" y="1566616"/>
            <a:ext cx="382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1</a:t>
            </a:r>
            <a:endParaRPr>
              <a:latin typeface="Calibri"/>
              <a:ea typeface="Calibri"/>
              <a:cs typeface="Calibri"/>
              <a:sym typeface="Calibri"/>
            </a:endParaRPr>
          </a:p>
        </p:txBody>
      </p:sp>
      <p:sp>
        <p:nvSpPr>
          <p:cNvPr id="458" name="Google Shape;458;p42"/>
          <p:cNvSpPr/>
          <p:nvPr/>
        </p:nvSpPr>
        <p:spPr>
          <a:xfrm>
            <a:off x="858861" y="1980007"/>
            <a:ext cx="382200" cy="3243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2"/>
          <p:cNvSpPr/>
          <p:nvPr/>
        </p:nvSpPr>
        <p:spPr>
          <a:xfrm>
            <a:off x="858861" y="2304276"/>
            <a:ext cx="382200" cy="3243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2"/>
          <p:cNvSpPr/>
          <p:nvPr/>
        </p:nvSpPr>
        <p:spPr>
          <a:xfrm>
            <a:off x="858861" y="2628515"/>
            <a:ext cx="382200" cy="3243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2"/>
          <p:cNvSpPr/>
          <p:nvPr/>
        </p:nvSpPr>
        <p:spPr>
          <a:xfrm>
            <a:off x="858861" y="2952813"/>
            <a:ext cx="382200" cy="3243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2"/>
          <p:cNvSpPr/>
          <p:nvPr/>
        </p:nvSpPr>
        <p:spPr>
          <a:xfrm>
            <a:off x="858889" y="3277024"/>
            <a:ext cx="382200" cy="3243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2"/>
          <p:cNvSpPr txBox="1"/>
          <p:nvPr/>
        </p:nvSpPr>
        <p:spPr>
          <a:xfrm>
            <a:off x="905053" y="1905446"/>
            <a:ext cx="382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1</a:t>
            </a:r>
            <a:endParaRPr>
              <a:latin typeface="Calibri"/>
              <a:ea typeface="Calibri"/>
              <a:cs typeface="Calibri"/>
              <a:sym typeface="Calibri"/>
            </a:endParaRPr>
          </a:p>
        </p:txBody>
      </p:sp>
      <p:sp>
        <p:nvSpPr>
          <p:cNvPr id="464" name="Google Shape;464;p42"/>
          <p:cNvSpPr txBox="1"/>
          <p:nvPr/>
        </p:nvSpPr>
        <p:spPr>
          <a:xfrm>
            <a:off x="905053" y="2256088"/>
            <a:ext cx="382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2</a:t>
            </a:r>
            <a:endParaRPr>
              <a:latin typeface="Calibri"/>
              <a:ea typeface="Calibri"/>
              <a:cs typeface="Calibri"/>
              <a:sym typeface="Calibri"/>
            </a:endParaRPr>
          </a:p>
        </p:txBody>
      </p:sp>
      <p:sp>
        <p:nvSpPr>
          <p:cNvPr id="465" name="Google Shape;465;p42"/>
          <p:cNvSpPr txBox="1"/>
          <p:nvPr/>
        </p:nvSpPr>
        <p:spPr>
          <a:xfrm>
            <a:off x="916594" y="2566311"/>
            <a:ext cx="382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2</a:t>
            </a:r>
            <a:endParaRPr>
              <a:latin typeface="Calibri"/>
              <a:ea typeface="Calibri"/>
              <a:cs typeface="Calibri"/>
              <a:sym typeface="Calibri"/>
            </a:endParaRPr>
          </a:p>
        </p:txBody>
      </p:sp>
      <p:sp>
        <p:nvSpPr>
          <p:cNvPr id="466" name="Google Shape;466;p42"/>
          <p:cNvSpPr txBox="1"/>
          <p:nvPr/>
        </p:nvSpPr>
        <p:spPr>
          <a:xfrm>
            <a:off x="916594" y="2893331"/>
            <a:ext cx="382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3</a:t>
            </a:r>
            <a:endParaRPr>
              <a:latin typeface="Calibri"/>
              <a:ea typeface="Calibri"/>
              <a:cs typeface="Calibri"/>
              <a:sym typeface="Calibri"/>
            </a:endParaRPr>
          </a:p>
        </p:txBody>
      </p:sp>
      <p:sp>
        <p:nvSpPr>
          <p:cNvPr id="467" name="Google Shape;467;p42"/>
          <p:cNvSpPr txBox="1"/>
          <p:nvPr/>
        </p:nvSpPr>
        <p:spPr>
          <a:xfrm>
            <a:off x="916594" y="3220351"/>
            <a:ext cx="382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3</a:t>
            </a:r>
            <a:endParaRPr>
              <a:latin typeface="Calibri"/>
              <a:ea typeface="Calibri"/>
              <a:cs typeface="Calibri"/>
              <a:sym typeface="Calibri"/>
            </a:endParaRPr>
          </a:p>
        </p:txBody>
      </p:sp>
      <p:sp>
        <p:nvSpPr>
          <p:cNvPr id="468" name="Google Shape;468;p42"/>
          <p:cNvSpPr txBox="1"/>
          <p:nvPr/>
        </p:nvSpPr>
        <p:spPr>
          <a:xfrm>
            <a:off x="725549" y="1182350"/>
            <a:ext cx="764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geog</a:t>
            </a:r>
            <a:endParaRPr>
              <a:latin typeface="Calibri"/>
              <a:ea typeface="Calibri"/>
              <a:cs typeface="Calibri"/>
              <a:sym typeface="Calibri"/>
            </a:endParaRPr>
          </a:p>
        </p:txBody>
      </p:sp>
      <p:sp>
        <p:nvSpPr>
          <p:cNvPr id="469" name="Google Shape;469;p42"/>
          <p:cNvSpPr txBox="1"/>
          <p:nvPr/>
        </p:nvSpPr>
        <p:spPr>
          <a:xfrm>
            <a:off x="3569215" y="1602325"/>
            <a:ext cx="382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a</a:t>
            </a:r>
            <a:endParaRPr>
              <a:latin typeface="Calibri"/>
              <a:ea typeface="Calibri"/>
              <a:cs typeface="Calibri"/>
              <a:sym typeface="Calibri"/>
            </a:endParaRPr>
          </a:p>
        </p:txBody>
      </p:sp>
      <p:sp>
        <p:nvSpPr>
          <p:cNvPr id="470" name="Google Shape;470;p42"/>
          <p:cNvSpPr txBox="1"/>
          <p:nvPr/>
        </p:nvSpPr>
        <p:spPr>
          <a:xfrm>
            <a:off x="3569215" y="1941156"/>
            <a:ext cx="382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b</a:t>
            </a:r>
            <a:endParaRPr>
              <a:latin typeface="Calibri"/>
              <a:ea typeface="Calibri"/>
              <a:cs typeface="Calibri"/>
              <a:sym typeface="Calibri"/>
            </a:endParaRPr>
          </a:p>
        </p:txBody>
      </p:sp>
      <p:sp>
        <p:nvSpPr>
          <p:cNvPr id="471" name="Google Shape;471;p42"/>
          <p:cNvSpPr txBox="1"/>
          <p:nvPr/>
        </p:nvSpPr>
        <p:spPr>
          <a:xfrm>
            <a:off x="3580756" y="2256365"/>
            <a:ext cx="382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c</a:t>
            </a:r>
            <a:endParaRPr>
              <a:latin typeface="Calibri"/>
              <a:ea typeface="Calibri"/>
              <a:cs typeface="Calibri"/>
              <a:sym typeface="Calibri"/>
            </a:endParaRPr>
          </a:p>
        </p:txBody>
      </p:sp>
      <p:sp>
        <p:nvSpPr>
          <p:cNvPr id="472" name="Google Shape;472;p42"/>
          <p:cNvSpPr txBox="1"/>
          <p:nvPr/>
        </p:nvSpPr>
        <p:spPr>
          <a:xfrm>
            <a:off x="3569215" y="2602020"/>
            <a:ext cx="382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d</a:t>
            </a:r>
            <a:endParaRPr>
              <a:latin typeface="Calibri"/>
              <a:ea typeface="Calibri"/>
              <a:cs typeface="Calibri"/>
              <a:sym typeface="Calibri"/>
            </a:endParaRPr>
          </a:p>
        </p:txBody>
      </p:sp>
      <p:sp>
        <p:nvSpPr>
          <p:cNvPr id="473" name="Google Shape;473;p42"/>
          <p:cNvSpPr txBox="1"/>
          <p:nvPr/>
        </p:nvSpPr>
        <p:spPr>
          <a:xfrm>
            <a:off x="3580756" y="2929040"/>
            <a:ext cx="382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e</a:t>
            </a:r>
            <a:endParaRPr>
              <a:latin typeface="Calibri"/>
              <a:ea typeface="Calibri"/>
              <a:cs typeface="Calibri"/>
              <a:sym typeface="Calibri"/>
            </a:endParaRPr>
          </a:p>
        </p:txBody>
      </p:sp>
      <p:sp>
        <p:nvSpPr>
          <p:cNvPr id="474" name="Google Shape;474;p42"/>
          <p:cNvSpPr txBox="1"/>
          <p:nvPr/>
        </p:nvSpPr>
        <p:spPr>
          <a:xfrm>
            <a:off x="3580756" y="3256061"/>
            <a:ext cx="382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f</a:t>
            </a:r>
            <a:endParaRPr>
              <a:latin typeface="Calibri"/>
              <a:ea typeface="Calibri"/>
              <a:cs typeface="Calibri"/>
              <a:sym typeface="Calibri"/>
            </a:endParaRPr>
          </a:p>
        </p:txBody>
      </p:sp>
      <p:sp>
        <p:nvSpPr>
          <p:cNvPr id="475" name="Google Shape;475;p42"/>
          <p:cNvSpPr/>
          <p:nvPr/>
        </p:nvSpPr>
        <p:spPr>
          <a:xfrm>
            <a:off x="5671732" y="1676272"/>
            <a:ext cx="382200" cy="324300"/>
          </a:xfrm>
          <a:prstGeom prst="rect">
            <a:avLst/>
          </a:prstGeom>
          <a:solidFill>
            <a:srgbClr val="5B0F00"/>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2"/>
          <p:cNvSpPr/>
          <p:nvPr/>
        </p:nvSpPr>
        <p:spPr>
          <a:xfrm>
            <a:off x="6053843" y="1676272"/>
            <a:ext cx="382200" cy="324300"/>
          </a:xfrm>
          <a:prstGeom prst="rect">
            <a:avLst/>
          </a:prstGeom>
          <a:solidFill>
            <a:srgbClr val="5B0F00"/>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2"/>
          <p:cNvSpPr/>
          <p:nvPr/>
        </p:nvSpPr>
        <p:spPr>
          <a:xfrm>
            <a:off x="6435953" y="1676272"/>
            <a:ext cx="382200" cy="324300"/>
          </a:xfrm>
          <a:prstGeom prst="rect">
            <a:avLst/>
          </a:prstGeom>
          <a:solidFill>
            <a:srgbClr val="5B0F00"/>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2"/>
          <p:cNvSpPr/>
          <p:nvPr/>
        </p:nvSpPr>
        <p:spPr>
          <a:xfrm>
            <a:off x="6818063" y="1676272"/>
            <a:ext cx="382200" cy="324300"/>
          </a:xfrm>
          <a:prstGeom prst="rect">
            <a:avLst/>
          </a:prstGeom>
          <a:solidFill>
            <a:srgbClr val="5B0F00"/>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2"/>
          <p:cNvSpPr/>
          <p:nvPr/>
        </p:nvSpPr>
        <p:spPr>
          <a:xfrm>
            <a:off x="7200174" y="1676272"/>
            <a:ext cx="382200" cy="324300"/>
          </a:xfrm>
          <a:prstGeom prst="rect">
            <a:avLst/>
          </a:prstGeom>
          <a:solidFill>
            <a:srgbClr val="5B0F00"/>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2"/>
          <p:cNvSpPr/>
          <p:nvPr/>
        </p:nvSpPr>
        <p:spPr>
          <a:xfrm>
            <a:off x="7582284" y="1676272"/>
            <a:ext cx="382200" cy="324300"/>
          </a:xfrm>
          <a:prstGeom prst="rect">
            <a:avLst/>
          </a:prstGeom>
          <a:solidFill>
            <a:srgbClr val="5B0F00"/>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2"/>
          <p:cNvSpPr/>
          <p:nvPr/>
        </p:nvSpPr>
        <p:spPr>
          <a:xfrm>
            <a:off x="5671732" y="2000534"/>
            <a:ext cx="382200" cy="324300"/>
          </a:xfrm>
          <a:prstGeom prst="rect">
            <a:avLst/>
          </a:prstGeom>
          <a:solidFill>
            <a:srgbClr val="E6B8AF"/>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82" name="Google Shape;482;p42"/>
          <p:cNvSpPr/>
          <p:nvPr/>
        </p:nvSpPr>
        <p:spPr>
          <a:xfrm>
            <a:off x="6053843" y="2000534"/>
            <a:ext cx="382200" cy="324300"/>
          </a:xfrm>
          <a:prstGeom prst="rect">
            <a:avLst/>
          </a:prstGeom>
          <a:solidFill>
            <a:srgbClr val="E6B8AF"/>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83" name="Google Shape;483;p42"/>
          <p:cNvSpPr/>
          <p:nvPr/>
        </p:nvSpPr>
        <p:spPr>
          <a:xfrm>
            <a:off x="6435953" y="2000534"/>
            <a:ext cx="382200" cy="324300"/>
          </a:xfrm>
          <a:prstGeom prst="rect">
            <a:avLst/>
          </a:prstGeom>
          <a:solidFill>
            <a:srgbClr val="E6B8AF"/>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84" name="Google Shape;484;p42"/>
          <p:cNvSpPr/>
          <p:nvPr/>
        </p:nvSpPr>
        <p:spPr>
          <a:xfrm>
            <a:off x="6818063" y="2000534"/>
            <a:ext cx="382200" cy="324300"/>
          </a:xfrm>
          <a:prstGeom prst="rect">
            <a:avLst/>
          </a:prstGeom>
          <a:solidFill>
            <a:srgbClr val="E6B8AF"/>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85" name="Google Shape;485;p42"/>
          <p:cNvSpPr/>
          <p:nvPr/>
        </p:nvSpPr>
        <p:spPr>
          <a:xfrm>
            <a:off x="7200174" y="2000534"/>
            <a:ext cx="382200" cy="324300"/>
          </a:xfrm>
          <a:prstGeom prst="rect">
            <a:avLst/>
          </a:prstGeom>
          <a:solidFill>
            <a:srgbClr val="E6B8AF"/>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86" name="Google Shape;486;p42"/>
          <p:cNvSpPr/>
          <p:nvPr/>
        </p:nvSpPr>
        <p:spPr>
          <a:xfrm>
            <a:off x="7582284" y="2000534"/>
            <a:ext cx="382200" cy="324300"/>
          </a:xfrm>
          <a:prstGeom prst="rect">
            <a:avLst/>
          </a:prstGeom>
          <a:solidFill>
            <a:srgbClr val="E6B8AF"/>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87" name="Google Shape;487;p42"/>
          <p:cNvSpPr/>
          <p:nvPr/>
        </p:nvSpPr>
        <p:spPr>
          <a:xfrm>
            <a:off x="5671732" y="2324797"/>
            <a:ext cx="382200" cy="324300"/>
          </a:xfrm>
          <a:prstGeom prst="rect">
            <a:avLst/>
          </a:prstGeom>
          <a:solidFill>
            <a:srgbClr val="A61C00"/>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2"/>
          <p:cNvSpPr/>
          <p:nvPr/>
        </p:nvSpPr>
        <p:spPr>
          <a:xfrm>
            <a:off x="6053843" y="2324797"/>
            <a:ext cx="382200" cy="324300"/>
          </a:xfrm>
          <a:prstGeom prst="rect">
            <a:avLst/>
          </a:prstGeom>
          <a:solidFill>
            <a:srgbClr val="A61C00"/>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2"/>
          <p:cNvSpPr/>
          <p:nvPr/>
        </p:nvSpPr>
        <p:spPr>
          <a:xfrm>
            <a:off x="6435953" y="2324797"/>
            <a:ext cx="382200" cy="324300"/>
          </a:xfrm>
          <a:prstGeom prst="rect">
            <a:avLst/>
          </a:prstGeom>
          <a:solidFill>
            <a:srgbClr val="A61C00"/>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2"/>
          <p:cNvSpPr/>
          <p:nvPr/>
        </p:nvSpPr>
        <p:spPr>
          <a:xfrm>
            <a:off x="6818063" y="2324797"/>
            <a:ext cx="382200" cy="324300"/>
          </a:xfrm>
          <a:prstGeom prst="rect">
            <a:avLst/>
          </a:prstGeom>
          <a:solidFill>
            <a:srgbClr val="A61C00"/>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2"/>
          <p:cNvSpPr/>
          <p:nvPr/>
        </p:nvSpPr>
        <p:spPr>
          <a:xfrm>
            <a:off x="7200174" y="2324797"/>
            <a:ext cx="382200" cy="324300"/>
          </a:xfrm>
          <a:prstGeom prst="rect">
            <a:avLst/>
          </a:prstGeom>
          <a:solidFill>
            <a:srgbClr val="A61C00"/>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2"/>
          <p:cNvSpPr/>
          <p:nvPr/>
        </p:nvSpPr>
        <p:spPr>
          <a:xfrm>
            <a:off x="7582284" y="2324797"/>
            <a:ext cx="382200" cy="324300"/>
          </a:xfrm>
          <a:prstGeom prst="rect">
            <a:avLst/>
          </a:prstGeom>
          <a:solidFill>
            <a:srgbClr val="A61C00"/>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42"/>
          <p:cNvSpPr/>
          <p:nvPr/>
        </p:nvSpPr>
        <p:spPr>
          <a:xfrm>
            <a:off x="5671732" y="2649060"/>
            <a:ext cx="382200" cy="324300"/>
          </a:xfrm>
          <a:prstGeom prst="rect">
            <a:avLst/>
          </a:prstGeom>
          <a:solidFill>
            <a:srgbClr val="CC4125"/>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2"/>
          <p:cNvSpPr/>
          <p:nvPr/>
        </p:nvSpPr>
        <p:spPr>
          <a:xfrm>
            <a:off x="6053843" y="2649060"/>
            <a:ext cx="382200" cy="324300"/>
          </a:xfrm>
          <a:prstGeom prst="rect">
            <a:avLst/>
          </a:prstGeom>
          <a:solidFill>
            <a:srgbClr val="CC4125"/>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2"/>
          <p:cNvSpPr/>
          <p:nvPr/>
        </p:nvSpPr>
        <p:spPr>
          <a:xfrm>
            <a:off x="6435953" y="2649060"/>
            <a:ext cx="382200" cy="324300"/>
          </a:xfrm>
          <a:prstGeom prst="rect">
            <a:avLst/>
          </a:prstGeom>
          <a:solidFill>
            <a:srgbClr val="CC4125"/>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2"/>
          <p:cNvSpPr/>
          <p:nvPr/>
        </p:nvSpPr>
        <p:spPr>
          <a:xfrm>
            <a:off x="6818063" y="2649060"/>
            <a:ext cx="382200" cy="324300"/>
          </a:xfrm>
          <a:prstGeom prst="rect">
            <a:avLst/>
          </a:prstGeom>
          <a:solidFill>
            <a:srgbClr val="CC4125"/>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42"/>
          <p:cNvSpPr/>
          <p:nvPr/>
        </p:nvSpPr>
        <p:spPr>
          <a:xfrm>
            <a:off x="7200174" y="2649060"/>
            <a:ext cx="382200" cy="324300"/>
          </a:xfrm>
          <a:prstGeom prst="rect">
            <a:avLst/>
          </a:prstGeom>
          <a:solidFill>
            <a:srgbClr val="CC4125"/>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42"/>
          <p:cNvSpPr/>
          <p:nvPr/>
        </p:nvSpPr>
        <p:spPr>
          <a:xfrm>
            <a:off x="7582284" y="2649060"/>
            <a:ext cx="382200" cy="324300"/>
          </a:xfrm>
          <a:prstGeom prst="rect">
            <a:avLst/>
          </a:prstGeom>
          <a:solidFill>
            <a:srgbClr val="CC4125"/>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42"/>
          <p:cNvSpPr/>
          <p:nvPr/>
        </p:nvSpPr>
        <p:spPr>
          <a:xfrm>
            <a:off x="5671732" y="2973323"/>
            <a:ext cx="382200" cy="324300"/>
          </a:xfrm>
          <a:prstGeom prst="rect">
            <a:avLst/>
          </a:prstGeom>
          <a:solidFill>
            <a:srgbClr val="DD7E6B"/>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2"/>
          <p:cNvSpPr/>
          <p:nvPr/>
        </p:nvSpPr>
        <p:spPr>
          <a:xfrm>
            <a:off x="6053843" y="2973323"/>
            <a:ext cx="382200" cy="324300"/>
          </a:xfrm>
          <a:prstGeom prst="rect">
            <a:avLst/>
          </a:prstGeom>
          <a:solidFill>
            <a:srgbClr val="DD7E6B"/>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2"/>
          <p:cNvSpPr/>
          <p:nvPr/>
        </p:nvSpPr>
        <p:spPr>
          <a:xfrm>
            <a:off x="6435953" y="2973323"/>
            <a:ext cx="382200" cy="324300"/>
          </a:xfrm>
          <a:prstGeom prst="rect">
            <a:avLst/>
          </a:prstGeom>
          <a:solidFill>
            <a:srgbClr val="DD7E6B"/>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2"/>
          <p:cNvSpPr/>
          <p:nvPr/>
        </p:nvSpPr>
        <p:spPr>
          <a:xfrm>
            <a:off x="6818063" y="2973323"/>
            <a:ext cx="382200" cy="324300"/>
          </a:xfrm>
          <a:prstGeom prst="rect">
            <a:avLst/>
          </a:prstGeom>
          <a:solidFill>
            <a:srgbClr val="DD7E6B"/>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2"/>
          <p:cNvSpPr/>
          <p:nvPr/>
        </p:nvSpPr>
        <p:spPr>
          <a:xfrm>
            <a:off x="7200174" y="2973323"/>
            <a:ext cx="382200" cy="324300"/>
          </a:xfrm>
          <a:prstGeom prst="rect">
            <a:avLst/>
          </a:prstGeom>
          <a:solidFill>
            <a:srgbClr val="DD7E6B"/>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2"/>
          <p:cNvSpPr/>
          <p:nvPr/>
        </p:nvSpPr>
        <p:spPr>
          <a:xfrm>
            <a:off x="7582284" y="2973323"/>
            <a:ext cx="382200" cy="324300"/>
          </a:xfrm>
          <a:prstGeom prst="rect">
            <a:avLst/>
          </a:prstGeom>
          <a:solidFill>
            <a:srgbClr val="DD7E6B"/>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2"/>
          <p:cNvSpPr/>
          <p:nvPr/>
        </p:nvSpPr>
        <p:spPr>
          <a:xfrm>
            <a:off x="5671732" y="3297585"/>
            <a:ext cx="382200" cy="324300"/>
          </a:xfrm>
          <a:prstGeom prst="rect">
            <a:avLst/>
          </a:prstGeom>
          <a:solidFill>
            <a:srgbClr val="85200C"/>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06" name="Google Shape;506;p42"/>
          <p:cNvSpPr/>
          <p:nvPr/>
        </p:nvSpPr>
        <p:spPr>
          <a:xfrm>
            <a:off x="6053843" y="3297585"/>
            <a:ext cx="382200" cy="324300"/>
          </a:xfrm>
          <a:prstGeom prst="rect">
            <a:avLst/>
          </a:prstGeom>
          <a:solidFill>
            <a:srgbClr val="85200C"/>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07" name="Google Shape;507;p42"/>
          <p:cNvSpPr/>
          <p:nvPr/>
        </p:nvSpPr>
        <p:spPr>
          <a:xfrm>
            <a:off x="6435953" y="3297585"/>
            <a:ext cx="382200" cy="324300"/>
          </a:xfrm>
          <a:prstGeom prst="rect">
            <a:avLst/>
          </a:prstGeom>
          <a:solidFill>
            <a:srgbClr val="85200C"/>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08" name="Google Shape;508;p42"/>
          <p:cNvSpPr/>
          <p:nvPr/>
        </p:nvSpPr>
        <p:spPr>
          <a:xfrm>
            <a:off x="6818063" y="3297585"/>
            <a:ext cx="382200" cy="324300"/>
          </a:xfrm>
          <a:prstGeom prst="rect">
            <a:avLst/>
          </a:prstGeom>
          <a:solidFill>
            <a:srgbClr val="85200C"/>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09" name="Google Shape;509;p42"/>
          <p:cNvSpPr/>
          <p:nvPr/>
        </p:nvSpPr>
        <p:spPr>
          <a:xfrm>
            <a:off x="7200174" y="3297585"/>
            <a:ext cx="382200" cy="324300"/>
          </a:xfrm>
          <a:prstGeom prst="rect">
            <a:avLst/>
          </a:prstGeom>
          <a:solidFill>
            <a:srgbClr val="85200C"/>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10" name="Google Shape;510;p42"/>
          <p:cNvSpPr/>
          <p:nvPr/>
        </p:nvSpPr>
        <p:spPr>
          <a:xfrm>
            <a:off x="7582284" y="3297585"/>
            <a:ext cx="382200" cy="324300"/>
          </a:xfrm>
          <a:prstGeom prst="rect">
            <a:avLst/>
          </a:prstGeom>
          <a:solidFill>
            <a:srgbClr val="85200C"/>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11" name="Google Shape;511;p42"/>
          <p:cNvSpPr/>
          <p:nvPr/>
        </p:nvSpPr>
        <p:spPr>
          <a:xfrm>
            <a:off x="5289611" y="1676272"/>
            <a:ext cx="382200" cy="3243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2"/>
          <p:cNvSpPr txBox="1"/>
          <p:nvPr/>
        </p:nvSpPr>
        <p:spPr>
          <a:xfrm>
            <a:off x="5335803" y="1587149"/>
            <a:ext cx="382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1</a:t>
            </a:r>
            <a:endParaRPr>
              <a:latin typeface="Calibri"/>
              <a:ea typeface="Calibri"/>
              <a:cs typeface="Calibri"/>
              <a:sym typeface="Calibri"/>
            </a:endParaRPr>
          </a:p>
        </p:txBody>
      </p:sp>
      <p:sp>
        <p:nvSpPr>
          <p:cNvPr id="513" name="Google Shape;513;p42"/>
          <p:cNvSpPr/>
          <p:nvPr/>
        </p:nvSpPr>
        <p:spPr>
          <a:xfrm>
            <a:off x="5289611" y="2000540"/>
            <a:ext cx="382200" cy="3243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2"/>
          <p:cNvSpPr/>
          <p:nvPr/>
        </p:nvSpPr>
        <p:spPr>
          <a:xfrm>
            <a:off x="5289611" y="2324809"/>
            <a:ext cx="382200" cy="3243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2"/>
          <p:cNvSpPr/>
          <p:nvPr/>
        </p:nvSpPr>
        <p:spPr>
          <a:xfrm>
            <a:off x="5289611" y="2649048"/>
            <a:ext cx="382200" cy="3243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2"/>
          <p:cNvSpPr/>
          <p:nvPr/>
        </p:nvSpPr>
        <p:spPr>
          <a:xfrm>
            <a:off x="5289611" y="2973346"/>
            <a:ext cx="382200" cy="3243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2"/>
          <p:cNvSpPr/>
          <p:nvPr/>
        </p:nvSpPr>
        <p:spPr>
          <a:xfrm>
            <a:off x="5289639" y="3297556"/>
            <a:ext cx="382200" cy="3243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2"/>
          <p:cNvSpPr txBox="1"/>
          <p:nvPr/>
        </p:nvSpPr>
        <p:spPr>
          <a:xfrm>
            <a:off x="5335803" y="1925979"/>
            <a:ext cx="382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1</a:t>
            </a:r>
            <a:endParaRPr>
              <a:latin typeface="Calibri"/>
              <a:ea typeface="Calibri"/>
              <a:cs typeface="Calibri"/>
              <a:sym typeface="Calibri"/>
            </a:endParaRPr>
          </a:p>
        </p:txBody>
      </p:sp>
      <p:sp>
        <p:nvSpPr>
          <p:cNvPr id="519" name="Google Shape;519;p42"/>
          <p:cNvSpPr txBox="1"/>
          <p:nvPr/>
        </p:nvSpPr>
        <p:spPr>
          <a:xfrm>
            <a:off x="5335803" y="2276621"/>
            <a:ext cx="382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2</a:t>
            </a:r>
            <a:endParaRPr>
              <a:latin typeface="Calibri"/>
              <a:ea typeface="Calibri"/>
              <a:cs typeface="Calibri"/>
              <a:sym typeface="Calibri"/>
            </a:endParaRPr>
          </a:p>
        </p:txBody>
      </p:sp>
      <p:sp>
        <p:nvSpPr>
          <p:cNvPr id="520" name="Google Shape;520;p42"/>
          <p:cNvSpPr txBox="1"/>
          <p:nvPr/>
        </p:nvSpPr>
        <p:spPr>
          <a:xfrm>
            <a:off x="5347344" y="2586844"/>
            <a:ext cx="382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2</a:t>
            </a:r>
            <a:endParaRPr>
              <a:latin typeface="Calibri"/>
              <a:ea typeface="Calibri"/>
              <a:cs typeface="Calibri"/>
              <a:sym typeface="Calibri"/>
            </a:endParaRPr>
          </a:p>
        </p:txBody>
      </p:sp>
      <p:sp>
        <p:nvSpPr>
          <p:cNvPr id="521" name="Google Shape;521;p42"/>
          <p:cNvSpPr txBox="1"/>
          <p:nvPr/>
        </p:nvSpPr>
        <p:spPr>
          <a:xfrm>
            <a:off x="5347344" y="2913864"/>
            <a:ext cx="382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3</a:t>
            </a:r>
            <a:endParaRPr>
              <a:latin typeface="Calibri"/>
              <a:ea typeface="Calibri"/>
              <a:cs typeface="Calibri"/>
              <a:sym typeface="Calibri"/>
            </a:endParaRPr>
          </a:p>
        </p:txBody>
      </p:sp>
      <p:sp>
        <p:nvSpPr>
          <p:cNvPr id="522" name="Google Shape;522;p42"/>
          <p:cNvSpPr txBox="1"/>
          <p:nvPr/>
        </p:nvSpPr>
        <p:spPr>
          <a:xfrm>
            <a:off x="5347344" y="3240884"/>
            <a:ext cx="382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3</a:t>
            </a:r>
            <a:endParaRPr>
              <a:latin typeface="Calibri"/>
              <a:ea typeface="Calibri"/>
              <a:cs typeface="Calibri"/>
              <a:sym typeface="Calibri"/>
            </a:endParaRPr>
          </a:p>
        </p:txBody>
      </p:sp>
      <p:sp>
        <p:nvSpPr>
          <p:cNvPr id="523" name="Google Shape;523;p42"/>
          <p:cNvSpPr txBox="1"/>
          <p:nvPr/>
        </p:nvSpPr>
        <p:spPr>
          <a:xfrm>
            <a:off x="5156299" y="1202883"/>
            <a:ext cx="764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geog</a:t>
            </a:r>
            <a:endParaRPr>
              <a:latin typeface="Calibri"/>
              <a:ea typeface="Calibri"/>
              <a:cs typeface="Calibri"/>
              <a:sym typeface="Calibri"/>
            </a:endParaRPr>
          </a:p>
        </p:txBody>
      </p:sp>
      <p:sp>
        <p:nvSpPr>
          <p:cNvPr id="524" name="Google Shape;524;p42"/>
          <p:cNvSpPr txBox="1"/>
          <p:nvPr/>
        </p:nvSpPr>
        <p:spPr>
          <a:xfrm>
            <a:off x="7999965" y="1622858"/>
            <a:ext cx="382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a</a:t>
            </a:r>
            <a:endParaRPr>
              <a:latin typeface="Calibri"/>
              <a:ea typeface="Calibri"/>
              <a:cs typeface="Calibri"/>
              <a:sym typeface="Calibri"/>
            </a:endParaRPr>
          </a:p>
        </p:txBody>
      </p:sp>
      <p:sp>
        <p:nvSpPr>
          <p:cNvPr id="525" name="Google Shape;525;p42"/>
          <p:cNvSpPr txBox="1"/>
          <p:nvPr/>
        </p:nvSpPr>
        <p:spPr>
          <a:xfrm>
            <a:off x="7999965" y="1961689"/>
            <a:ext cx="382200" cy="400200"/>
          </a:xfrm>
          <a:prstGeom prst="rect">
            <a:avLst/>
          </a:prstGeom>
          <a:noFill/>
          <a:ln>
            <a:noFill/>
          </a:ln>
        </p:spPr>
        <p:txBody>
          <a:bodyPr spcFirstLastPara="1" wrap="square" lIns="91425" tIns="91425" rIns="91425" bIns="91425" anchor="ctr" anchorCtr="0">
            <a:spAutoFit/>
          </a:bodyPr>
          <a:lstStyle/>
          <a:p>
            <a:pPr marL="0" marR="0" lvl="0" indent="0" algn="l" rtl="0">
              <a:lnSpc>
                <a:spcPct val="100000"/>
              </a:lnSpc>
              <a:spcBef>
                <a:spcPts val="0"/>
              </a:spcBef>
              <a:spcAft>
                <a:spcPts val="0"/>
              </a:spcAft>
              <a:buNone/>
            </a:pPr>
            <a:r>
              <a:rPr lang="en"/>
              <a:t>f</a:t>
            </a:r>
            <a:endParaRPr/>
          </a:p>
        </p:txBody>
      </p:sp>
      <p:sp>
        <p:nvSpPr>
          <p:cNvPr id="526" name="Google Shape;526;p42"/>
          <p:cNvSpPr txBox="1"/>
          <p:nvPr/>
        </p:nvSpPr>
        <p:spPr>
          <a:xfrm>
            <a:off x="8011506" y="2276898"/>
            <a:ext cx="382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c</a:t>
            </a:r>
            <a:endParaRPr>
              <a:latin typeface="Calibri"/>
              <a:ea typeface="Calibri"/>
              <a:cs typeface="Calibri"/>
              <a:sym typeface="Calibri"/>
            </a:endParaRPr>
          </a:p>
        </p:txBody>
      </p:sp>
      <p:sp>
        <p:nvSpPr>
          <p:cNvPr id="527" name="Google Shape;527;p42"/>
          <p:cNvSpPr txBox="1"/>
          <p:nvPr/>
        </p:nvSpPr>
        <p:spPr>
          <a:xfrm>
            <a:off x="7999965" y="2622553"/>
            <a:ext cx="382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d</a:t>
            </a:r>
            <a:endParaRPr>
              <a:latin typeface="Calibri"/>
              <a:ea typeface="Calibri"/>
              <a:cs typeface="Calibri"/>
              <a:sym typeface="Calibri"/>
            </a:endParaRPr>
          </a:p>
        </p:txBody>
      </p:sp>
      <p:sp>
        <p:nvSpPr>
          <p:cNvPr id="528" name="Google Shape;528;p42"/>
          <p:cNvSpPr txBox="1"/>
          <p:nvPr/>
        </p:nvSpPr>
        <p:spPr>
          <a:xfrm>
            <a:off x="8011506" y="2949573"/>
            <a:ext cx="382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e</a:t>
            </a:r>
            <a:endParaRPr>
              <a:latin typeface="Calibri"/>
              <a:ea typeface="Calibri"/>
              <a:cs typeface="Calibri"/>
              <a:sym typeface="Calibri"/>
            </a:endParaRPr>
          </a:p>
        </p:txBody>
      </p:sp>
      <p:sp>
        <p:nvSpPr>
          <p:cNvPr id="529" name="Google Shape;529;p42"/>
          <p:cNvSpPr txBox="1"/>
          <p:nvPr/>
        </p:nvSpPr>
        <p:spPr>
          <a:xfrm>
            <a:off x="8011506" y="3276594"/>
            <a:ext cx="382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b</a:t>
            </a:r>
            <a:endParaRPr>
              <a:latin typeface="Calibri"/>
              <a:ea typeface="Calibri"/>
              <a:cs typeface="Calibri"/>
              <a:sym typeface="Calibri"/>
            </a:endParaRPr>
          </a:p>
        </p:txBody>
      </p:sp>
      <p:cxnSp>
        <p:nvCxnSpPr>
          <p:cNvPr id="530" name="Google Shape;530;p42"/>
          <p:cNvCxnSpPr>
            <a:stCxn id="470" idx="3"/>
            <a:endCxn id="517" idx="1"/>
          </p:cNvCxnSpPr>
          <p:nvPr/>
        </p:nvCxnSpPr>
        <p:spPr>
          <a:xfrm>
            <a:off x="3951415" y="2141256"/>
            <a:ext cx="1338300" cy="1318500"/>
          </a:xfrm>
          <a:prstGeom prst="curvedConnector3">
            <a:avLst>
              <a:gd name="adj1" fmla="val 49997"/>
            </a:avLst>
          </a:prstGeom>
          <a:noFill/>
          <a:ln w="9525" cap="flat" cmpd="sng">
            <a:solidFill>
              <a:schemeClr val="dk1"/>
            </a:solidFill>
            <a:prstDash val="solid"/>
            <a:round/>
            <a:headEnd type="none" w="med" len="med"/>
            <a:tailEnd type="triangle" w="med" len="med"/>
          </a:ln>
        </p:spPr>
      </p:cxnSp>
      <p:cxnSp>
        <p:nvCxnSpPr>
          <p:cNvPr id="531" name="Google Shape;531;p42"/>
          <p:cNvCxnSpPr>
            <a:stCxn id="474" idx="3"/>
            <a:endCxn id="513" idx="1"/>
          </p:cNvCxnSpPr>
          <p:nvPr/>
        </p:nvCxnSpPr>
        <p:spPr>
          <a:xfrm rot="10800000" flipH="1">
            <a:off x="3962956" y="2162561"/>
            <a:ext cx="1326600" cy="1293600"/>
          </a:xfrm>
          <a:prstGeom prst="curvedConnector3">
            <a:avLst>
              <a:gd name="adj1" fmla="val 50002"/>
            </a:avLst>
          </a:prstGeom>
          <a:noFill/>
          <a:ln w="9525" cap="flat" cmpd="sng">
            <a:solidFill>
              <a:schemeClr val="dk1"/>
            </a:solidFill>
            <a:prstDash val="solid"/>
            <a:round/>
            <a:headEnd type="none" w="med" len="med"/>
            <a:tailEnd type="triangle" w="med" len="med"/>
          </a:ln>
        </p:spPr>
      </p:cxnSp>
      <p:sp>
        <p:nvSpPr>
          <p:cNvPr id="532" name="Google Shape;532;p42"/>
          <p:cNvSpPr/>
          <p:nvPr/>
        </p:nvSpPr>
        <p:spPr>
          <a:xfrm>
            <a:off x="1180650" y="1899300"/>
            <a:ext cx="2673000" cy="4422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2"/>
          <p:cNvSpPr/>
          <p:nvPr/>
        </p:nvSpPr>
        <p:spPr>
          <a:xfrm>
            <a:off x="1203725" y="3222099"/>
            <a:ext cx="2673000" cy="4422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2"/>
          <p:cNvSpPr/>
          <p:nvPr/>
        </p:nvSpPr>
        <p:spPr>
          <a:xfrm>
            <a:off x="5606425" y="1939041"/>
            <a:ext cx="2673000" cy="4422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2"/>
          <p:cNvSpPr/>
          <p:nvPr/>
        </p:nvSpPr>
        <p:spPr>
          <a:xfrm>
            <a:off x="5606425" y="3243524"/>
            <a:ext cx="2673000" cy="4422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18;p21">
            <a:extLst>
              <a:ext uri="{FF2B5EF4-FFF2-40B4-BE49-F238E27FC236}">
                <a16:creationId xmlns:a16="http://schemas.microsoft.com/office/drawing/2014/main" id="{0A027414-4EA6-43CE-A5D3-D08250985ACA}"/>
              </a:ext>
            </a:extLst>
          </p:cNvPr>
          <p:cNvSpPr txBox="1">
            <a:spLocks/>
          </p:cNvSpPr>
          <p:nvPr/>
        </p:nvSpPr>
        <p:spPr>
          <a:xfrm>
            <a:off x="613186" y="250650"/>
            <a:ext cx="7659444" cy="1289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0" indent="0">
              <a:buFont typeface="Arial"/>
              <a:buNone/>
            </a:pPr>
            <a:r>
              <a:rPr lang="en-US" sz="2800" b="1" dirty="0">
                <a:latin typeface="Calibri Light" panose="020F0302020204030204" pitchFamily="34" charset="0"/>
                <a:ea typeface="Calibri Light" panose="020F0302020204030204" pitchFamily="34" charset="0"/>
                <a:cs typeface="Calibri Light" panose="020F0302020204030204" pitchFamily="34" charset="0"/>
                <a:sym typeface="Arial"/>
              </a:rPr>
              <a:t>RANDOM DISTURBANCE (NOISE): SWAPPING</a:t>
            </a:r>
          </a:p>
          <a:p>
            <a:pPr marL="0" indent="0">
              <a:buFont typeface="Arial"/>
              <a:buNone/>
            </a:pPr>
            <a:endParaRPr lang="en-US" sz="2800" b="1" dirty="0">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85" name="Rectangle 84">
            <a:extLst>
              <a:ext uri="{FF2B5EF4-FFF2-40B4-BE49-F238E27FC236}">
                <a16:creationId xmlns:a16="http://schemas.microsoft.com/office/drawing/2014/main" id="{3A18CE6F-28B0-416A-8013-C0528330FAEA}"/>
              </a:ext>
            </a:extLst>
          </p:cNvPr>
          <p:cNvSpPr/>
          <p:nvPr/>
        </p:nvSpPr>
        <p:spPr>
          <a:xfrm>
            <a:off x="129092" y="107576"/>
            <a:ext cx="1326733" cy="431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Google Shape;541;p43"/>
          <p:cNvSpPr txBox="1"/>
          <p:nvPr/>
        </p:nvSpPr>
        <p:spPr>
          <a:xfrm>
            <a:off x="833175" y="1617450"/>
            <a:ext cx="3066600" cy="2287775"/>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2400" dirty="0">
                <a:latin typeface="Calibri"/>
                <a:ea typeface="Calibri"/>
                <a:cs typeface="Calibri"/>
                <a:sym typeface="Calibri"/>
              </a:rPr>
              <a:t>Swapping creates uncertainty: </a:t>
            </a:r>
            <a:endParaRPr sz="2400" dirty="0">
              <a:latin typeface="Calibri"/>
              <a:ea typeface="Calibri"/>
              <a:cs typeface="Calibri"/>
              <a:sym typeface="Calibri"/>
            </a:endParaRPr>
          </a:p>
          <a:p>
            <a:pPr marL="0" lvl="0" indent="0" algn="l" rtl="0">
              <a:lnSpc>
                <a:spcPct val="100000"/>
              </a:lnSpc>
              <a:spcBef>
                <a:spcPts val="1000"/>
              </a:spcBef>
              <a:spcAft>
                <a:spcPts val="1000"/>
              </a:spcAft>
              <a:buNone/>
            </a:pPr>
            <a:r>
              <a:rPr lang="en" sz="2400" dirty="0">
                <a:latin typeface="Calibri"/>
                <a:ea typeface="Calibri"/>
                <a:cs typeface="Calibri"/>
                <a:sym typeface="Calibri"/>
              </a:rPr>
              <a:t>Is geography accurate for this particular record?</a:t>
            </a:r>
            <a:endParaRPr sz="2400" dirty="0">
              <a:latin typeface="Calibri"/>
              <a:ea typeface="Calibri"/>
              <a:cs typeface="Calibri"/>
              <a:sym typeface="Calibri"/>
            </a:endParaRPr>
          </a:p>
        </p:txBody>
      </p:sp>
      <p:sp>
        <p:nvSpPr>
          <p:cNvPr id="542" name="Google Shape;542;p43"/>
          <p:cNvSpPr/>
          <p:nvPr/>
        </p:nvSpPr>
        <p:spPr>
          <a:xfrm>
            <a:off x="6825574" y="2202192"/>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3"/>
          <p:cNvSpPr/>
          <p:nvPr/>
        </p:nvSpPr>
        <p:spPr>
          <a:xfrm>
            <a:off x="7057085" y="2202192"/>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3"/>
          <p:cNvSpPr/>
          <p:nvPr/>
        </p:nvSpPr>
        <p:spPr>
          <a:xfrm>
            <a:off x="7288596" y="2202192"/>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3"/>
          <p:cNvSpPr/>
          <p:nvPr/>
        </p:nvSpPr>
        <p:spPr>
          <a:xfrm>
            <a:off x="7520107" y="2202192"/>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3"/>
          <p:cNvSpPr/>
          <p:nvPr/>
        </p:nvSpPr>
        <p:spPr>
          <a:xfrm>
            <a:off x="7751619" y="2202192"/>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3"/>
          <p:cNvSpPr/>
          <p:nvPr/>
        </p:nvSpPr>
        <p:spPr>
          <a:xfrm>
            <a:off x="7983130" y="2202192"/>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3"/>
          <p:cNvSpPr/>
          <p:nvPr/>
        </p:nvSpPr>
        <p:spPr>
          <a:xfrm>
            <a:off x="6825574" y="2401549"/>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3"/>
          <p:cNvSpPr/>
          <p:nvPr/>
        </p:nvSpPr>
        <p:spPr>
          <a:xfrm>
            <a:off x="7057085" y="2401549"/>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3"/>
          <p:cNvSpPr/>
          <p:nvPr/>
        </p:nvSpPr>
        <p:spPr>
          <a:xfrm>
            <a:off x="7288596" y="2401549"/>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3"/>
          <p:cNvSpPr/>
          <p:nvPr/>
        </p:nvSpPr>
        <p:spPr>
          <a:xfrm>
            <a:off x="7520107" y="2401549"/>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3"/>
          <p:cNvSpPr/>
          <p:nvPr/>
        </p:nvSpPr>
        <p:spPr>
          <a:xfrm>
            <a:off x="7751619" y="2401549"/>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3"/>
          <p:cNvSpPr/>
          <p:nvPr/>
        </p:nvSpPr>
        <p:spPr>
          <a:xfrm>
            <a:off x="7983130" y="2401549"/>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3"/>
          <p:cNvSpPr/>
          <p:nvPr/>
        </p:nvSpPr>
        <p:spPr>
          <a:xfrm>
            <a:off x="6825574" y="2600905"/>
            <a:ext cx="231600" cy="199500"/>
          </a:xfrm>
          <a:prstGeom prst="rect">
            <a:avLst/>
          </a:prstGeom>
          <a:solidFill>
            <a:srgbClr val="B6D7A8"/>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3"/>
          <p:cNvSpPr/>
          <p:nvPr/>
        </p:nvSpPr>
        <p:spPr>
          <a:xfrm>
            <a:off x="7057085" y="2600905"/>
            <a:ext cx="231600" cy="199500"/>
          </a:xfrm>
          <a:prstGeom prst="rect">
            <a:avLst/>
          </a:prstGeom>
          <a:solidFill>
            <a:srgbClr val="B6D7A8"/>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3"/>
          <p:cNvSpPr/>
          <p:nvPr/>
        </p:nvSpPr>
        <p:spPr>
          <a:xfrm>
            <a:off x="7288596" y="2600905"/>
            <a:ext cx="231600" cy="199500"/>
          </a:xfrm>
          <a:prstGeom prst="rect">
            <a:avLst/>
          </a:prstGeom>
          <a:solidFill>
            <a:srgbClr val="B6D7A8"/>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3"/>
          <p:cNvSpPr/>
          <p:nvPr/>
        </p:nvSpPr>
        <p:spPr>
          <a:xfrm>
            <a:off x="7520107" y="2600905"/>
            <a:ext cx="231600" cy="199500"/>
          </a:xfrm>
          <a:prstGeom prst="rect">
            <a:avLst/>
          </a:prstGeom>
          <a:solidFill>
            <a:srgbClr val="B6D7A8"/>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3"/>
          <p:cNvSpPr/>
          <p:nvPr/>
        </p:nvSpPr>
        <p:spPr>
          <a:xfrm>
            <a:off x="7751619" y="2600905"/>
            <a:ext cx="231600" cy="199500"/>
          </a:xfrm>
          <a:prstGeom prst="rect">
            <a:avLst/>
          </a:prstGeom>
          <a:solidFill>
            <a:srgbClr val="B6D7A8"/>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3"/>
          <p:cNvSpPr/>
          <p:nvPr/>
        </p:nvSpPr>
        <p:spPr>
          <a:xfrm>
            <a:off x="7983130" y="2600905"/>
            <a:ext cx="231600" cy="199500"/>
          </a:xfrm>
          <a:prstGeom prst="rect">
            <a:avLst/>
          </a:prstGeom>
          <a:solidFill>
            <a:srgbClr val="B6D7A8"/>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3"/>
          <p:cNvSpPr/>
          <p:nvPr/>
        </p:nvSpPr>
        <p:spPr>
          <a:xfrm>
            <a:off x="6825574" y="2800261"/>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3"/>
          <p:cNvSpPr/>
          <p:nvPr/>
        </p:nvSpPr>
        <p:spPr>
          <a:xfrm>
            <a:off x="7057085" y="2800261"/>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3"/>
          <p:cNvSpPr/>
          <p:nvPr/>
        </p:nvSpPr>
        <p:spPr>
          <a:xfrm>
            <a:off x="7288596" y="2800261"/>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3"/>
          <p:cNvSpPr/>
          <p:nvPr/>
        </p:nvSpPr>
        <p:spPr>
          <a:xfrm>
            <a:off x="7520107" y="2800261"/>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3"/>
          <p:cNvSpPr/>
          <p:nvPr/>
        </p:nvSpPr>
        <p:spPr>
          <a:xfrm>
            <a:off x="7751619" y="2800261"/>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3"/>
          <p:cNvSpPr/>
          <p:nvPr/>
        </p:nvSpPr>
        <p:spPr>
          <a:xfrm>
            <a:off x="7983130" y="2800261"/>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3"/>
          <p:cNvSpPr/>
          <p:nvPr/>
        </p:nvSpPr>
        <p:spPr>
          <a:xfrm>
            <a:off x="6825574" y="2999617"/>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3"/>
          <p:cNvSpPr/>
          <p:nvPr/>
        </p:nvSpPr>
        <p:spPr>
          <a:xfrm>
            <a:off x="7057085" y="2999617"/>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3"/>
          <p:cNvSpPr/>
          <p:nvPr/>
        </p:nvSpPr>
        <p:spPr>
          <a:xfrm>
            <a:off x="7288596" y="2999617"/>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3"/>
          <p:cNvSpPr/>
          <p:nvPr/>
        </p:nvSpPr>
        <p:spPr>
          <a:xfrm>
            <a:off x="7520107" y="2999617"/>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3"/>
          <p:cNvSpPr/>
          <p:nvPr/>
        </p:nvSpPr>
        <p:spPr>
          <a:xfrm>
            <a:off x="7751619" y="2999617"/>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3"/>
          <p:cNvSpPr/>
          <p:nvPr/>
        </p:nvSpPr>
        <p:spPr>
          <a:xfrm>
            <a:off x="7983130" y="2999617"/>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3"/>
          <p:cNvSpPr/>
          <p:nvPr/>
        </p:nvSpPr>
        <p:spPr>
          <a:xfrm>
            <a:off x="6825574" y="3198973"/>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3"/>
          <p:cNvSpPr/>
          <p:nvPr/>
        </p:nvSpPr>
        <p:spPr>
          <a:xfrm>
            <a:off x="7057085" y="3198973"/>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3"/>
          <p:cNvSpPr/>
          <p:nvPr/>
        </p:nvSpPr>
        <p:spPr>
          <a:xfrm>
            <a:off x="7288596" y="3198973"/>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3"/>
          <p:cNvSpPr/>
          <p:nvPr/>
        </p:nvSpPr>
        <p:spPr>
          <a:xfrm>
            <a:off x="7520107" y="3198973"/>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3"/>
          <p:cNvSpPr/>
          <p:nvPr/>
        </p:nvSpPr>
        <p:spPr>
          <a:xfrm>
            <a:off x="7751619" y="3198973"/>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3"/>
          <p:cNvSpPr/>
          <p:nvPr/>
        </p:nvSpPr>
        <p:spPr>
          <a:xfrm>
            <a:off x="7983130" y="3198973"/>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8" name="Google Shape;578;p43"/>
          <p:cNvCxnSpPr/>
          <p:nvPr/>
        </p:nvCxnSpPr>
        <p:spPr>
          <a:xfrm>
            <a:off x="5717374" y="1691683"/>
            <a:ext cx="1108200" cy="1008900"/>
          </a:xfrm>
          <a:prstGeom prst="curvedConnector3">
            <a:avLst>
              <a:gd name="adj1" fmla="val 50000"/>
            </a:avLst>
          </a:prstGeom>
          <a:noFill/>
          <a:ln w="9525" cap="flat" cmpd="sng">
            <a:solidFill>
              <a:srgbClr val="1F497D"/>
            </a:solidFill>
            <a:prstDash val="solid"/>
            <a:round/>
            <a:headEnd type="triangle" w="med" len="med"/>
            <a:tailEnd type="triangle" w="med" len="med"/>
          </a:ln>
        </p:spPr>
      </p:cxnSp>
      <p:sp>
        <p:nvSpPr>
          <p:cNvPr id="579" name="Google Shape;579;p43"/>
          <p:cNvSpPr txBox="1"/>
          <p:nvPr/>
        </p:nvSpPr>
        <p:spPr>
          <a:xfrm>
            <a:off x="6281475" y="1845175"/>
            <a:ext cx="648300" cy="5388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1000"/>
              </a:spcAft>
              <a:buNone/>
            </a:pPr>
            <a:r>
              <a:rPr lang="en" sz="2300" b="1" i="1">
                <a:latin typeface="Calibri"/>
                <a:ea typeface="Calibri"/>
                <a:cs typeface="Calibri"/>
                <a:sym typeface="Calibri"/>
              </a:rPr>
              <a:t>?</a:t>
            </a:r>
            <a:endParaRPr sz="2300" b="1" i="1">
              <a:latin typeface="Calibri"/>
              <a:ea typeface="Calibri"/>
              <a:cs typeface="Calibri"/>
              <a:sym typeface="Calibri"/>
            </a:endParaRPr>
          </a:p>
        </p:txBody>
      </p:sp>
      <p:grpSp>
        <p:nvGrpSpPr>
          <p:cNvPr id="580" name="Google Shape;580;p43"/>
          <p:cNvGrpSpPr/>
          <p:nvPr/>
        </p:nvGrpSpPr>
        <p:grpSpPr>
          <a:xfrm>
            <a:off x="4103739" y="1389724"/>
            <a:ext cx="1581240" cy="1210773"/>
            <a:chOff x="3646898" y="1063764"/>
            <a:chExt cx="1581240" cy="1210773"/>
          </a:xfrm>
        </p:grpSpPr>
        <p:sp>
          <p:nvSpPr>
            <p:cNvPr id="581" name="Google Shape;581;p43"/>
            <p:cNvSpPr/>
            <p:nvPr/>
          </p:nvSpPr>
          <p:spPr>
            <a:xfrm>
              <a:off x="3872793" y="1063764"/>
              <a:ext cx="225900" cy="201900"/>
            </a:xfrm>
            <a:prstGeom prst="rect">
              <a:avLst/>
            </a:prstGeom>
            <a:solidFill>
              <a:srgbClr val="5B0F00"/>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3"/>
            <p:cNvSpPr/>
            <p:nvPr/>
          </p:nvSpPr>
          <p:spPr>
            <a:xfrm>
              <a:off x="4098682" y="1063764"/>
              <a:ext cx="225900" cy="201900"/>
            </a:xfrm>
            <a:prstGeom prst="rect">
              <a:avLst/>
            </a:prstGeom>
            <a:solidFill>
              <a:srgbClr val="5B0F00"/>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3"/>
            <p:cNvSpPr/>
            <p:nvPr/>
          </p:nvSpPr>
          <p:spPr>
            <a:xfrm>
              <a:off x="4324571" y="1063764"/>
              <a:ext cx="225900" cy="201900"/>
            </a:xfrm>
            <a:prstGeom prst="rect">
              <a:avLst/>
            </a:prstGeom>
            <a:solidFill>
              <a:srgbClr val="5B0F00"/>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3"/>
            <p:cNvSpPr/>
            <p:nvPr/>
          </p:nvSpPr>
          <p:spPr>
            <a:xfrm>
              <a:off x="4550460" y="1063764"/>
              <a:ext cx="225900" cy="201900"/>
            </a:xfrm>
            <a:prstGeom prst="rect">
              <a:avLst/>
            </a:prstGeom>
            <a:solidFill>
              <a:srgbClr val="5B0F00"/>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3"/>
            <p:cNvSpPr/>
            <p:nvPr/>
          </p:nvSpPr>
          <p:spPr>
            <a:xfrm>
              <a:off x="4776349" y="1063764"/>
              <a:ext cx="225900" cy="201900"/>
            </a:xfrm>
            <a:prstGeom prst="rect">
              <a:avLst/>
            </a:prstGeom>
            <a:solidFill>
              <a:srgbClr val="5B0F00"/>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3"/>
            <p:cNvSpPr/>
            <p:nvPr/>
          </p:nvSpPr>
          <p:spPr>
            <a:xfrm>
              <a:off x="5002237" y="1063764"/>
              <a:ext cx="225900" cy="201900"/>
            </a:xfrm>
            <a:prstGeom prst="rect">
              <a:avLst/>
            </a:prstGeom>
            <a:solidFill>
              <a:srgbClr val="5B0F00"/>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3"/>
            <p:cNvSpPr/>
            <p:nvPr/>
          </p:nvSpPr>
          <p:spPr>
            <a:xfrm>
              <a:off x="3872793" y="1265539"/>
              <a:ext cx="225900" cy="201900"/>
            </a:xfrm>
            <a:prstGeom prst="rect">
              <a:avLst/>
            </a:prstGeom>
            <a:solidFill>
              <a:srgbClr val="E6B8AF"/>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88" name="Google Shape;588;p43"/>
            <p:cNvSpPr/>
            <p:nvPr/>
          </p:nvSpPr>
          <p:spPr>
            <a:xfrm>
              <a:off x="4098682" y="1265539"/>
              <a:ext cx="225900" cy="201900"/>
            </a:xfrm>
            <a:prstGeom prst="rect">
              <a:avLst/>
            </a:prstGeom>
            <a:solidFill>
              <a:srgbClr val="E6B8AF"/>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89" name="Google Shape;589;p43"/>
            <p:cNvSpPr/>
            <p:nvPr/>
          </p:nvSpPr>
          <p:spPr>
            <a:xfrm>
              <a:off x="4324571" y="1265539"/>
              <a:ext cx="225900" cy="201900"/>
            </a:xfrm>
            <a:prstGeom prst="rect">
              <a:avLst/>
            </a:prstGeom>
            <a:solidFill>
              <a:srgbClr val="E6B8AF"/>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90" name="Google Shape;590;p43"/>
            <p:cNvSpPr/>
            <p:nvPr/>
          </p:nvSpPr>
          <p:spPr>
            <a:xfrm>
              <a:off x="4550460" y="1265539"/>
              <a:ext cx="225900" cy="201900"/>
            </a:xfrm>
            <a:prstGeom prst="rect">
              <a:avLst/>
            </a:prstGeom>
            <a:solidFill>
              <a:srgbClr val="E6B8AF"/>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91" name="Google Shape;591;p43"/>
            <p:cNvSpPr/>
            <p:nvPr/>
          </p:nvSpPr>
          <p:spPr>
            <a:xfrm>
              <a:off x="4776349" y="1265539"/>
              <a:ext cx="225900" cy="201900"/>
            </a:xfrm>
            <a:prstGeom prst="rect">
              <a:avLst/>
            </a:prstGeom>
            <a:solidFill>
              <a:srgbClr val="E6B8AF"/>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92" name="Google Shape;592;p43"/>
            <p:cNvSpPr/>
            <p:nvPr/>
          </p:nvSpPr>
          <p:spPr>
            <a:xfrm>
              <a:off x="5002237" y="1265539"/>
              <a:ext cx="225900" cy="201900"/>
            </a:xfrm>
            <a:prstGeom prst="rect">
              <a:avLst/>
            </a:prstGeom>
            <a:solidFill>
              <a:srgbClr val="E6B8AF"/>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93" name="Google Shape;593;p43"/>
            <p:cNvSpPr/>
            <p:nvPr/>
          </p:nvSpPr>
          <p:spPr>
            <a:xfrm>
              <a:off x="3872793" y="1467313"/>
              <a:ext cx="225900" cy="201900"/>
            </a:xfrm>
            <a:prstGeom prst="rect">
              <a:avLst/>
            </a:prstGeom>
            <a:solidFill>
              <a:srgbClr val="A61C00"/>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3"/>
            <p:cNvSpPr/>
            <p:nvPr/>
          </p:nvSpPr>
          <p:spPr>
            <a:xfrm>
              <a:off x="4098682" y="1467313"/>
              <a:ext cx="225900" cy="201900"/>
            </a:xfrm>
            <a:prstGeom prst="rect">
              <a:avLst/>
            </a:prstGeom>
            <a:solidFill>
              <a:srgbClr val="A61C00"/>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3"/>
            <p:cNvSpPr/>
            <p:nvPr/>
          </p:nvSpPr>
          <p:spPr>
            <a:xfrm>
              <a:off x="4324571" y="1467313"/>
              <a:ext cx="225900" cy="201900"/>
            </a:xfrm>
            <a:prstGeom prst="rect">
              <a:avLst/>
            </a:prstGeom>
            <a:solidFill>
              <a:srgbClr val="A61C00"/>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3"/>
            <p:cNvSpPr/>
            <p:nvPr/>
          </p:nvSpPr>
          <p:spPr>
            <a:xfrm>
              <a:off x="4550460" y="1467313"/>
              <a:ext cx="225900" cy="201900"/>
            </a:xfrm>
            <a:prstGeom prst="rect">
              <a:avLst/>
            </a:prstGeom>
            <a:solidFill>
              <a:srgbClr val="A61C00"/>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3"/>
            <p:cNvSpPr/>
            <p:nvPr/>
          </p:nvSpPr>
          <p:spPr>
            <a:xfrm>
              <a:off x="4776349" y="1467313"/>
              <a:ext cx="225900" cy="201900"/>
            </a:xfrm>
            <a:prstGeom prst="rect">
              <a:avLst/>
            </a:prstGeom>
            <a:solidFill>
              <a:srgbClr val="A61C00"/>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3"/>
            <p:cNvSpPr/>
            <p:nvPr/>
          </p:nvSpPr>
          <p:spPr>
            <a:xfrm>
              <a:off x="5002237" y="1467313"/>
              <a:ext cx="225900" cy="201900"/>
            </a:xfrm>
            <a:prstGeom prst="rect">
              <a:avLst/>
            </a:prstGeom>
            <a:solidFill>
              <a:srgbClr val="A61C00"/>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3"/>
            <p:cNvSpPr/>
            <p:nvPr/>
          </p:nvSpPr>
          <p:spPr>
            <a:xfrm>
              <a:off x="3872793" y="1669088"/>
              <a:ext cx="225900" cy="201900"/>
            </a:xfrm>
            <a:prstGeom prst="rect">
              <a:avLst/>
            </a:prstGeom>
            <a:solidFill>
              <a:srgbClr val="CC4125"/>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3"/>
            <p:cNvSpPr/>
            <p:nvPr/>
          </p:nvSpPr>
          <p:spPr>
            <a:xfrm>
              <a:off x="4098682" y="1669088"/>
              <a:ext cx="225900" cy="201900"/>
            </a:xfrm>
            <a:prstGeom prst="rect">
              <a:avLst/>
            </a:prstGeom>
            <a:solidFill>
              <a:srgbClr val="CC4125"/>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3"/>
            <p:cNvSpPr/>
            <p:nvPr/>
          </p:nvSpPr>
          <p:spPr>
            <a:xfrm>
              <a:off x="4324571" y="1669088"/>
              <a:ext cx="225900" cy="201900"/>
            </a:xfrm>
            <a:prstGeom prst="rect">
              <a:avLst/>
            </a:prstGeom>
            <a:solidFill>
              <a:srgbClr val="CC4125"/>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3"/>
            <p:cNvSpPr/>
            <p:nvPr/>
          </p:nvSpPr>
          <p:spPr>
            <a:xfrm>
              <a:off x="4550460" y="1669088"/>
              <a:ext cx="225900" cy="201900"/>
            </a:xfrm>
            <a:prstGeom prst="rect">
              <a:avLst/>
            </a:prstGeom>
            <a:solidFill>
              <a:srgbClr val="CC4125"/>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3"/>
            <p:cNvSpPr/>
            <p:nvPr/>
          </p:nvSpPr>
          <p:spPr>
            <a:xfrm>
              <a:off x="4776349" y="1669088"/>
              <a:ext cx="225900" cy="201900"/>
            </a:xfrm>
            <a:prstGeom prst="rect">
              <a:avLst/>
            </a:prstGeom>
            <a:solidFill>
              <a:srgbClr val="CC4125"/>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3"/>
            <p:cNvSpPr/>
            <p:nvPr/>
          </p:nvSpPr>
          <p:spPr>
            <a:xfrm>
              <a:off x="5002237" y="1669088"/>
              <a:ext cx="225900" cy="201900"/>
            </a:xfrm>
            <a:prstGeom prst="rect">
              <a:avLst/>
            </a:prstGeom>
            <a:solidFill>
              <a:srgbClr val="CC4125"/>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3"/>
            <p:cNvSpPr/>
            <p:nvPr/>
          </p:nvSpPr>
          <p:spPr>
            <a:xfrm>
              <a:off x="3872793" y="1870862"/>
              <a:ext cx="225900" cy="201900"/>
            </a:xfrm>
            <a:prstGeom prst="rect">
              <a:avLst/>
            </a:prstGeom>
            <a:solidFill>
              <a:srgbClr val="DD7E6B"/>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3"/>
            <p:cNvSpPr/>
            <p:nvPr/>
          </p:nvSpPr>
          <p:spPr>
            <a:xfrm>
              <a:off x="4098682" y="1870862"/>
              <a:ext cx="225900" cy="201900"/>
            </a:xfrm>
            <a:prstGeom prst="rect">
              <a:avLst/>
            </a:prstGeom>
            <a:solidFill>
              <a:srgbClr val="DD7E6B"/>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3"/>
            <p:cNvSpPr/>
            <p:nvPr/>
          </p:nvSpPr>
          <p:spPr>
            <a:xfrm>
              <a:off x="4324571" y="1870862"/>
              <a:ext cx="225900" cy="201900"/>
            </a:xfrm>
            <a:prstGeom prst="rect">
              <a:avLst/>
            </a:prstGeom>
            <a:solidFill>
              <a:srgbClr val="DD7E6B"/>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3"/>
            <p:cNvSpPr/>
            <p:nvPr/>
          </p:nvSpPr>
          <p:spPr>
            <a:xfrm>
              <a:off x="4550460" y="1870862"/>
              <a:ext cx="225900" cy="201900"/>
            </a:xfrm>
            <a:prstGeom prst="rect">
              <a:avLst/>
            </a:prstGeom>
            <a:solidFill>
              <a:srgbClr val="DD7E6B"/>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3"/>
            <p:cNvSpPr/>
            <p:nvPr/>
          </p:nvSpPr>
          <p:spPr>
            <a:xfrm>
              <a:off x="4776349" y="1870862"/>
              <a:ext cx="225900" cy="201900"/>
            </a:xfrm>
            <a:prstGeom prst="rect">
              <a:avLst/>
            </a:prstGeom>
            <a:solidFill>
              <a:srgbClr val="DD7E6B"/>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3"/>
            <p:cNvSpPr/>
            <p:nvPr/>
          </p:nvSpPr>
          <p:spPr>
            <a:xfrm>
              <a:off x="5002237" y="1870862"/>
              <a:ext cx="225900" cy="201900"/>
            </a:xfrm>
            <a:prstGeom prst="rect">
              <a:avLst/>
            </a:prstGeom>
            <a:solidFill>
              <a:srgbClr val="DD7E6B"/>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3"/>
            <p:cNvSpPr/>
            <p:nvPr/>
          </p:nvSpPr>
          <p:spPr>
            <a:xfrm>
              <a:off x="3872793" y="2072637"/>
              <a:ext cx="225900" cy="201900"/>
            </a:xfrm>
            <a:prstGeom prst="rect">
              <a:avLst/>
            </a:prstGeom>
            <a:solidFill>
              <a:srgbClr val="85200C"/>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12" name="Google Shape;612;p43"/>
            <p:cNvSpPr/>
            <p:nvPr/>
          </p:nvSpPr>
          <p:spPr>
            <a:xfrm>
              <a:off x="4098682" y="2072637"/>
              <a:ext cx="225900" cy="201900"/>
            </a:xfrm>
            <a:prstGeom prst="rect">
              <a:avLst/>
            </a:prstGeom>
            <a:solidFill>
              <a:srgbClr val="85200C"/>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13" name="Google Shape;613;p43"/>
            <p:cNvSpPr/>
            <p:nvPr/>
          </p:nvSpPr>
          <p:spPr>
            <a:xfrm>
              <a:off x="4324571" y="2072637"/>
              <a:ext cx="225900" cy="201900"/>
            </a:xfrm>
            <a:prstGeom prst="rect">
              <a:avLst/>
            </a:prstGeom>
            <a:solidFill>
              <a:srgbClr val="85200C"/>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14" name="Google Shape;614;p43"/>
            <p:cNvSpPr/>
            <p:nvPr/>
          </p:nvSpPr>
          <p:spPr>
            <a:xfrm>
              <a:off x="4550460" y="2072637"/>
              <a:ext cx="225900" cy="201900"/>
            </a:xfrm>
            <a:prstGeom prst="rect">
              <a:avLst/>
            </a:prstGeom>
            <a:solidFill>
              <a:srgbClr val="85200C"/>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15" name="Google Shape;615;p43"/>
            <p:cNvSpPr/>
            <p:nvPr/>
          </p:nvSpPr>
          <p:spPr>
            <a:xfrm>
              <a:off x="4776349" y="2072637"/>
              <a:ext cx="225900" cy="201900"/>
            </a:xfrm>
            <a:prstGeom prst="rect">
              <a:avLst/>
            </a:prstGeom>
            <a:solidFill>
              <a:srgbClr val="85200C"/>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16" name="Google Shape;616;p43"/>
            <p:cNvSpPr/>
            <p:nvPr/>
          </p:nvSpPr>
          <p:spPr>
            <a:xfrm>
              <a:off x="5002237" y="2072637"/>
              <a:ext cx="225900" cy="201900"/>
            </a:xfrm>
            <a:prstGeom prst="rect">
              <a:avLst/>
            </a:prstGeom>
            <a:solidFill>
              <a:srgbClr val="85200C"/>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17" name="Google Shape;617;p43"/>
            <p:cNvSpPr/>
            <p:nvPr/>
          </p:nvSpPr>
          <p:spPr>
            <a:xfrm>
              <a:off x="3646898" y="1063764"/>
              <a:ext cx="225900" cy="2019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3"/>
            <p:cNvSpPr/>
            <p:nvPr/>
          </p:nvSpPr>
          <p:spPr>
            <a:xfrm>
              <a:off x="3646898" y="1265542"/>
              <a:ext cx="225900" cy="2019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43"/>
            <p:cNvSpPr/>
            <p:nvPr/>
          </p:nvSpPr>
          <p:spPr>
            <a:xfrm>
              <a:off x="3646898" y="1467320"/>
              <a:ext cx="225900" cy="2019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43"/>
            <p:cNvSpPr/>
            <p:nvPr/>
          </p:nvSpPr>
          <p:spPr>
            <a:xfrm>
              <a:off x="3646898" y="1669081"/>
              <a:ext cx="225900" cy="2019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3"/>
            <p:cNvSpPr/>
            <p:nvPr/>
          </p:nvSpPr>
          <p:spPr>
            <a:xfrm>
              <a:off x="3646898" y="1870877"/>
              <a:ext cx="225900" cy="2019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3"/>
            <p:cNvSpPr/>
            <p:nvPr/>
          </p:nvSpPr>
          <p:spPr>
            <a:xfrm>
              <a:off x="3646915" y="2072619"/>
              <a:ext cx="225900" cy="2019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118;p21">
            <a:extLst>
              <a:ext uri="{FF2B5EF4-FFF2-40B4-BE49-F238E27FC236}">
                <a16:creationId xmlns:a16="http://schemas.microsoft.com/office/drawing/2014/main" id="{0D1E5414-4F28-4350-9068-ECE4D6433A37}"/>
              </a:ext>
            </a:extLst>
          </p:cNvPr>
          <p:cNvSpPr txBox="1">
            <a:spLocks/>
          </p:cNvSpPr>
          <p:nvPr/>
        </p:nvSpPr>
        <p:spPr>
          <a:xfrm>
            <a:off x="613186" y="250650"/>
            <a:ext cx="7659444" cy="1289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0" indent="0">
              <a:buFont typeface="Arial"/>
              <a:buNone/>
            </a:pPr>
            <a:r>
              <a:rPr lang="en-US" sz="2800" b="1" dirty="0">
                <a:latin typeface="Calibri Light" panose="020F0302020204030204" pitchFamily="34" charset="0"/>
                <a:ea typeface="Calibri Light" panose="020F0302020204030204" pitchFamily="34" charset="0"/>
                <a:cs typeface="Calibri Light" panose="020F0302020204030204" pitchFamily="34" charset="0"/>
                <a:sym typeface="Arial"/>
              </a:rPr>
              <a:t>SWAPPING AS DISCLOSURE CONTROL</a:t>
            </a:r>
          </a:p>
          <a:p>
            <a:pPr marL="0" indent="0">
              <a:buFont typeface="Arial"/>
              <a:buNone/>
            </a:pPr>
            <a:endParaRPr lang="en-US" sz="2800" b="1" dirty="0">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graphicFrame>
        <p:nvGraphicFramePr>
          <p:cNvPr id="628" name="Google Shape;628;p44"/>
          <p:cNvGraphicFramePr/>
          <p:nvPr/>
        </p:nvGraphicFramePr>
        <p:xfrm>
          <a:off x="800100" y="1619250"/>
          <a:ext cx="2547025" cy="2478450"/>
        </p:xfrm>
        <a:graphic>
          <a:graphicData uri="http://schemas.openxmlformats.org/drawingml/2006/table">
            <a:tbl>
              <a:tblPr>
                <a:noFill/>
                <a:tableStyleId>{1E98D44D-60F1-4FC4-BB20-9EABBC947173}</a:tableStyleId>
              </a:tblPr>
              <a:tblGrid>
                <a:gridCol w="1892325">
                  <a:extLst>
                    <a:ext uri="{9D8B030D-6E8A-4147-A177-3AD203B41FA5}">
                      <a16:colId xmlns:a16="http://schemas.microsoft.com/office/drawing/2014/main" val="20000"/>
                    </a:ext>
                  </a:extLst>
                </a:gridCol>
                <a:gridCol w="654700">
                  <a:extLst>
                    <a:ext uri="{9D8B030D-6E8A-4147-A177-3AD203B41FA5}">
                      <a16:colId xmlns:a16="http://schemas.microsoft.com/office/drawing/2014/main" val="20001"/>
                    </a:ext>
                  </a:extLst>
                </a:gridCol>
              </a:tblGrid>
              <a:tr h="421150">
                <a:tc>
                  <a:txBody>
                    <a:bodyPr/>
                    <a:lstStyle/>
                    <a:p>
                      <a:pPr marL="0" lvl="0" indent="0" algn="l" rtl="0">
                        <a:spcBef>
                          <a:spcPts val="0"/>
                        </a:spcBef>
                        <a:spcAft>
                          <a:spcPts val="0"/>
                        </a:spcAft>
                        <a:buNone/>
                      </a:pPr>
                      <a:r>
                        <a:rPr lang="en" sz="1200" b="1"/>
                        <a:t>occupation</a:t>
                      </a:r>
                      <a:endParaRPr sz="1200" b="1"/>
                    </a:p>
                  </a:txBody>
                  <a:tcPr marL="91425" marR="91425" marT="91425" marB="91425"/>
                </a:tc>
                <a:tc>
                  <a:txBody>
                    <a:bodyPr/>
                    <a:lstStyle/>
                    <a:p>
                      <a:pPr marL="0" lvl="0" indent="0" algn="l" rtl="0">
                        <a:spcBef>
                          <a:spcPts val="0"/>
                        </a:spcBef>
                        <a:spcAft>
                          <a:spcPts val="0"/>
                        </a:spcAft>
                        <a:buNone/>
                      </a:pPr>
                      <a:r>
                        <a:rPr lang="en" sz="1200" b="1"/>
                        <a:t>count</a:t>
                      </a:r>
                      <a:endParaRPr sz="1200" b="1"/>
                    </a:p>
                  </a:txBody>
                  <a:tcPr marL="91425" marR="91425" marT="91425" marB="91425"/>
                </a:tc>
                <a:extLst>
                  <a:ext uri="{0D108BD9-81ED-4DB2-BD59-A6C34878D82A}">
                    <a16:rowId xmlns:a16="http://schemas.microsoft.com/office/drawing/2014/main" val="10000"/>
                  </a:ext>
                </a:extLst>
              </a:tr>
              <a:tr h="421150">
                <a:tc>
                  <a:txBody>
                    <a:bodyPr/>
                    <a:lstStyle/>
                    <a:p>
                      <a:pPr marL="0" lvl="0" indent="0" algn="l" rtl="0">
                        <a:spcBef>
                          <a:spcPts val="0"/>
                        </a:spcBef>
                        <a:spcAft>
                          <a:spcPts val="0"/>
                        </a:spcAft>
                        <a:buNone/>
                      </a:pPr>
                      <a:r>
                        <a:rPr lang="en" sz="1200"/>
                        <a:t>…</a:t>
                      </a:r>
                      <a:endParaRPr sz="1200"/>
                    </a:p>
                  </a:txBody>
                  <a:tcPr marL="91425" marR="91425" marT="91425" marB="91425"/>
                </a:tc>
                <a:tc>
                  <a:txBody>
                    <a:bodyPr/>
                    <a:lstStyle/>
                    <a:p>
                      <a:pPr marL="0" lvl="0" indent="0" algn="l" rtl="0">
                        <a:spcBef>
                          <a:spcPts val="0"/>
                        </a:spcBef>
                        <a:spcAft>
                          <a:spcPts val="0"/>
                        </a:spcAft>
                        <a:buNone/>
                      </a:pPr>
                      <a:r>
                        <a:rPr lang="en" sz="1200"/>
                        <a:t>…</a:t>
                      </a:r>
                      <a:endParaRPr sz="1200"/>
                    </a:p>
                  </a:txBody>
                  <a:tcPr marL="91425" marR="91425" marT="91425" marB="91425"/>
                </a:tc>
                <a:extLst>
                  <a:ext uri="{0D108BD9-81ED-4DB2-BD59-A6C34878D82A}">
                    <a16:rowId xmlns:a16="http://schemas.microsoft.com/office/drawing/2014/main" val="10001"/>
                  </a:ext>
                </a:extLst>
              </a:tr>
              <a:tr h="421150">
                <a:tc>
                  <a:txBody>
                    <a:bodyPr/>
                    <a:lstStyle/>
                    <a:p>
                      <a:pPr marL="0" lvl="0" indent="0" algn="l" rtl="0">
                        <a:spcBef>
                          <a:spcPts val="0"/>
                        </a:spcBef>
                        <a:spcAft>
                          <a:spcPts val="0"/>
                        </a:spcAft>
                        <a:buNone/>
                      </a:pPr>
                      <a:r>
                        <a:rPr lang="en" sz="1200"/>
                        <a:t>Statisticians</a:t>
                      </a:r>
                      <a:endParaRPr sz="1200"/>
                    </a:p>
                  </a:txBody>
                  <a:tcPr marL="91425" marR="91425" marT="91425" marB="91425"/>
                </a:tc>
                <a:tc>
                  <a:txBody>
                    <a:bodyPr/>
                    <a:lstStyle/>
                    <a:p>
                      <a:pPr marL="0" lvl="0" indent="0" algn="l" rtl="0">
                        <a:spcBef>
                          <a:spcPts val="0"/>
                        </a:spcBef>
                        <a:spcAft>
                          <a:spcPts val="0"/>
                        </a:spcAft>
                        <a:buNone/>
                      </a:pPr>
                      <a:r>
                        <a:rPr lang="en" sz="1200"/>
                        <a:t>51</a:t>
                      </a:r>
                      <a:endParaRPr sz="1200"/>
                    </a:p>
                  </a:txBody>
                  <a:tcPr marL="91425" marR="91425" marT="91425" marB="91425"/>
                </a:tc>
                <a:extLst>
                  <a:ext uri="{0D108BD9-81ED-4DB2-BD59-A6C34878D82A}">
                    <a16:rowId xmlns:a16="http://schemas.microsoft.com/office/drawing/2014/main" val="10002"/>
                  </a:ext>
                </a:extLst>
              </a:tr>
              <a:tr h="405000">
                <a:tc>
                  <a:txBody>
                    <a:bodyPr/>
                    <a:lstStyle/>
                    <a:p>
                      <a:pPr marL="0" lvl="0" indent="0" algn="l" rtl="0">
                        <a:spcBef>
                          <a:spcPts val="0"/>
                        </a:spcBef>
                        <a:spcAft>
                          <a:spcPts val="0"/>
                        </a:spcAft>
                        <a:buNone/>
                      </a:pPr>
                      <a:r>
                        <a:rPr lang="en" sz="1200"/>
                        <a:t>Mathematicians</a:t>
                      </a:r>
                      <a:endParaRPr sz="1200"/>
                    </a:p>
                  </a:txBody>
                  <a:tcPr marL="91425" marR="91425" marT="91425" marB="91425"/>
                </a:tc>
                <a:tc>
                  <a:txBody>
                    <a:bodyPr/>
                    <a:lstStyle/>
                    <a:p>
                      <a:pPr marL="0" lvl="0" indent="0" algn="l" rtl="0">
                        <a:spcBef>
                          <a:spcPts val="0"/>
                        </a:spcBef>
                        <a:spcAft>
                          <a:spcPts val="0"/>
                        </a:spcAft>
                        <a:buNone/>
                      </a:pPr>
                      <a:r>
                        <a:rPr lang="en" sz="1200"/>
                        <a:t>18</a:t>
                      </a:r>
                      <a:endParaRPr sz="1200"/>
                    </a:p>
                  </a:txBody>
                  <a:tcPr marL="91425" marR="91425" marT="91425" marB="91425">
                    <a:solidFill>
                      <a:srgbClr val="EA9999"/>
                    </a:solidFill>
                  </a:tcPr>
                </a:tc>
                <a:extLst>
                  <a:ext uri="{0D108BD9-81ED-4DB2-BD59-A6C34878D82A}">
                    <a16:rowId xmlns:a16="http://schemas.microsoft.com/office/drawing/2014/main" val="10003"/>
                  </a:ext>
                </a:extLst>
              </a:tr>
              <a:tr h="405000">
                <a:tc>
                  <a:txBody>
                    <a:bodyPr/>
                    <a:lstStyle/>
                    <a:p>
                      <a:pPr marL="0" lvl="0" indent="0" algn="l" rtl="0">
                        <a:spcBef>
                          <a:spcPts val="0"/>
                        </a:spcBef>
                        <a:spcAft>
                          <a:spcPts val="0"/>
                        </a:spcAft>
                        <a:buNone/>
                      </a:pPr>
                      <a:r>
                        <a:rPr lang="en" sz="1200"/>
                        <a:t>Chemists</a:t>
                      </a:r>
                      <a:endParaRPr sz="1200"/>
                    </a:p>
                  </a:txBody>
                  <a:tcPr marL="91425" marR="91425" marT="91425" marB="91425"/>
                </a:tc>
                <a:tc>
                  <a:txBody>
                    <a:bodyPr/>
                    <a:lstStyle/>
                    <a:p>
                      <a:pPr marL="0" lvl="0" indent="0" algn="l" rtl="0">
                        <a:spcBef>
                          <a:spcPts val="0"/>
                        </a:spcBef>
                        <a:spcAft>
                          <a:spcPts val="0"/>
                        </a:spcAft>
                        <a:buNone/>
                      </a:pPr>
                      <a:r>
                        <a:rPr lang="en" sz="1200"/>
                        <a:t>33</a:t>
                      </a:r>
                      <a:endParaRPr sz="1200"/>
                    </a:p>
                  </a:txBody>
                  <a:tcPr marL="91425" marR="91425" marT="91425" marB="91425"/>
                </a:tc>
                <a:extLst>
                  <a:ext uri="{0D108BD9-81ED-4DB2-BD59-A6C34878D82A}">
                    <a16:rowId xmlns:a16="http://schemas.microsoft.com/office/drawing/2014/main" val="10004"/>
                  </a:ext>
                </a:extLst>
              </a:tr>
              <a:tr h="405000">
                <a:tc>
                  <a:txBody>
                    <a:bodyPr/>
                    <a:lstStyle/>
                    <a:p>
                      <a:pPr marL="0" lvl="0" indent="0" algn="l" rtl="0">
                        <a:spcBef>
                          <a:spcPts val="0"/>
                        </a:spcBef>
                        <a:spcAft>
                          <a:spcPts val="0"/>
                        </a:spcAft>
                        <a:buNone/>
                      </a:pPr>
                      <a:r>
                        <a:rPr lang="en" sz="1200"/>
                        <a:t>…</a:t>
                      </a:r>
                      <a:endParaRPr sz="1200"/>
                    </a:p>
                  </a:txBody>
                  <a:tcPr marL="91425" marR="91425" marT="91425" marB="91425"/>
                </a:tc>
                <a:tc>
                  <a:txBody>
                    <a:bodyPr/>
                    <a:lstStyle/>
                    <a:p>
                      <a:pPr marL="0" lvl="0" indent="0" algn="l" rtl="0">
                        <a:spcBef>
                          <a:spcPts val="0"/>
                        </a:spcBef>
                        <a:spcAft>
                          <a:spcPts val="0"/>
                        </a:spcAft>
                        <a:buNone/>
                      </a:pPr>
                      <a:r>
                        <a:rPr lang="en" sz="1200"/>
                        <a:t>…</a:t>
                      </a:r>
                      <a:endParaRPr sz="1200"/>
                    </a:p>
                  </a:txBody>
                  <a:tcPr marL="91425" marR="91425" marT="91425" marB="91425"/>
                </a:tc>
                <a:extLst>
                  <a:ext uri="{0D108BD9-81ED-4DB2-BD59-A6C34878D82A}">
                    <a16:rowId xmlns:a16="http://schemas.microsoft.com/office/drawing/2014/main" val="10005"/>
                  </a:ext>
                </a:extLst>
              </a:tr>
            </a:tbl>
          </a:graphicData>
        </a:graphic>
      </p:graphicFrame>
      <p:graphicFrame>
        <p:nvGraphicFramePr>
          <p:cNvPr id="629" name="Google Shape;629;p44"/>
          <p:cNvGraphicFramePr/>
          <p:nvPr/>
        </p:nvGraphicFramePr>
        <p:xfrm>
          <a:off x="4750350" y="1821750"/>
          <a:ext cx="3197050" cy="2073450"/>
        </p:xfrm>
        <a:graphic>
          <a:graphicData uri="http://schemas.openxmlformats.org/drawingml/2006/table">
            <a:tbl>
              <a:tblPr>
                <a:noFill/>
                <a:tableStyleId>{1E98D44D-60F1-4FC4-BB20-9EABBC947173}</a:tableStyleId>
              </a:tblPr>
              <a:tblGrid>
                <a:gridCol w="2542700">
                  <a:extLst>
                    <a:ext uri="{9D8B030D-6E8A-4147-A177-3AD203B41FA5}">
                      <a16:colId xmlns:a16="http://schemas.microsoft.com/office/drawing/2014/main" val="20000"/>
                    </a:ext>
                  </a:extLst>
                </a:gridCol>
                <a:gridCol w="654350">
                  <a:extLst>
                    <a:ext uri="{9D8B030D-6E8A-4147-A177-3AD203B41FA5}">
                      <a16:colId xmlns:a16="http://schemas.microsoft.com/office/drawing/2014/main" val="20001"/>
                    </a:ext>
                  </a:extLst>
                </a:gridCol>
              </a:tblGrid>
              <a:tr h="421150">
                <a:tc>
                  <a:txBody>
                    <a:bodyPr/>
                    <a:lstStyle/>
                    <a:p>
                      <a:pPr marL="0" lvl="0" indent="0" algn="l" rtl="0">
                        <a:spcBef>
                          <a:spcPts val="0"/>
                        </a:spcBef>
                        <a:spcAft>
                          <a:spcPts val="0"/>
                        </a:spcAft>
                        <a:buNone/>
                      </a:pPr>
                      <a:r>
                        <a:rPr lang="en" sz="1200" b="1"/>
                        <a:t>occupation</a:t>
                      </a:r>
                      <a:endParaRPr sz="1200" b="1"/>
                    </a:p>
                  </a:txBody>
                  <a:tcPr marL="91425" marR="91425" marT="91425" marB="91425"/>
                </a:tc>
                <a:tc>
                  <a:txBody>
                    <a:bodyPr/>
                    <a:lstStyle/>
                    <a:p>
                      <a:pPr marL="0" lvl="0" indent="0" algn="l" rtl="0">
                        <a:spcBef>
                          <a:spcPts val="0"/>
                        </a:spcBef>
                        <a:spcAft>
                          <a:spcPts val="0"/>
                        </a:spcAft>
                        <a:buNone/>
                      </a:pPr>
                      <a:r>
                        <a:rPr lang="en" sz="1200" b="1"/>
                        <a:t>count</a:t>
                      </a:r>
                      <a:endParaRPr sz="1200" b="1"/>
                    </a:p>
                  </a:txBody>
                  <a:tcPr marL="91425" marR="91425" marT="91425" marB="91425"/>
                </a:tc>
                <a:extLst>
                  <a:ext uri="{0D108BD9-81ED-4DB2-BD59-A6C34878D82A}">
                    <a16:rowId xmlns:a16="http://schemas.microsoft.com/office/drawing/2014/main" val="10000"/>
                  </a:ext>
                </a:extLst>
              </a:tr>
              <a:tr h="421150">
                <a:tc>
                  <a:txBody>
                    <a:bodyPr/>
                    <a:lstStyle/>
                    <a:p>
                      <a:pPr marL="0" lvl="0" indent="0" algn="l" rtl="0">
                        <a:spcBef>
                          <a:spcPts val="0"/>
                        </a:spcBef>
                        <a:spcAft>
                          <a:spcPts val="0"/>
                        </a:spcAft>
                        <a:buNone/>
                      </a:pPr>
                      <a:r>
                        <a:rPr lang="en" sz="1200"/>
                        <a:t>…</a:t>
                      </a:r>
                      <a:endParaRPr sz="1200"/>
                    </a:p>
                  </a:txBody>
                  <a:tcPr marL="91425" marR="91425" marT="91425" marB="91425"/>
                </a:tc>
                <a:tc>
                  <a:txBody>
                    <a:bodyPr/>
                    <a:lstStyle/>
                    <a:p>
                      <a:pPr marL="0" lvl="0" indent="0" algn="l" rtl="0">
                        <a:spcBef>
                          <a:spcPts val="0"/>
                        </a:spcBef>
                        <a:spcAft>
                          <a:spcPts val="0"/>
                        </a:spcAft>
                        <a:buNone/>
                      </a:pPr>
                      <a:r>
                        <a:rPr lang="en" sz="1200"/>
                        <a:t>…</a:t>
                      </a:r>
                      <a:endParaRPr sz="1200"/>
                    </a:p>
                  </a:txBody>
                  <a:tcPr marL="91425" marR="91425" marT="91425" marB="91425"/>
                </a:tc>
                <a:extLst>
                  <a:ext uri="{0D108BD9-81ED-4DB2-BD59-A6C34878D82A}">
                    <a16:rowId xmlns:a16="http://schemas.microsoft.com/office/drawing/2014/main" val="10001"/>
                  </a:ext>
                </a:extLst>
              </a:tr>
              <a:tr h="421150">
                <a:tc>
                  <a:txBody>
                    <a:bodyPr/>
                    <a:lstStyle/>
                    <a:p>
                      <a:pPr marL="0" lvl="0" indent="0" algn="l" rtl="0">
                        <a:spcBef>
                          <a:spcPts val="0"/>
                        </a:spcBef>
                        <a:spcAft>
                          <a:spcPts val="0"/>
                        </a:spcAft>
                        <a:buNone/>
                      </a:pPr>
                      <a:r>
                        <a:rPr lang="en" sz="1200"/>
                        <a:t>Statisticians and mathematicians</a:t>
                      </a:r>
                      <a:endParaRPr sz="1200"/>
                    </a:p>
                  </a:txBody>
                  <a:tcPr marL="91425" marR="91425" marT="91425" marB="91425"/>
                </a:tc>
                <a:tc>
                  <a:txBody>
                    <a:bodyPr/>
                    <a:lstStyle/>
                    <a:p>
                      <a:pPr marL="0" lvl="0" indent="0" algn="l" rtl="0">
                        <a:spcBef>
                          <a:spcPts val="0"/>
                        </a:spcBef>
                        <a:spcAft>
                          <a:spcPts val="0"/>
                        </a:spcAft>
                        <a:buNone/>
                      </a:pPr>
                      <a:r>
                        <a:rPr lang="en" sz="1200"/>
                        <a:t>69</a:t>
                      </a:r>
                      <a:endParaRPr sz="1200"/>
                    </a:p>
                  </a:txBody>
                  <a:tcPr marL="91425" marR="91425" marT="91425" marB="91425">
                    <a:solidFill>
                      <a:srgbClr val="B6D7A8"/>
                    </a:solidFill>
                  </a:tcPr>
                </a:tc>
                <a:extLst>
                  <a:ext uri="{0D108BD9-81ED-4DB2-BD59-A6C34878D82A}">
                    <a16:rowId xmlns:a16="http://schemas.microsoft.com/office/drawing/2014/main" val="10002"/>
                  </a:ext>
                </a:extLst>
              </a:tr>
              <a:tr h="405000">
                <a:tc>
                  <a:txBody>
                    <a:bodyPr/>
                    <a:lstStyle/>
                    <a:p>
                      <a:pPr marL="0" lvl="0" indent="0" algn="l" rtl="0">
                        <a:spcBef>
                          <a:spcPts val="0"/>
                        </a:spcBef>
                        <a:spcAft>
                          <a:spcPts val="0"/>
                        </a:spcAft>
                        <a:buNone/>
                      </a:pPr>
                      <a:r>
                        <a:rPr lang="en" sz="1200"/>
                        <a:t>Chemists</a:t>
                      </a:r>
                      <a:endParaRPr sz="1200"/>
                    </a:p>
                  </a:txBody>
                  <a:tcPr marL="91425" marR="91425" marT="91425" marB="91425"/>
                </a:tc>
                <a:tc>
                  <a:txBody>
                    <a:bodyPr/>
                    <a:lstStyle/>
                    <a:p>
                      <a:pPr marL="0" lvl="0" indent="0" algn="l" rtl="0">
                        <a:spcBef>
                          <a:spcPts val="0"/>
                        </a:spcBef>
                        <a:spcAft>
                          <a:spcPts val="0"/>
                        </a:spcAft>
                        <a:buNone/>
                      </a:pPr>
                      <a:r>
                        <a:rPr lang="en" sz="1200"/>
                        <a:t>33</a:t>
                      </a:r>
                      <a:endParaRPr sz="1200"/>
                    </a:p>
                  </a:txBody>
                  <a:tcPr marL="91425" marR="91425" marT="91425" marB="91425"/>
                </a:tc>
                <a:extLst>
                  <a:ext uri="{0D108BD9-81ED-4DB2-BD59-A6C34878D82A}">
                    <a16:rowId xmlns:a16="http://schemas.microsoft.com/office/drawing/2014/main" val="10003"/>
                  </a:ext>
                </a:extLst>
              </a:tr>
              <a:tr h="405000">
                <a:tc>
                  <a:txBody>
                    <a:bodyPr/>
                    <a:lstStyle/>
                    <a:p>
                      <a:pPr marL="0" lvl="0" indent="0" algn="l" rtl="0">
                        <a:spcBef>
                          <a:spcPts val="0"/>
                        </a:spcBef>
                        <a:spcAft>
                          <a:spcPts val="0"/>
                        </a:spcAft>
                        <a:buNone/>
                      </a:pPr>
                      <a:r>
                        <a:rPr lang="en" sz="1200"/>
                        <a:t>…</a:t>
                      </a:r>
                      <a:endParaRPr sz="1200"/>
                    </a:p>
                  </a:txBody>
                  <a:tcPr marL="91425" marR="91425" marT="91425" marB="91425"/>
                </a:tc>
                <a:tc>
                  <a:txBody>
                    <a:bodyPr/>
                    <a:lstStyle/>
                    <a:p>
                      <a:pPr marL="0" lvl="0" indent="0" algn="l" rtl="0">
                        <a:spcBef>
                          <a:spcPts val="0"/>
                        </a:spcBef>
                        <a:spcAft>
                          <a:spcPts val="0"/>
                        </a:spcAft>
                        <a:buNone/>
                      </a:pPr>
                      <a:r>
                        <a:rPr lang="en" sz="1200"/>
                        <a:t>…</a:t>
                      </a:r>
                      <a:endParaRPr sz="1200"/>
                    </a:p>
                  </a:txBody>
                  <a:tcPr marL="91425" marR="91425" marT="91425" marB="91425"/>
                </a:tc>
                <a:extLst>
                  <a:ext uri="{0D108BD9-81ED-4DB2-BD59-A6C34878D82A}">
                    <a16:rowId xmlns:a16="http://schemas.microsoft.com/office/drawing/2014/main" val="10004"/>
                  </a:ext>
                </a:extLst>
              </a:tr>
            </a:tbl>
          </a:graphicData>
        </a:graphic>
      </p:graphicFrame>
      <p:cxnSp>
        <p:nvCxnSpPr>
          <p:cNvPr id="630" name="Google Shape;630;p44"/>
          <p:cNvCxnSpPr/>
          <p:nvPr/>
        </p:nvCxnSpPr>
        <p:spPr>
          <a:xfrm>
            <a:off x="3378025" y="2655150"/>
            <a:ext cx="1327500" cy="236400"/>
          </a:xfrm>
          <a:prstGeom prst="curvedConnector3">
            <a:avLst>
              <a:gd name="adj1" fmla="val 50000"/>
            </a:avLst>
          </a:prstGeom>
          <a:noFill/>
          <a:ln w="28575" cap="flat" cmpd="sng">
            <a:solidFill>
              <a:schemeClr val="dk1"/>
            </a:solidFill>
            <a:prstDash val="solid"/>
            <a:round/>
            <a:headEnd type="none" w="med" len="med"/>
            <a:tailEnd type="triangle" w="med" len="med"/>
          </a:ln>
        </p:spPr>
      </p:cxnSp>
      <p:cxnSp>
        <p:nvCxnSpPr>
          <p:cNvPr id="631" name="Google Shape;631;p44"/>
          <p:cNvCxnSpPr/>
          <p:nvPr/>
        </p:nvCxnSpPr>
        <p:spPr>
          <a:xfrm rot="10800000" flipH="1">
            <a:off x="3364125" y="2898550"/>
            <a:ext cx="1292700" cy="222300"/>
          </a:xfrm>
          <a:prstGeom prst="curvedConnector3">
            <a:avLst>
              <a:gd name="adj1" fmla="val 50000"/>
            </a:avLst>
          </a:prstGeom>
          <a:noFill/>
          <a:ln w="28575" cap="flat" cmpd="sng">
            <a:solidFill>
              <a:schemeClr val="dk1"/>
            </a:solidFill>
            <a:prstDash val="solid"/>
            <a:round/>
            <a:headEnd type="none" w="med" len="med"/>
            <a:tailEnd type="none" w="med" len="med"/>
          </a:ln>
        </p:spPr>
      </p:cxnSp>
      <p:sp>
        <p:nvSpPr>
          <p:cNvPr id="7" name="Rectangle 6">
            <a:extLst>
              <a:ext uri="{FF2B5EF4-FFF2-40B4-BE49-F238E27FC236}">
                <a16:creationId xmlns:a16="http://schemas.microsoft.com/office/drawing/2014/main" id="{BBFBBE19-696F-4200-9983-6DE630FD4672}"/>
              </a:ext>
            </a:extLst>
          </p:cNvPr>
          <p:cNvSpPr/>
          <p:nvPr/>
        </p:nvSpPr>
        <p:spPr>
          <a:xfrm>
            <a:off x="129092" y="107576"/>
            <a:ext cx="1326733" cy="431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118;p21">
            <a:extLst>
              <a:ext uri="{FF2B5EF4-FFF2-40B4-BE49-F238E27FC236}">
                <a16:creationId xmlns:a16="http://schemas.microsoft.com/office/drawing/2014/main" id="{FFA05129-0F4E-4974-BA6D-E35130D1BC06}"/>
              </a:ext>
            </a:extLst>
          </p:cNvPr>
          <p:cNvSpPr txBox="1">
            <a:spLocks/>
          </p:cNvSpPr>
          <p:nvPr/>
        </p:nvSpPr>
        <p:spPr>
          <a:xfrm>
            <a:off x="613186" y="250650"/>
            <a:ext cx="7659444" cy="1289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0" indent="0">
              <a:buFont typeface="Arial"/>
              <a:buNone/>
            </a:pPr>
            <a:r>
              <a:rPr lang="en-US" sz="2800" b="1" dirty="0">
                <a:latin typeface="Calibri Light" panose="020F0302020204030204" pitchFamily="34" charset="0"/>
                <a:ea typeface="Calibri Light" panose="020F0302020204030204" pitchFamily="34" charset="0"/>
                <a:cs typeface="Calibri Light" panose="020F0302020204030204" pitchFamily="34" charset="0"/>
                <a:sym typeface="Arial"/>
              </a:rPr>
              <a:t>SUPPRESSION: AGGREGATION</a:t>
            </a:r>
          </a:p>
          <a:p>
            <a:pPr marL="0" indent="0">
              <a:buFont typeface="Arial"/>
              <a:buNone/>
            </a:pPr>
            <a:endParaRPr lang="en-US" sz="2800" b="1" dirty="0">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7" name="Rectangle 6">
            <a:extLst>
              <a:ext uri="{FF2B5EF4-FFF2-40B4-BE49-F238E27FC236}">
                <a16:creationId xmlns:a16="http://schemas.microsoft.com/office/drawing/2014/main" id="{FFAADC21-2B1C-4C88-AC7C-781F29671EA4}"/>
              </a:ext>
            </a:extLst>
          </p:cNvPr>
          <p:cNvSpPr/>
          <p:nvPr/>
        </p:nvSpPr>
        <p:spPr>
          <a:xfrm>
            <a:off x="129092" y="107576"/>
            <a:ext cx="1326733" cy="431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37" name="Google Shape;637;p45"/>
          <p:cNvGraphicFramePr/>
          <p:nvPr/>
        </p:nvGraphicFramePr>
        <p:xfrm>
          <a:off x="800100" y="1619250"/>
          <a:ext cx="2547025" cy="2478450"/>
        </p:xfrm>
        <a:graphic>
          <a:graphicData uri="http://schemas.openxmlformats.org/drawingml/2006/table">
            <a:tbl>
              <a:tblPr>
                <a:noFill/>
                <a:tableStyleId>{1E98D44D-60F1-4FC4-BB20-9EABBC947173}</a:tableStyleId>
              </a:tblPr>
              <a:tblGrid>
                <a:gridCol w="1892325">
                  <a:extLst>
                    <a:ext uri="{9D8B030D-6E8A-4147-A177-3AD203B41FA5}">
                      <a16:colId xmlns:a16="http://schemas.microsoft.com/office/drawing/2014/main" val="20000"/>
                    </a:ext>
                  </a:extLst>
                </a:gridCol>
                <a:gridCol w="654700">
                  <a:extLst>
                    <a:ext uri="{9D8B030D-6E8A-4147-A177-3AD203B41FA5}">
                      <a16:colId xmlns:a16="http://schemas.microsoft.com/office/drawing/2014/main" val="20001"/>
                    </a:ext>
                  </a:extLst>
                </a:gridCol>
              </a:tblGrid>
              <a:tr h="421150">
                <a:tc>
                  <a:txBody>
                    <a:bodyPr/>
                    <a:lstStyle/>
                    <a:p>
                      <a:pPr marL="0" lvl="0" indent="0" algn="l" rtl="0">
                        <a:spcBef>
                          <a:spcPts val="0"/>
                        </a:spcBef>
                        <a:spcAft>
                          <a:spcPts val="0"/>
                        </a:spcAft>
                        <a:buNone/>
                      </a:pPr>
                      <a:r>
                        <a:rPr lang="en" sz="1200" b="1"/>
                        <a:t>number_of_rooms</a:t>
                      </a:r>
                      <a:endParaRPr sz="1200" b="1"/>
                    </a:p>
                  </a:txBody>
                  <a:tcPr marL="91425" marR="91425" marT="91425" marB="91425"/>
                </a:tc>
                <a:tc>
                  <a:txBody>
                    <a:bodyPr/>
                    <a:lstStyle/>
                    <a:p>
                      <a:pPr marL="0" lvl="0" indent="0" algn="l" rtl="0">
                        <a:spcBef>
                          <a:spcPts val="0"/>
                        </a:spcBef>
                        <a:spcAft>
                          <a:spcPts val="0"/>
                        </a:spcAft>
                        <a:buNone/>
                      </a:pPr>
                      <a:r>
                        <a:rPr lang="en" sz="1200" b="1"/>
                        <a:t>count</a:t>
                      </a:r>
                      <a:endParaRPr sz="1200" b="1"/>
                    </a:p>
                  </a:txBody>
                  <a:tcPr marL="91425" marR="91425" marT="91425" marB="91425"/>
                </a:tc>
                <a:extLst>
                  <a:ext uri="{0D108BD9-81ED-4DB2-BD59-A6C34878D82A}">
                    <a16:rowId xmlns:a16="http://schemas.microsoft.com/office/drawing/2014/main" val="10000"/>
                  </a:ext>
                </a:extLst>
              </a:tr>
              <a:tr h="421150">
                <a:tc>
                  <a:txBody>
                    <a:bodyPr/>
                    <a:lstStyle/>
                    <a:p>
                      <a:pPr marL="0" lvl="0" indent="0" algn="l" rtl="0">
                        <a:spcBef>
                          <a:spcPts val="0"/>
                        </a:spcBef>
                        <a:spcAft>
                          <a:spcPts val="0"/>
                        </a:spcAft>
                        <a:buNone/>
                      </a:pPr>
                      <a:r>
                        <a:rPr lang="en" sz="1200"/>
                        <a:t>…</a:t>
                      </a:r>
                      <a:endParaRPr sz="1200"/>
                    </a:p>
                  </a:txBody>
                  <a:tcPr marL="91425" marR="91425" marT="91425" marB="91425"/>
                </a:tc>
                <a:tc>
                  <a:txBody>
                    <a:bodyPr/>
                    <a:lstStyle/>
                    <a:p>
                      <a:pPr marL="0" lvl="0" indent="0" algn="l" rtl="0">
                        <a:spcBef>
                          <a:spcPts val="0"/>
                        </a:spcBef>
                        <a:spcAft>
                          <a:spcPts val="0"/>
                        </a:spcAft>
                        <a:buNone/>
                      </a:pPr>
                      <a:r>
                        <a:rPr lang="en" sz="1200"/>
                        <a:t>…</a:t>
                      </a:r>
                      <a:endParaRPr sz="1200"/>
                    </a:p>
                  </a:txBody>
                  <a:tcPr marL="91425" marR="91425" marT="91425" marB="91425"/>
                </a:tc>
                <a:extLst>
                  <a:ext uri="{0D108BD9-81ED-4DB2-BD59-A6C34878D82A}">
                    <a16:rowId xmlns:a16="http://schemas.microsoft.com/office/drawing/2014/main" val="10001"/>
                  </a:ext>
                </a:extLst>
              </a:tr>
              <a:tr h="421150">
                <a:tc>
                  <a:txBody>
                    <a:bodyPr/>
                    <a:lstStyle/>
                    <a:p>
                      <a:pPr marL="0" lvl="0" indent="0" algn="l" rtl="0">
                        <a:spcBef>
                          <a:spcPts val="0"/>
                        </a:spcBef>
                        <a:spcAft>
                          <a:spcPts val="0"/>
                        </a:spcAft>
                        <a:buNone/>
                      </a:pPr>
                      <a:r>
                        <a:rPr lang="en" sz="1200"/>
                        <a:t>20</a:t>
                      </a:r>
                      <a:endParaRPr sz="1200"/>
                    </a:p>
                  </a:txBody>
                  <a:tcPr marL="91425" marR="91425" marT="91425" marB="91425"/>
                </a:tc>
                <a:tc>
                  <a:txBody>
                    <a:bodyPr/>
                    <a:lstStyle/>
                    <a:p>
                      <a:pPr marL="0" lvl="0" indent="0" algn="l" rtl="0">
                        <a:spcBef>
                          <a:spcPts val="0"/>
                        </a:spcBef>
                        <a:spcAft>
                          <a:spcPts val="0"/>
                        </a:spcAft>
                        <a:buNone/>
                      </a:pPr>
                      <a:r>
                        <a:rPr lang="en" sz="1200"/>
                        <a:t>47</a:t>
                      </a:r>
                      <a:endParaRPr sz="1200"/>
                    </a:p>
                  </a:txBody>
                  <a:tcPr marL="91425" marR="91425" marT="91425" marB="91425"/>
                </a:tc>
                <a:extLst>
                  <a:ext uri="{0D108BD9-81ED-4DB2-BD59-A6C34878D82A}">
                    <a16:rowId xmlns:a16="http://schemas.microsoft.com/office/drawing/2014/main" val="10002"/>
                  </a:ext>
                </a:extLst>
              </a:tr>
              <a:tr h="405000">
                <a:tc>
                  <a:txBody>
                    <a:bodyPr/>
                    <a:lstStyle/>
                    <a:p>
                      <a:pPr marL="0" lvl="0" indent="0" algn="l" rtl="0">
                        <a:spcBef>
                          <a:spcPts val="0"/>
                        </a:spcBef>
                        <a:spcAft>
                          <a:spcPts val="0"/>
                        </a:spcAft>
                        <a:buNone/>
                      </a:pPr>
                      <a:r>
                        <a:rPr lang="en" sz="1200"/>
                        <a:t>21</a:t>
                      </a:r>
                      <a:endParaRPr sz="1200"/>
                    </a:p>
                  </a:txBody>
                  <a:tcPr marL="91425" marR="91425" marT="91425" marB="91425"/>
                </a:tc>
                <a:tc>
                  <a:txBody>
                    <a:bodyPr/>
                    <a:lstStyle/>
                    <a:p>
                      <a:pPr marL="0" lvl="0" indent="0" algn="l" rtl="0">
                        <a:spcBef>
                          <a:spcPts val="0"/>
                        </a:spcBef>
                        <a:spcAft>
                          <a:spcPts val="0"/>
                        </a:spcAft>
                        <a:buNone/>
                      </a:pPr>
                      <a:r>
                        <a:rPr lang="en" sz="1200"/>
                        <a:t>21</a:t>
                      </a:r>
                      <a:endParaRPr sz="1200"/>
                    </a:p>
                  </a:txBody>
                  <a:tcPr marL="91425" marR="91425" marT="91425" marB="91425">
                    <a:solidFill>
                      <a:srgbClr val="EA9999"/>
                    </a:solidFill>
                  </a:tcPr>
                </a:tc>
                <a:extLst>
                  <a:ext uri="{0D108BD9-81ED-4DB2-BD59-A6C34878D82A}">
                    <a16:rowId xmlns:a16="http://schemas.microsoft.com/office/drawing/2014/main" val="10003"/>
                  </a:ext>
                </a:extLst>
              </a:tr>
              <a:tr h="405000">
                <a:tc>
                  <a:txBody>
                    <a:bodyPr/>
                    <a:lstStyle/>
                    <a:p>
                      <a:pPr marL="0" lvl="0" indent="0" algn="l" rtl="0">
                        <a:spcBef>
                          <a:spcPts val="0"/>
                        </a:spcBef>
                        <a:spcAft>
                          <a:spcPts val="0"/>
                        </a:spcAft>
                        <a:buNone/>
                      </a:pPr>
                      <a:r>
                        <a:rPr lang="en" sz="1200"/>
                        <a:t>22</a:t>
                      </a:r>
                      <a:endParaRPr sz="1200"/>
                    </a:p>
                  </a:txBody>
                  <a:tcPr marL="91425" marR="91425" marT="91425" marB="91425"/>
                </a:tc>
                <a:tc>
                  <a:txBody>
                    <a:bodyPr/>
                    <a:lstStyle/>
                    <a:p>
                      <a:pPr marL="0" lvl="0" indent="0" algn="l" rtl="0">
                        <a:spcBef>
                          <a:spcPts val="0"/>
                        </a:spcBef>
                        <a:spcAft>
                          <a:spcPts val="0"/>
                        </a:spcAft>
                        <a:buNone/>
                      </a:pPr>
                      <a:r>
                        <a:rPr lang="en" sz="1200"/>
                        <a:t>26</a:t>
                      </a:r>
                      <a:endParaRPr sz="1200"/>
                    </a:p>
                  </a:txBody>
                  <a:tcPr marL="91425" marR="91425" marT="91425" marB="91425"/>
                </a:tc>
                <a:extLst>
                  <a:ext uri="{0D108BD9-81ED-4DB2-BD59-A6C34878D82A}">
                    <a16:rowId xmlns:a16="http://schemas.microsoft.com/office/drawing/2014/main" val="10004"/>
                  </a:ext>
                </a:extLst>
              </a:tr>
              <a:tr h="405000">
                <a:tc>
                  <a:txBody>
                    <a:bodyPr/>
                    <a:lstStyle/>
                    <a:p>
                      <a:pPr marL="0" lvl="0" indent="0" algn="l" rtl="0">
                        <a:spcBef>
                          <a:spcPts val="0"/>
                        </a:spcBef>
                        <a:spcAft>
                          <a:spcPts val="0"/>
                        </a:spcAft>
                        <a:buNone/>
                      </a:pPr>
                      <a:r>
                        <a:rPr lang="en" sz="1200"/>
                        <a:t>23</a:t>
                      </a:r>
                      <a:endParaRPr sz="1200"/>
                    </a:p>
                  </a:txBody>
                  <a:tcPr marL="91425" marR="91425" marT="91425" marB="91425"/>
                </a:tc>
                <a:tc>
                  <a:txBody>
                    <a:bodyPr/>
                    <a:lstStyle/>
                    <a:p>
                      <a:pPr marL="0" lvl="0" indent="0" algn="l" rtl="0">
                        <a:spcBef>
                          <a:spcPts val="0"/>
                        </a:spcBef>
                        <a:spcAft>
                          <a:spcPts val="0"/>
                        </a:spcAft>
                        <a:buNone/>
                      </a:pPr>
                      <a:r>
                        <a:rPr lang="en" sz="1200"/>
                        <a:t>9</a:t>
                      </a:r>
                      <a:endParaRPr sz="1200"/>
                    </a:p>
                  </a:txBody>
                  <a:tcPr marL="91425" marR="91425" marT="91425" marB="91425">
                    <a:solidFill>
                      <a:srgbClr val="EA9999"/>
                    </a:solidFill>
                  </a:tcPr>
                </a:tc>
                <a:extLst>
                  <a:ext uri="{0D108BD9-81ED-4DB2-BD59-A6C34878D82A}">
                    <a16:rowId xmlns:a16="http://schemas.microsoft.com/office/drawing/2014/main" val="10005"/>
                  </a:ext>
                </a:extLst>
              </a:tr>
            </a:tbl>
          </a:graphicData>
        </a:graphic>
      </p:graphicFrame>
      <p:graphicFrame>
        <p:nvGraphicFramePr>
          <p:cNvPr id="638" name="Google Shape;638;p45"/>
          <p:cNvGraphicFramePr/>
          <p:nvPr/>
        </p:nvGraphicFramePr>
        <p:xfrm>
          <a:off x="4736425" y="1630610"/>
          <a:ext cx="3197050" cy="1263450"/>
        </p:xfrm>
        <a:graphic>
          <a:graphicData uri="http://schemas.openxmlformats.org/drawingml/2006/table">
            <a:tbl>
              <a:tblPr>
                <a:noFill/>
                <a:tableStyleId>{1E98D44D-60F1-4FC4-BB20-9EABBC947173}</a:tableStyleId>
              </a:tblPr>
              <a:tblGrid>
                <a:gridCol w="2542700">
                  <a:extLst>
                    <a:ext uri="{9D8B030D-6E8A-4147-A177-3AD203B41FA5}">
                      <a16:colId xmlns:a16="http://schemas.microsoft.com/office/drawing/2014/main" val="20000"/>
                    </a:ext>
                  </a:extLst>
                </a:gridCol>
                <a:gridCol w="654350">
                  <a:extLst>
                    <a:ext uri="{9D8B030D-6E8A-4147-A177-3AD203B41FA5}">
                      <a16:colId xmlns:a16="http://schemas.microsoft.com/office/drawing/2014/main" val="20001"/>
                    </a:ext>
                  </a:extLst>
                </a:gridCol>
              </a:tblGrid>
              <a:tr h="421150">
                <a:tc>
                  <a:txBody>
                    <a:bodyPr/>
                    <a:lstStyle/>
                    <a:p>
                      <a:pPr marL="0" lvl="0" indent="0" algn="l" rtl="0">
                        <a:spcBef>
                          <a:spcPts val="0"/>
                        </a:spcBef>
                        <a:spcAft>
                          <a:spcPts val="0"/>
                        </a:spcAft>
                        <a:buNone/>
                      </a:pPr>
                      <a:r>
                        <a:rPr lang="en" sz="1200" b="1"/>
                        <a:t>number_of_rooms</a:t>
                      </a:r>
                      <a:endParaRPr sz="1200" b="1"/>
                    </a:p>
                  </a:txBody>
                  <a:tcPr marL="91425" marR="91425" marT="91425" marB="91425"/>
                </a:tc>
                <a:tc>
                  <a:txBody>
                    <a:bodyPr/>
                    <a:lstStyle/>
                    <a:p>
                      <a:pPr marL="0" lvl="0" indent="0" algn="l" rtl="0">
                        <a:spcBef>
                          <a:spcPts val="0"/>
                        </a:spcBef>
                        <a:spcAft>
                          <a:spcPts val="0"/>
                        </a:spcAft>
                        <a:buNone/>
                      </a:pPr>
                      <a:r>
                        <a:rPr lang="en" sz="1200" b="1"/>
                        <a:t>count</a:t>
                      </a:r>
                      <a:endParaRPr sz="1200" b="1"/>
                    </a:p>
                  </a:txBody>
                  <a:tcPr marL="91425" marR="91425" marT="91425" marB="91425"/>
                </a:tc>
                <a:extLst>
                  <a:ext uri="{0D108BD9-81ED-4DB2-BD59-A6C34878D82A}">
                    <a16:rowId xmlns:a16="http://schemas.microsoft.com/office/drawing/2014/main" val="10000"/>
                  </a:ext>
                </a:extLst>
              </a:tr>
              <a:tr h="421150">
                <a:tc>
                  <a:txBody>
                    <a:bodyPr/>
                    <a:lstStyle/>
                    <a:p>
                      <a:pPr marL="0" lvl="0" indent="0" algn="l" rtl="0">
                        <a:spcBef>
                          <a:spcPts val="0"/>
                        </a:spcBef>
                        <a:spcAft>
                          <a:spcPts val="0"/>
                        </a:spcAft>
                        <a:buNone/>
                      </a:pPr>
                      <a:r>
                        <a:rPr lang="en" sz="1200"/>
                        <a:t>…</a:t>
                      </a:r>
                      <a:endParaRPr sz="1200"/>
                    </a:p>
                  </a:txBody>
                  <a:tcPr marL="91425" marR="91425" marT="91425" marB="91425"/>
                </a:tc>
                <a:tc>
                  <a:txBody>
                    <a:bodyPr/>
                    <a:lstStyle/>
                    <a:p>
                      <a:pPr marL="0" lvl="0" indent="0" algn="l" rtl="0">
                        <a:spcBef>
                          <a:spcPts val="0"/>
                        </a:spcBef>
                        <a:spcAft>
                          <a:spcPts val="0"/>
                        </a:spcAft>
                        <a:buNone/>
                      </a:pPr>
                      <a:r>
                        <a:rPr lang="en" sz="1200"/>
                        <a:t>…</a:t>
                      </a:r>
                      <a:endParaRPr sz="1200"/>
                    </a:p>
                  </a:txBody>
                  <a:tcPr marL="91425" marR="91425" marT="91425" marB="91425"/>
                </a:tc>
                <a:extLst>
                  <a:ext uri="{0D108BD9-81ED-4DB2-BD59-A6C34878D82A}">
                    <a16:rowId xmlns:a16="http://schemas.microsoft.com/office/drawing/2014/main" val="10001"/>
                  </a:ext>
                </a:extLst>
              </a:tr>
              <a:tr h="421150">
                <a:tc>
                  <a:txBody>
                    <a:bodyPr/>
                    <a:lstStyle/>
                    <a:p>
                      <a:pPr marL="0" lvl="0" indent="0" algn="l" rtl="0">
                        <a:spcBef>
                          <a:spcPts val="0"/>
                        </a:spcBef>
                        <a:spcAft>
                          <a:spcPts val="0"/>
                        </a:spcAft>
                        <a:buNone/>
                      </a:pPr>
                      <a:r>
                        <a:rPr lang="en" sz="1200"/>
                        <a:t>20+</a:t>
                      </a:r>
                      <a:endParaRPr sz="1200"/>
                    </a:p>
                  </a:txBody>
                  <a:tcPr marL="91425" marR="91425" marT="91425" marB="91425"/>
                </a:tc>
                <a:tc>
                  <a:txBody>
                    <a:bodyPr/>
                    <a:lstStyle/>
                    <a:p>
                      <a:pPr marL="0" lvl="0" indent="0" algn="l" rtl="0">
                        <a:spcBef>
                          <a:spcPts val="0"/>
                        </a:spcBef>
                        <a:spcAft>
                          <a:spcPts val="0"/>
                        </a:spcAft>
                        <a:buNone/>
                      </a:pPr>
                      <a:r>
                        <a:rPr lang="en" sz="1200"/>
                        <a:t>103</a:t>
                      </a:r>
                      <a:endParaRPr sz="1200"/>
                    </a:p>
                  </a:txBody>
                  <a:tcPr marL="91425" marR="91425" marT="91425" marB="91425">
                    <a:solidFill>
                      <a:srgbClr val="B6D7A8"/>
                    </a:solidFill>
                  </a:tcPr>
                </a:tc>
                <a:extLst>
                  <a:ext uri="{0D108BD9-81ED-4DB2-BD59-A6C34878D82A}">
                    <a16:rowId xmlns:a16="http://schemas.microsoft.com/office/drawing/2014/main" val="10002"/>
                  </a:ext>
                </a:extLst>
              </a:tr>
            </a:tbl>
          </a:graphicData>
        </a:graphic>
      </p:graphicFrame>
      <p:sp>
        <p:nvSpPr>
          <p:cNvPr id="639" name="Google Shape;639;p45"/>
          <p:cNvSpPr/>
          <p:nvPr/>
        </p:nvSpPr>
        <p:spPr>
          <a:xfrm>
            <a:off x="3438575" y="2461550"/>
            <a:ext cx="277800" cy="1636200"/>
          </a:xfrm>
          <a:prstGeom prst="rightBrace">
            <a:avLst>
              <a:gd name="adj1" fmla="val 50000"/>
              <a:gd name="adj2" fmla="val 500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40" name="Google Shape;640;p45"/>
          <p:cNvCxnSpPr/>
          <p:nvPr/>
        </p:nvCxnSpPr>
        <p:spPr>
          <a:xfrm flipH="1">
            <a:off x="3869600" y="2681900"/>
            <a:ext cx="795000" cy="594000"/>
          </a:xfrm>
          <a:prstGeom prst="curvedConnector3">
            <a:avLst>
              <a:gd name="adj1" fmla="val 50000"/>
            </a:avLst>
          </a:prstGeom>
          <a:noFill/>
          <a:ln w="19050" cap="flat" cmpd="sng">
            <a:solidFill>
              <a:schemeClr val="dk1"/>
            </a:solidFill>
            <a:prstDash val="solid"/>
            <a:round/>
            <a:headEnd type="triangle" w="med" len="med"/>
            <a:tailEnd type="none" w="med" len="med"/>
          </a:ln>
        </p:spPr>
      </p:cxnSp>
      <p:sp>
        <p:nvSpPr>
          <p:cNvPr id="10" name="Google Shape;118;p21">
            <a:extLst>
              <a:ext uri="{FF2B5EF4-FFF2-40B4-BE49-F238E27FC236}">
                <a16:creationId xmlns:a16="http://schemas.microsoft.com/office/drawing/2014/main" id="{E63BF03E-8754-409B-ADFB-F9D2DA281CD8}"/>
              </a:ext>
            </a:extLst>
          </p:cNvPr>
          <p:cNvSpPr txBox="1">
            <a:spLocks/>
          </p:cNvSpPr>
          <p:nvPr/>
        </p:nvSpPr>
        <p:spPr>
          <a:xfrm>
            <a:off x="613186" y="250650"/>
            <a:ext cx="7659444" cy="1289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0" indent="0">
              <a:buFont typeface="Arial"/>
              <a:buNone/>
            </a:pPr>
            <a:r>
              <a:rPr lang="en-US" sz="2800" b="1" dirty="0">
                <a:latin typeface="Calibri Light" panose="020F0302020204030204" pitchFamily="34" charset="0"/>
                <a:ea typeface="Calibri Light" panose="020F0302020204030204" pitchFamily="34" charset="0"/>
                <a:cs typeface="Calibri Light" panose="020F0302020204030204" pitchFamily="34" charset="0"/>
                <a:sym typeface="Arial"/>
              </a:rPr>
              <a:t>SUPPRESSION: TOP AND BOTTOM-CODING</a:t>
            </a:r>
          </a:p>
          <a:p>
            <a:pPr marL="0" indent="0">
              <a:buFont typeface="Arial"/>
              <a:buNone/>
            </a:pPr>
            <a:endParaRPr lang="en-US" sz="2800" b="1" dirty="0">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46"/>
          <p:cNvSpPr/>
          <p:nvPr/>
        </p:nvSpPr>
        <p:spPr>
          <a:xfrm>
            <a:off x="1142999" y="701993"/>
            <a:ext cx="6858000" cy="90600"/>
          </a:xfrm>
          <a:prstGeom prst="rect">
            <a:avLst/>
          </a:prstGeom>
          <a:solidFill>
            <a:srgbClr val="00073A"/>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rgbClr val="00073A"/>
              </a:solidFill>
              <a:latin typeface="Arial"/>
              <a:ea typeface="Arial"/>
              <a:cs typeface="Arial"/>
              <a:sym typeface="Arial"/>
            </a:endParaRPr>
          </a:p>
        </p:txBody>
      </p:sp>
      <p:grpSp>
        <p:nvGrpSpPr>
          <p:cNvPr id="647" name="Google Shape;647;p46"/>
          <p:cNvGrpSpPr/>
          <p:nvPr/>
        </p:nvGrpSpPr>
        <p:grpSpPr>
          <a:xfrm>
            <a:off x="1143000" y="4636665"/>
            <a:ext cx="6858004" cy="525286"/>
            <a:chOff x="0" y="6182219"/>
            <a:chExt cx="9144005" cy="700381"/>
          </a:xfrm>
        </p:grpSpPr>
        <p:sp>
          <p:nvSpPr>
            <p:cNvPr id="648" name="Google Shape;648;p46"/>
            <p:cNvSpPr/>
            <p:nvPr/>
          </p:nvSpPr>
          <p:spPr>
            <a:xfrm>
              <a:off x="5" y="6248400"/>
              <a:ext cx="9144000" cy="6342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entury Gothic"/>
                <a:ea typeface="Century Gothic"/>
                <a:cs typeface="Century Gothic"/>
                <a:sym typeface="Century Gothic"/>
              </a:endParaRPr>
            </a:p>
          </p:txBody>
        </p:sp>
        <p:pic>
          <p:nvPicPr>
            <p:cNvPr id="649" name="Google Shape;649;p46"/>
            <p:cNvPicPr preferRelativeResize="0"/>
            <p:nvPr/>
          </p:nvPicPr>
          <p:blipFill rotWithShape="1">
            <a:blip r:embed="rId3">
              <a:alphaModFix/>
            </a:blip>
            <a:srcRect/>
            <a:stretch/>
          </p:blipFill>
          <p:spPr>
            <a:xfrm>
              <a:off x="62861" y="6315172"/>
              <a:ext cx="2347258" cy="517778"/>
            </a:xfrm>
            <a:prstGeom prst="rect">
              <a:avLst/>
            </a:prstGeom>
            <a:noFill/>
            <a:ln>
              <a:noFill/>
            </a:ln>
          </p:spPr>
        </p:pic>
        <p:pic>
          <p:nvPicPr>
            <p:cNvPr id="650" name="Google Shape;650;p46"/>
            <p:cNvPicPr preferRelativeResize="0"/>
            <p:nvPr/>
          </p:nvPicPr>
          <p:blipFill rotWithShape="1">
            <a:blip r:embed="rId4">
              <a:alphaModFix/>
            </a:blip>
            <a:srcRect/>
            <a:stretch/>
          </p:blipFill>
          <p:spPr>
            <a:xfrm>
              <a:off x="0" y="6182219"/>
              <a:ext cx="9143998" cy="66181"/>
            </a:xfrm>
            <a:prstGeom prst="rect">
              <a:avLst/>
            </a:prstGeom>
            <a:noFill/>
            <a:ln>
              <a:noFill/>
            </a:ln>
          </p:spPr>
        </p:pic>
      </p:grpSp>
      <p:sp>
        <p:nvSpPr>
          <p:cNvPr id="652" name="Google Shape;652;p46"/>
          <p:cNvSpPr txBox="1"/>
          <p:nvPr/>
        </p:nvSpPr>
        <p:spPr>
          <a:xfrm>
            <a:off x="1371600" y="971550"/>
            <a:ext cx="628800" cy="276900"/>
          </a:xfrm>
          <a:prstGeom prst="rect">
            <a:avLst/>
          </a:prstGeom>
          <a:noFill/>
          <a:ln>
            <a:noFill/>
          </a:ln>
        </p:spPr>
        <p:txBody>
          <a:bodyPr spcFirstLastPara="1" wrap="square" lIns="68575" tIns="34275" rIns="68575" bIns="34275" anchor="t" anchorCtr="0">
            <a:spAutoFit/>
          </a:bodyPr>
          <a:lstStyle/>
          <a:p>
            <a:pPr marL="0" marR="0" lvl="0" indent="0" algn="l" rtl="0">
              <a:lnSpc>
                <a:spcPct val="90000"/>
              </a:lnSpc>
              <a:spcBef>
                <a:spcPts val="0"/>
              </a:spcBef>
              <a:spcAft>
                <a:spcPts val="0"/>
              </a:spcAft>
              <a:buNone/>
            </a:pPr>
            <a:r>
              <a:rPr lang="en" sz="1500">
                <a:solidFill>
                  <a:srgbClr val="002060"/>
                </a:solidFill>
                <a:latin typeface="Calibri"/>
                <a:ea typeface="Calibri"/>
                <a:cs typeface="Calibri"/>
                <a:sym typeface="Calibri"/>
              </a:rPr>
              <a:t>2010</a:t>
            </a:r>
            <a:endParaRPr sz="1100"/>
          </a:p>
        </p:txBody>
      </p:sp>
      <p:sp>
        <p:nvSpPr>
          <p:cNvPr id="653" name="Google Shape;653;p46"/>
          <p:cNvSpPr txBox="1"/>
          <p:nvPr/>
        </p:nvSpPr>
        <p:spPr>
          <a:xfrm>
            <a:off x="1367613" y="2794859"/>
            <a:ext cx="628800" cy="276900"/>
          </a:xfrm>
          <a:prstGeom prst="rect">
            <a:avLst/>
          </a:prstGeom>
          <a:noFill/>
          <a:ln>
            <a:noFill/>
          </a:ln>
        </p:spPr>
        <p:txBody>
          <a:bodyPr spcFirstLastPara="1" wrap="square" lIns="68575" tIns="34275" rIns="68575" bIns="34275" anchor="t" anchorCtr="0">
            <a:spAutoFit/>
          </a:bodyPr>
          <a:lstStyle/>
          <a:p>
            <a:pPr marL="0" marR="0" lvl="0" indent="0" algn="l" rtl="0">
              <a:lnSpc>
                <a:spcPct val="90000"/>
              </a:lnSpc>
              <a:spcBef>
                <a:spcPts val="0"/>
              </a:spcBef>
              <a:spcAft>
                <a:spcPts val="0"/>
              </a:spcAft>
              <a:buNone/>
            </a:pPr>
            <a:r>
              <a:rPr lang="en" sz="1500">
                <a:solidFill>
                  <a:srgbClr val="002060"/>
                </a:solidFill>
                <a:latin typeface="Calibri"/>
                <a:ea typeface="Calibri"/>
                <a:cs typeface="Calibri"/>
                <a:sym typeface="Calibri"/>
              </a:rPr>
              <a:t>1991</a:t>
            </a:r>
            <a:endParaRPr sz="1100"/>
          </a:p>
        </p:txBody>
      </p:sp>
      <p:pic>
        <p:nvPicPr>
          <p:cNvPr id="654" name="Google Shape;654;p46"/>
          <p:cNvPicPr preferRelativeResize="0"/>
          <p:nvPr/>
        </p:nvPicPr>
        <p:blipFill rotWithShape="1">
          <a:blip r:embed="rId5">
            <a:alphaModFix/>
          </a:blip>
          <a:srcRect l="6863" t="23332" r="8297" b="24445"/>
          <a:stretch/>
        </p:blipFill>
        <p:spPr>
          <a:xfrm>
            <a:off x="3714750" y="842117"/>
            <a:ext cx="2288834" cy="1823310"/>
          </a:xfrm>
          <a:prstGeom prst="rect">
            <a:avLst/>
          </a:prstGeom>
          <a:noFill/>
          <a:ln w="12700" cap="flat" cmpd="sng">
            <a:solidFill>
              <a:schemeClr val="dk2"/>
            </a:solidFill>
            <a:prstDash val="solid"/>
            <a:round/>
            <a:headEnd type="none" w="sm" len="sm"/>
            <a:tailEnd type="none" w="sm" len="sm"/>
          </a:ln>
        </p:spPr>
      </p:pic>
      <p:pic>
        <p:nvPicPr>
          <p:cNvPr id="655" name="Google Shape;655;p46"/>
          <p:cNvPicPr preferRelativeResize="0"/>
          <p:nvPr/>
        </p:nvPicPr>
        <p:blipFill rotWithShape="1">
          <a:blip r:embed="rId6">
            <a:alphaModFix/>
          </a:blip>
          <a:srcRect l="6858" t="23332" r="6867" b="24445"/>
          <a:stretch/>
        </p:blipFill>
        <p:spPr>
          <a:xfrm>
            <a:off x="1269263" y="2770246"/>
            <a:ext cx="2297604" cy="1799791"/>
          </a:xfrm>
          <a:prstGeom prst="rect">
            <a:avLst/>
          </a:prstGeom>
          <a:noFill/>
          <a:ln w="12700" cap="flat" cmpd="sng">
            <a:solidFill>
              <a:schemeClr val="dk2"/>
            </a:solidFill>
            <a:prstDash val="solid"/>
            <a:round/>
            <a:headEnd type="none" w="sm" len="sm"/>
            <a:tailEnd type="none" w="sm" len="sm"/>
          </a:ln>
        </p:spPr>
      </p:pic>
      <p:pic>
        <p:nvPicPr>
          <p:cNvPr id="656" name="Google Shape;656;p46"/>
          <p:cNvPicPr preferRelativeResize="0"/>
          <p:nvPr/>
        </p:nvPicPr>
        <p:blipFill rotWithShape="1">
          <a:blip r:embed="rId7">
            <a:alphaModFix/>
          </a:blip>
          <a:srcRect l="6863" t="23332" r="8297" b="24445"/>
          <a:stretch/>
        </p:blipFill>
        <p:spPr>
          <a:xfrm>
            <a:off x="1269263" y="842116"/>
            <a:ext cx="2288836" cy="1823310"/>
          </a:xfrm>
          <a:prstGeom prst="rect">
            <a:avLst/>
          </a:prstGeom>
          <a:noFill/>
          <a:ln w="12700" cap="flat" cmpd="sng">
            <a:solidFill>
              <a:schemeClr val="dk2"/>
            </a:solidFill>
            <a:prstDash val="solid"/>
            <a:round/>
            <a:headEnd type="none" w="sm" len="sm"/>
            <a:tailEnd type="none" w="sm" len="sm"/>
          </a:ln>
        </p:spPr>
      </p:pic>
      <p:pic>
        <p:nvPicPr>
          <p:cNvPr id="657" name="Google Shape;657;p46"/>
          <p:cNvPicPr preferRelativeResize="0"/>
          <p:nvPr/>
        </p:nvPicPr>
        <p:blipFill rotWithShape="1">
          <a:blip r:embed="rId8">
            <a:alphaModFix/>
          </a:blip>
          <a:srcRect l="6858" t="23332" r="6867" b="24445"/>
          <a:stretch/>
        </p:blipFill>
        <p:spPr>
          <a:xfrm>
            <a:off x="3714750" y="2778971"/>
            <a:ext cx="2288835" cy="1792921"/>
          </a:xfrm>
          <a:prstGeom prst="rect">
            <a:avLst/>
          </a:prstGeom>
          <a:noFill/>
          <a:ln w="12700" cap="flat" cmpd="sng">
            <a:solidFill>
              <a:schemeClr val="dk2"/>
            </a:solidFill>
            <a:prstDash val="solid"/>
            <a:round/>
            <a:headEnd type="none" w="sm" len="sm"/>
            <a:tailEnd type="none" w="sm" len="sm"/>
          </a:ln>
        </p:spPr>
      </p:pic>
      <p:sp>
        <p:nvSpPr>
          <p:cNvPr id="658" name="Google Shape;658;p46"/>
          <p:cNvSpPr txBox="1"/>
          <p:nvPr/>
        </p:nvSpPr>
        <p:spPr>
          <a:xfrm>
            <a:off x="3723518" y="2800350"/>
            <a:ext cx="628800" cy="276900"/>
          </a:xfrm>
          <a:prstGeom prst="rect">
            <a:avLst/>
          </a:prstGeom>
          <a:noFill/>
          <a:ln>
            <a:noFill/>
          </a:ln>
        </p:spPr>
        <p:txBody>
          <a:bodyPr spcFirstLastPara="1" wrap="square" lIns="68575" tIns="34275" rIns="68575" bIns="34275" anchor="t" anchorCtr="0">
            <a:spAutoFit/>
          </a:bodyPr>
          <a:lstStyle/>
          <a:p>
            <a:pPr marL="0" marR="0" lvl="0" indent="0" algn="l" rtl="0">
              <a:lnSpc>
                <a:spcPct val="90000"/>
              </a:lnSpc>
              <a:spcBef>
                <a:spcPts val="0"/>
              </a:spcBef>
              <a:spcAft>
                <a:spcPts val="0"/>
              </a:spcAft>
              <a:buNone/>
            </a:pPr>
            <a:r>
              <a:rPr lang="en" sz="1500">
                <a:solidFill>
                  <a:srgbClr val="002060"/>
                </a:solidFill>
                <a:latin typeface="Calibri"/>
                <a:ea typeface="Calibri"/>
                <a:cs typeface="Calibri"/>
                <a:sym typeface="Calibri"/>
              </a:rPr>
              <a:t>1980</a:t>
            </a:r>
            <a:endParaRPr sz="1100"/>
          </a:p>
        </p:txBody>
      </p:sp>
      <p:sp>
        <p:nvSpPr>
          <p:cNvPr id="659" name="Google Shape;659;p46"/>
          <p:cNvSpPr txBox="1"/>
          <p:nvPr/>
        </p:nvSpPr>
        <p:spPr>
          <a:xfrm>
            <a:off x="3829050" y="971550"/>
            <a:ext cx="628800" cy="276900"/>
          </a:xfrm>
          <a:prstGeom prst="rect">
            <a:avLst/>
          </a:prstGeom>
          <a:noFill/>
          <a:ln>
            <a:noFill/>
          </a:ln>
        </p:spPr>
        <p:txBody>
          <a:bodyPr spcFirstLastPara="1" wrap="square" lIns="68575" tIns="34275" rIns="68575" bIns="34275" anchor="t" anchorCtr="0">
            <a:spAutoFit/>
          </a:bodyPr>
          <a:lstStyle/>
          <a:p>
            <a:pPr marL="0" marR="0" lvl="0" indent="0" algn="l" rtl="0">
              <a:lnSpc>
                <a:spcPct val="90000"/>
              </a:lnSpc>
              <a:spcBef>
                <a:spcPts val="0"/>
              </a:spcBef>
              <a:spcAft>
                <a:spcPts val="0"/>
              </a:spcAft>
              <a:buNone/>
            </a:pPr>
            <a:r>
              <a:rPr lang="en" sz="1500">
                <a:solidFill>
                  <a:srgbClr val="002060"/>
                </a:solidFill>
                <a:latin typeface="Calibri"/>
                <a:ea typeface="Calibri"/>
                <a:cs typeface="Calibri"/>
                <a:sym typeface="Calibri"/>
              </a:rPr>
              <a:t>2000</a:t>
            </a:r>
            <a:endParaRPr sz="1100"/>
          </a:p>
        </p:txBody>
      </p:sp>
      <p:graphicFrame>
        <p:nvGraphicFramePr>
          <p:cNvPr id="660" name="Google Shape;660;p46"/>
          <p:cNvGraphicFramePr/>
          <p:nvPr/>
        </p:nvGraphicFramePr>
        <p:xfrm>
          <a:off x="6131531" y="2196110"/>
          <a:ext cx="1600200" cy="1409800"/>
        </p:xfrm>
        <a:graphic>
          <a:graphicData uri="http://schemas.openxmlformats.org/drawingml/2006/table">
            <a:tbl>
              <a:tblPr firstRow="1" bandRow="1">
                <a:noFill/>
                <a:tableStyleId>{983D4564-5763-4077-9F43-282AAA934316}</a:tableStyleId>
              </a:tblPr>
              <a:tblGrid>
                <a:gridCol w="659625">
                  <a:extLst>
                    <a:ext uri="{9D8B030D-6E8A-4147-A177-3AD203B41FA5}">
                      <a16:colId xmlns:a16="http://schemas.microsoft.com/office/drawing/2014/main" val="20000"/>
                    </a:ext>
                  </a:extLst>
                </a:gridCol>
                <a:gridCol w="940575">
                  <a:extLst>
                    <a:ext uri="{9D8B030D-6E8A-4147-A177-3AD203B41FA5}">
                      <a16:colId xmlns:a16="http://schemas.microsoft.com/office/drawing/2014/main" val="20001"/>
                    </a:ext>
                  </a:extLst>
                </a:gridCol>
              </a:tblGrid>
              <a:tr h="281950">
                <a:tc gridSpan="2">
                  <a:txBody>
                    <a:bodyPr/>
                    <a:lstStyle/>
                    <a:p>
                      <a:pPr marL="0" marR="0" lvl="0" indent="0" algn="l" rtl="0">
                        <a:lnSpc>
                          <a:spcPct val="100000"/>
                        </a:lnSpc>
                        <a:spcBef>
                          <a:spcPts val="0"/>
                        </a:spcBef>
                        <a:spcAft>
                          <a:spcPts val="0"/>
                        </a:spcAft>
                        <a:buClr>
                          <a:srgbClr val="002060"/>
                        </a:buClr>
                        <a:buSzPts val="1400"/>
                        <a:buFont typeface="Calibri"/>
                        <a:buNone/>
                      </a:pPr>
                      <a:r>
                        <a:rPr lang="en" sz="1400" b="1" u="none" strike="noStrike" cap="none">
                          <a:solidFill>
                            <a:srgbClr val="002060"/>
                          </a:solidFill>
                          <a:latin typeface="Calibri"/>
                          <a:ea typeface="Calibri"/>
                          <a:cs typeface="Calibri"/>
                          <a:sym typeface="Calibri"/>
                        </a:rPr>
                        <a:t>&lt; 20,000 people</a:t>
                      </a:r>
                      <a:endParaRPr sz="1100"/>
                    </a:p>
                  </a:txBody>
                  <a:tcPr marL="68600" marR="68600" marT="34300" marB="34300"/>
                </a:tc>
                <a:tc hMerge="1">
                  <a:txBody>
                    <a:bodyPr/>
                    <a:lstStyle/>
                    <a:p>
                      <a:endParaRPr lang="en-US"/>
                    </a:p>
                  </a:txBody>
                  <a:tcPr/>
                </a:tc>
                <a:extLst>
                  <a:ext uri="{0D108BD9-81ED-4DB2-BD59-A6C34878D82A}">
                    <a16:rowId xmlns:a16="http://schemas.microsoft.com/office/drawing/2014/main" val="10000"/>
                  </a:ext>
                </a:extLst>
              </a:tr>
              <a:tr h="281950">
                <a:tc>
                  <a:txBody>
                    <a:bodyPr/>
                    <a:lstStyle/>
                    <a:p>
                      <a:pPr marL="0" marR="0" lvl="0" indent="0" algn="l" rtl="0">
                        <a:lnSpc>
                          <a:spcPct val="100000"/>
                        </a:lnSpc>
                        <a:spcBef>
                          <a:spcPts val="0"/>
                        </a:spcBef>
                        <a:spcAft>
                          <a:spcPts val="0"/>
                        </a:spcAft>
                        <a:buClr>
                          <a:srgbClr val="002060"/>
                        </a:buClr>
                        <a:buSzPts val="1400"/>
                        <a:buFont typeface="Calibri"/>
                        <a:buNone/>
                      </a:pPr>
                      <a:r>
                        <a:rPr lang="en" sz="1400" u="none" strike="noStrike" cap="none">
                          <a:solidFill>
                            <a:srgbClr val="002060"/>
                          </a:solidFill>
                          <a:latin typeface="Calibri"/>
                          <a:ea typeface="Calibri"/>
                          <a:cs typeface="Calibri"/>
                          <a:sym typeface="Calibri"/>
                        </a:rPr>
                        <a:t>2010</a:t>
                      </a:r>
                      <a:endParaRPr sz="1100"/>
                    </a:p>
                  </a:txBody>
                  <a:tcPr marL="68600" marR="68600" marT="34300" marB="34300"/>
                </a:tc>
                <a:tc>
                  <a:txBody>
                    <a:bodyPr/>
                    <a:lstStyle/>
                    <a:p>
                      <a:pPr marL="0" marR="0" lvl="0" indent="0" algn="l" rtl="0">
                        <a:lnSpc>
                          <a:spcPct val="100000"/>
                        </a:lnSpc>
                        <a:spcBef>
                          <a:spcPts val="0"/>
                        </a:spcBef>
                        <a:spcAft>
                          <a:spcPts val="0"/>
                        </a:spcAft>
                        <a:buClr>
                          <a:srgbClr val="002060"/>
                        </a:buClr>
                        <a:buSzPts val="1400"/>
                        <a:buFont typeface="Calibri"/>
                        <a:buNone/>
                      </a:pPr>
                      <a:r>
                        <a:rPr lang="en" sz="1400" u="none" strike="noStrike" cap="none">
                          <a:solidFill>
                            <a:srgbClr val="002060"/>
                          </a:solidFill>
                          <a:latin typeface="Calibri"/>
                          <a:ea typeface="Calibri"/>
                          <a:cs typeface="Calibri"/>
                          <a:sym typeface="Calibri"/>
                        </a:rPr>
                        <a:t>673 (79%)</a:t>
                      </a:r>
                      <a:endParaRPr sz="1100"/>
                    </a:p>
                  </a:txBody>
                  <a:tcPr marL="68600" marR="68600" marT="34300" marB="34300"/>
                </a:tc>
                <a:extLst>
                  <a:ext uri="{0D108BD9-81ED-4DB2-BD59-A6C34878D82A}">
                    <a16:rowId xmlns:a16="http://schemas.microsoft.com/office/drawing/2014/main" val="10001"/>
                  </a:ext>
                </a:extLst>
              </a:tr>
              <a:tr h="281950">
                <a:tc>
                  <a:txBody>
                    <a:bodyPr/>
                    <a:lstStyle/>
                    <a:p>
                      <a:pPr marL="0" marR="0" lvl="0" indent="0" algn="l" rtl="0">
                        <a:lnSpc>
                          <a:spcPct val="100000"/>
                        </a:lnSpc>
                        <a:spcBef>
                          <a:spcPts val="0"/>
                        </a:spcBef>
                        <a:spcAft>
                          <a:spcPts val="0"/>
                        </a:spcAft>
                        <a:buClr>
                          <a:srgbClr val="002060"/>
                        </a:buClr>
                        <a:buSzPts val="1400"/>
                        <a:buFont typeface="Calibri"/>
                        <a:buNone/>
                      </a:pPr>
                      <a:r>
                        <a:rPr lang="en" sz="1400" u="none" strike="noStrike" cap="none">
                          <a:solidFill>
                            <a:srgbClr val="002060"/>
                          </a:solidFill>
                          <a:latin typeface="Calibri"/>
                          <a:ea typeface="Calibri"/>
                          <a:cs typeface="Calibri"/>
                          <a:sym typeface="Calibri"/>
                        </a:rPr>
                        <a:t>2000</a:t>
                      </a:r>
                      <a:endParaRPr sz="1100"/>
                    </a:p>
                  </a:txBody>
                  <a:tcPr marL="68600" marR="68600" marT="34300" marB="34300"/>
                </a:tc>
                <a:tc>
                  <a:txBody>
                    <a:bodyPr/>
                    <a:lstStyle/>
                    <a:p>
                      <a:pPr marL="0" marR="0" lvl="0" indent="0" algn="l" rtl="0">
                        <a:lnSpc>
                          <a:spcPct val="100000"/>
                        </a:lnSpc>
                        <a:spcBef>
                          <a:spcPts val="0"/>
                        </a:spcBef>
                        <a:spcAft>
                          <a:spcPts val="0"/>
                        </a:spcAft>
                        <a:buClr>
                          <a:srgbClr val="002060"/>
                        </a:buClr>
                        <a:buSzPts val="1400"/>
                        <a:buFont typeface="Calibri"/>
                        <a:buNone/>
                      </a:pPr>
                      <a:r>
                        <a:rPr lang="en" sz="1400" u="none" strike="noStrike" cap="none">
                          <a:solidFill>
                            <a:srgbClr val="002060"/>
                          </a:solidFill>
                          <a:latin typeface="Calibri"/>
                          <a:ea typeface="Calibri"/>
                          <a:cs typeface="Calibri"/>
                          <a:sym typeface="Calibri"/>
                        </a:rPr>
                        <a:t>688 (81%)</a:t>
                      </a:r>
                      <a:endParaRPr sz="1100"/>
                    </a:p>
                  </a:txBody>
                  <a:tcPr marL="68600" marR="68600" marT="34300" marB="34300"/>
                </a:tc>
                <a:extLst>
                  <a:ext uri="{0D108BD9-81ED-4DB2-BD59-A6C34878D82A}">
                    <a16:rowId xmlns:a16="http://schemas.microsoft.com/office/drawing/2014/main" val="10002"/>
                  </a:ext>
                </a:extLst>
              </a:tr>
              <a:tr h="281950">
                <a:tc>
                  <a:txBody>
                    <a:bodyPr/>
                    <a:lstStyle/>
                    <a:p>
                      <a:pPr marL="0" marR="0" lvl="0" indent="0" algn="l" rtl="0">
                        <a:lnSpc>
                          <a:spcPct val="100000"/>
                        </a:lnSpc>
                        <a:spcBef>
                          <a:spcPts val="0"/>
                        </a:spcBef>
                        <a:spcAft>
                          <a:spcPts val="0"/>
                        </a:spcAft>
                        <a:buClr>
                          <a:srgbClr val="002060"/>
                        </a:buClr>
                        <a:buSzPts val="1400"/>
                        <a:buFont typeface="Calibri"/>
                        <a:buNone/>
                      </a:pPr>
                      <a:r>
                        <a:rPr lang="en" sz="1400" u="none" strike="noStrike" cap="none">
                          <a:solidFill>
                            <a:srgbClr val="002060"/>
                          </a:solidFill>
                          <a:latin typeface="Calibri"/>
                          <a:ea typeface="Calibri"/>
                          <a:cs typeface="Calibri"/>
                          <a:sym typeface="Calibri"/>
                        </a:rPr>
                        <a:t>1991</a:t>
                      </a:r>
                      <a:endParaRPr sz="1100"/>
                    </a:p>
                  </a:txBody>
                  <a:tcPr marL="68600" marR="68600" marT="34300" marB="34300"/>
                </a:tc>
                <a:tc>
                  <a:txBody>
                    <a:bodyPr/>
                    <a:lstStyle/>
                    <a:p>
                      <a:pPr marL="0" marR="0" lvl="0" indent="0" algn="l" rtl="0">
                        <a:lnSpc>
                          <a:spcPct val="100000"/>
                        </a:lnSpc>
                        <a:spcBef>
                          <a:spcPts val="0"/>
                        </a:spcBef>
                        <a:spcAft>
                          <a:spcPts val="0"/>
                        </a:spcAft>
                        <a:buClr>
                          <a:srgbClr val="002060"/>
                        </a:buClr>
                        <a:buSzPts val="1400"/>
                        <a:buFont typeface="Calibri"/>
                        <a:buNone/>
                      </a:pPr>
                      <a:r>
                        <a:rPr lang="en" sz="1400" u="none" strike="noStrike" cap="none">
                          <a:solidFill>
                            <a:srgbClr val="002060"/>
                          </a:solidFill>
                          <a:latin typeface="Calibri"/>
                          <a:ea typeface="Calibri"/>
                          <a:cs typeface="Calibri"/>
                          <a:sym typeface="Calibri"/>
                        </a:rPr>
                        <a:t>580 (78%)</a:t>
                      </a:r>
                      <a:endParaRPr sz="1100"/>
                    </a:p>
                  </a:txBody>
                  <a:tcPr marL="68600" marR="68600" marT="34300" marB="34300"/>
                </a:tc>
                <a:extLst>
                  <a:ext uri="{0D108BD9-81ED-4DB2-BD59-A6C34878D82A}">
                    <a16:rowId xmlns:a16="http://schemas.microsoft.com/office/drawing/2014/main" val="10003"/>
                  </a:ext>
                </a:extLst>
              </a:tr>
              <a:tr h="281950">
                <a:tc>
                  <a:txBody>
                    <a:bodyPr/>
                    <a:lstStyle/>
                    <a:p>
                      <a:pPr marL="0" marR="0" lvl="0" indent="0" algn="l" rtl="0">
                        <a:lnSpc>
                          <a:spcPct val="100000"/>
                        </a:lnSpc>
                        <a:spcBef>
                          <a:spcPts val="0"/>
                        </a:spcBef>
                        <a:spcAft>
                          <a:spcPts val="0"/>
                        </a:spcAft>
                        <a:buClr>
                          <a:srgbClr val="002060"/>
                        </a:buClr>
                        <a:buSzPts val="1400"/>
                        <a:buFont typeface="Calibri"/>
                        <a:buNone/>
                      </a:pPr>
                      <a:r>
                        <a:rPr lang="en" sz="1400" u="none" strike="noStrike" cap="none">
                          <a:solidFill>
                            <a:srgbClr val="002060"/>
                          </a:solidFill>
                          <a:latin typeface="Calibri"/>
                          <a:ea typeface="Calibri"/>
                          <a:cs typeface="Calibri"/>
                          <a:sym typeface="Calibri"/>
                        </a:rPr>
                        <a:t>1980</a:t>
                      </a:r>
                      <a:endParaRPr sz="1100"/>
                    </a:p>
                  </a:txBody>
                  <a:tcPr marL="68600" marR="68600" marT="34300" marB="34300"/>
                </a:tc>
                <a:tc>
                  <a:txBody>
                    <a:bodyPr/>
                    <a:lstStyle/>
                    <a:p>
                      <a:pPr marL="0" marR="0" lvl="0" indent="0" algn="l" rtl="0">
                        <a:lnSpc>
                          <a:spcPct val="100000"/>
                        </a:lnSpc>
                        <a:spcBef>
                          <a:spcPts val="0"/>
                        </a:spcBef>
                        <a:spcAft>
                          <a:spcPts val="0"/>
                        </a:spcAft>
                        <a:buClr>
                          <a:srgbClr val="002060"/>
                        </a:buClr>
                        <a:buSzPts val="1400"/>
                        <a:buFont typeface="Calibri"/>
                        <a:buNone/>
                      </a:pPr>
                      <a:r>
                        <a:rPr lang="en" sz="1400" u="none" strike="noStrike" cap="none">
                          <a:solidFill>
                            <a:srgbClr val="002060"/>
                          </a:solidFill>
                          <a:latin typeface="Calibri"/>
                          <a:ea typeface="Calibri"/>
                          <a:cs typeface="Calibri"/>
                          <a:sym typeface="Calibri"/>
                        </a:rPr>
                        <a:t>565 (80%)</a:t>
                      </a:r>
                      <a:endParaRPr sz="1100"/>
                    </a:p>
                  </a:txBody>
                  <a:tcPr marL="68600" marR="68600" marT="34300" marB="34300"/>
                </a:tc>
                <a:extLst>
                  <a:ext uri="{0D108BD9-81ED-4DB2-BD59-A6C34878D82A}">
                    <a16:rowId xmlns:a16="http://schemas.microsoft.com/office/drawing/2014/main" val="10004"/>
                  </a:ext>
                </a:extLst>
              </a:tr>
            </a:tbl>
          </a:graphicData>
        </a:graphic>
      </p:graphicFrame>
      <p:pic>
        <p:nvPicPr>
          <p:cNvPr id="661" name="Google Shape;661;p46"/>
          <p:cNvPicPr preferRelativeResize="0"/>
          <p:nvPr/>
        </p:nvPicPr>
        <p:blipFill rotWithShape="1">
          <a:blip r:embed="rId9">
            <a:alphaModFix/>
          </a:blip>
          <a:srcRect l="55751" t="77777" r="19804" b="14444"/>
          <a:stretch/>
        </p:blipFill>
        <p:spPr>
          <a:xfrm>
            <a:off x="6122274" y="4078831"/>
            <a:ext cx="1192925" cy="491203"/>
          </a:xfrm>
          <a:prstGeom prst="rect">
            <a:avLst/>
          </a:prstGeom>
          <a:noFill/>
          <a:ln w="12700" cap="flat" cmpd="sng">
            <a:solidFill>
              <a:schemeClr val="dk2"/>
            </a:solidFill>
            <a:prstDash val="solid"/>
            <a:round/>
            <a:headEnd type="none" w="sm" len="sm"/>
            <a:tailEnd type="none" w="sm" len="sm"/>
          </a:ln>
        </p:spPr>
      </p:pic>
      <p:sp>
        <p:nvSpPr>
          <p:cNvPr id="662" name="Google Shape;662;p46"/>
          <p:cNvSpPr/>
          <p:nvPr/>
        </p:nvSpPr>
        <p:spPr>
          <a:xfrm>
            <a:off x="6375132" y="1380562"/>
            <a:ext cx="1156800" cy="4848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400" b="1">
                <a:solidFill>
                  <a:srgbClr val="002060"/>
                </a:solidFill>
                <a:latin typeface="Calibri"/>
                <a:ea typeface="Calibri"/>
                <a:cs typeface="Calibri"/>
                <a:sym typeface="Calibri"/>
              </a:rPr>
              <a:t>Minas Gerais </a:t>
            </a:r>
            <a:endParaRPr sz="1100"/>
          </a:p>
          <a:p>
            <a:pPr marL="0" marR="0" lvl="0" indent="0" algn="ctr" rtl="0">
              <a:spcBef>
                <a:spcPts val="0"/>
              </a:spcBef>
              <a:spcAft>
                <a:spcPts val="0"/>
              </a:spcAft>
              <a:buNone/>
            </a:pPr>
            <a:r>
              <a:rPr lang="en" sz="1400" b="1">
                <a:solidFill>
                  <a:srgbClr val="002060"/>
                </a:solidFill>
                <a:latin typeface="Calibri"/>
                <a:ea typeface="Calibri"/>
                <a:cs typeface="Calibri"/>
                <a:sym typeface="Calibri"/>
              </a:rPr>
              <a:t>over the years</a:t>
            </a:r>
            <a:endParaRPr sz="1400">
              <a:solidFill>
                <a:srgbClr val="545454"/>
              </a:solidFill>
              <a:latin typeface="Century Gothic"/>
              <a:ea typeface="Century Gothic"/>
              <a:cs typeface="Century Gothic"/>
              <a:sym typeface="Century Gothic"/>
            </a:endParaRPr>
          </a:p>
        </p:txBody>
      </p:sp>
      <p:sp>
        <p:nvSpPr>
          <p:cNvPr id="663" name="Google Shape;663;p46"/>
          <p:cNvSpPr/>
          <p:nvPr/>
        </p:nvSpPr>
        <p:spPr>
          <a:xfrm>
            <a:off x="6295639" y="788867"/>
            <a:ext cx="1183800" cy="443400"/>
          </a:xfrm>
          <a:prstGeom prst="rect">
            <a:avLst/>
          </a:prstGeom>
          <a:noFill/>
          <a:ln>
            <a:noFill/>
          </a:ln>
        </p:spPr>
        <p:txBody>
          <a:bodyPr spcFirstLastPara="1" wrap="square" lIns="68575" tIns="34275" rIns="68575" bIns="34275" anchor="t" anchorCtr="0">
            <a:noAutofit/>
          </a:bodyPr>
          <a:lstStyle/>
          <a:p>
            <a:pPr marL="0" marR="0" lvl="0" indent="0" algn="ctr" rtl="0">
              <a:lnSpc>
                <a:spcPct val="90000"/>
              </a:lnSpc>
              <a:spcBef>
                <a:spcPts val="0"/>
              </a:spcBef>
              <a:spcAft>
                <a:spcPts val="0"/>
              </a:spcAft>
              <a:buNone/>
            </a:pPr>
            <a:r>
              <a:rPr lang="en" sz="1400">
                <a:solidFill>
                  <a:srgbClr val="002060"/>
                </a:solidFill>
                <a:latin typeface="Calibri"/>
                <a:ea typeface="Calibri"/>
                <a:cs typeface="Calibri"/>
                <a:sym typeface="Calibri"/>
              </a:rPr>
              <a:t>Brazil</a:t>
            </a:r>
            <a:endParaRPr sz="1100"/>
          </a:p>
          <a:p>
            <a:pPr marL="0" marR="0" lvl="0" indent="0" algn="ctr" rtl="0">
              <a:lnSpc>
                <a:spcPct val="90000"/>
              </a:lnSpc>
              <a:spcBef>
                <a:spcPts val="0"/>
              </a:spcBef>
              <a:spcAft>
                <a:spcPts val="0"/>
              </a:spcAft>
              <a:buNone/>
            </a:pPr>
            <a:r>
              <a:rPr lang="en" sz="1400" b="1" u="sng">
                <a:solidFill>
                  <a:srgbClr val="002060"/>
                </a:solidFill>
                <a:latin typeface="Calibri"/>
                <a:ea typeface="Calibri"/>
                <a:cs typeface="Calibri"/>
                <a:sym typeface="Calibri"/>
              </a:rPr>
              <a:t>1980 - 2010</a:t>
            </a:r>
            <a:endParaRPr sz="1100"/>
          </a:p>
        </p:txBody>
      </p:sp>
      <p:sp>
        <p:nvSpPr>
          <p:cNvPr id="664" name="Google Shape;664;p46"/>
          <p:cNvSpPr txBox="1"/>
          <p:nvPr/>
        </p:nvSpPr>
        <p:spPr>
          <a:xfrm>
            <a:off x="1390650" y="971550"/>
            <a:ext cx="628800" cy="276900"/>
          </a:xfrm>
          <a:prstGeom prst="rect">
            <a:avLst/>
          </a:prstGeom>
          <a:noFill/>
          <a:ln>
            <a:noFill/>
          </a:ln>
        </p:spPr>
        <p:txBody>
          <a:bodyPr spcFirstLastPara="1" wrap="square" lIns="68575" tIns="34275" rIns="68575" bIns="34275" anchor="t" anchorCtr="0">
            <a:spAutoFit/>
          </a:bodyPr>
          <a:lstStyle/>
          <a:p>
            <a:pPr marL="0" marR="0" lvl="0" indent="0" algn="l" rtl="0">
              <a:lnSpc>
                <a:spcPct val="90000"/>
              </a:lnSpc>
              <a:spcBef>
                <a:spcPts val="0"/>
              </a:spcBef>
              <a:spcAft>
                <a:spcPts val="0"/>
              </a:spcAft>
              <a:buNone/>
            </a:pPr>
            <a:r>
              <a:rPr lang="en" sz="1500">
                <a:solidFill>
                  <a:srgbClr val="002060"/>
                </a:solidFill>
                <a:latin typeface="Calibri"/>
                <a:ea typeface="Calibri"/>
                <a:cs typeface="Calibri"/>
                <a:sym typeface="Calibri"/>
              </a:rPr>
              <a:t>2010</a:t>
            </a:r>
            <a:endParaRPr sz="1100"/>
          </a:p>
        </p:txBody>
      </p:sp>
      <p:sp>
        <p:nvSpPr>
          <p:cNvPr id="665" name="Google Shape;665;p46"/>
          <p:cNvSpPr txBox="1"/>
          <p:nvPr/>
        </p:nvSpPr>
        <p:spPr>
          <a:xfrm>
            <a:off x="1314450" y="2809928"/>
            <a:ext cx="628800" cy="276900"/>
          </a:xfrm>
          <a:prstGeom prst="rect">
            <a:avLst/>
          </a:prstGeom>
          <a:noFill/>
          <a:ln>
            <a:noFill/>
          </a:ln>
        </p:spPr>
        <p:txBody>
          <a:bodyPr spcFirstLastPara="1" wrap="square" lIns="68575" tIns="34275" rIns="68575" bIns="34275" anchor="t" anchorCtr="0">
            <a:spAutoFit/>
          </a:bodyPr>
          <a:lstStyle/>
          <a:p>
            <a:pPr marL="0" marR="0" lvl="0" indent="0" algn="l" rtl="0">
              <a:lnSpc>
                <a:spcPct val="90000"/>
              </a:lnSpc>
              <a:spcBef>
                <a:spcPts val="0"/>
              </a:spcBef>
              <a:spcAft>
                <a:spcPts val="0"/>
              </a:spcAft>
              <a:buNone/>
            </a:pPr>
            <a:r>
              <a:rPr lang="en" sz="1500">
                <a:solidFill>
                  <a:srgbClr val="002060"/>
                </a:solidFill>
                <a:latin typeface="Calibri"/>
                <a:ea typeface="Calibri"/>
                <a:cs typeface="Calibri"/>
                <a:sym typeface="Calibri"/>
              </a:rPr>
              <a:t>1991</a:t>
            </a:r>
            <a:endParaRPr sz="1100"/>
          </a:p>
        </p:txBody>
      </p:sp>
      <p:sp>
        <p:nvSpPr>
          <p:cNvPr id="22" name="Google Shape;118;p21">
            <a:extLst>
              <a:ext uri="{FF2B5EF4-FFF2-40B4-BE49-F238E27FC236}">
                <a16:creationId xmlns:a16="http://schemas.microsoft.com/office/drawing/2014/main" id="{E1E641FA-7950-4F26-8AD5-CBF42787F121}"/>
              </a:ext>
            </a:extLst>
          </p:cNvPr>
          <p:cNvSpPr txBox="1">
            <a:spLocks/>
          </p:cNvSpPr>
          <p:nvPr/>
        </p:nvSpPr>
        <p:spPr>
          <a:xfrm>
            <a:off x="613186" y="78522"/>
            <a:ext cx="7659444" cy="1289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0" indent="0">
              <a:buFont typeface="Arial"/>
              <a:buNone/>
            </a:pPr>
            <a:r>
              <a:rPr lang="en-US" sz="2800" b="1" dirty="0">
                <a:latin typeface="Calibri Light" panose="020F0302020204030204" pitchFamily="34" charset="0"/>
                <a:ea typeface="Calibri Light" panose="020F0302020204030204" pitchFamily="34" charset="0"/>
                <a:cs typeface="Calibri Light" panose="020F0302020204030204" pitchFamily="34" charset="0"/>
                <a:sym typeface="Arial"/>
              </a:rPr>
              <a:t>SUPPRESSION: GEOGRAPHIC AGGREGATION</a:t>
            </a:r>
          </a:p>
          <a:p>
            <a:pPr marL="0" indent="0">
              <a:buFont typeface="Arial"/>
              <a:buNone/>
            </a:pPr>
            <a:endParaRPr lang="en-US" sz="2800" b="1" dirty="0">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82" name="Rectangle 81">
            <a:extLst>
              <a:ext uri="{FF2B5EF4-FFF2-40B4-BE49-F238E27FC236}">
                <a16:creationId xmlns:a16="http://schemas.microsoft.com/office/drawing/2014/main" id="{F072E9F4-95EA-4B34-B8F0-7EF660A7978C}"/>
              </a:ext>
            </a:extLst>
          </p:cNvPr>
          <p:cNvSpPr/>
          <p:nvPr/>
        </p:nvSpPr>
        <p:spPr>
          <a:xfrm>
            <a:off x="129092" y="107576"/>
            <a:ext cx="1326733" cy="431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Google Shape;671;p47"/>
          <p:cNvSpPr txBox="1"/>
          <p:nvPr/>
        </p:nvSpPr>
        <p:spPr>
          <a:xfrm>
            <a:off x="833175" y="1617450"/>
            <a:ext cx="3066600" cy="1790203"/>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2400" dirty="0">
                <a:latin typeface="Calibri"/>
                <a:ea typeface="Calibri"/>
                <a:cs typeface="Calibri"/>
                <a:sym typeface="Calibri"/>
              </a:rPr>
              <a:t>Suppression reduces uniqueness: </a:t>
            </a:r>
            <a:endParaRPr sz="2400" dirty="0">
              <a:latin typeface="Calibri"/>
              <a:ea typeface="Calibri"/>
              <a:cs typeface="Calibri"/>
              <a:sym typeface="Calibri"/>
            </a:endParaRPr>
          </a:p>
          <a:p>
            <a:pPr marL="0" lvl="0" indent="0" algn="l" rtl="0">
              <a:lnSpc>
                <a:spcPct val="100000"/>
              </a:lnSpc>
              <a:spcBef>
                <a:spcPts val="1000"/>
              </a:spcBef>
              <a:spcAft>
                <a:spcPts val="0"/>
              </a:spcAft>
              <a:buNone/>
            </a:pPr>
            <a:r>
              <a:rPr lang="en" sz="2400" dirty="0">
                <a:latin typeface="Calibri"/>
                <a:ea typeface="Calibri"/>
                <a:cs typeface="Calibri"/>
                <a:sym typeface="Calibri"/>
              </a:rPr>
              <a:t>Sample uniques are rarer</a:t>
            </a:r>
            <a:endParaRPr sz="2400" dirty="0">
              <a:latin typeface="Calibri"/>
              <a:ea typeface="Calibri"/>
              <a:cs typeface="Calibri"/>
              <a:sym typeface="Calibri"/>
            </a:endParaRPr>
          </a:p>
        </p:txBody>
      </p:sp>
      <p:sp>
        <p:nvSpPr>
          <p:cNvPr id="672" name="Google Shape;672;p47"/>
          <p:cNvSpPr/>
          <p:nvPr/>
        </p:nvSpPr>
        <p:spPr>
          <a:xfrm>
            <a:off x="4614619" y="1973612"/>
            <a:ext cx="231600" cy="199500"/>
          </a:xfrm>
          <a:prstGeom prst="rect">
            <a:avLst/>
          </a:prstGeom>
          <a:solidFill>
            <a:srgbClr val="B6D7A8"/>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7"/>
          <p:cNvSpPr/>
          <p:nvPr/>
        </p:nvSpPr>
        <p:spPr>
          <a:xfrm>
            <a:off x="4846130" y="1973612"/>
            <a:ext cx="231600" cy="199500"/>
          </a:xfrm>
          <a:prstGeom prst="rect">
            <a:avLst/>
          </a:prstGeom>
          <a:solidFill>
            <a:srgbClr val="B6D7A8"/>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7"/>
          <p:cNvSpPr/>
          <p:nvPr/>
        </p:nvSpPr>
        <p:spPr>
          <a:xfrm>
            <a:off x="5077641" y="1973612"/>
            <a:ext cx="231600" cy="199500"/>
          </a:xfrm>
          <a:prstGeom prst="rect">
            <a:avLst/>
          </a:prstGeom>
          <a:solidFill>
            <a:srgbClr val="B6D7A8"/>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7"/>
          <p:cNvSpPr/>
          <p:nvPr/>
        </p:nvSpPr>
        <p:spPr>
          <a:xfrm>
            <a:off x="5309152" y="1973612"/>
            <a:ext cx="231600" cy="199500"/>
          </a:xfrm>
          <a:prstGeom prst="rect">
            <a:avLst/>
          </a:prstGeom>
          <a:solidFill>
            <a:srgbClr val="B6D7A8"/>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7"/>
          <p:cNvSpPr/>
          <p:nvPr/>
        </p:nvSpPr>
        <p:spPr>
          <a:xfrm>
            <a:off x="5540663" y="1973612"/>
            <a:ext cx="231600" cy="199500"/>
          </a:xfrm>
          <a:prstGeom prst="rect">
            <a:avLst/>
          </a:prstGeom>
          <a:solidFill>
            <a:srgbClr val="B6D7A8"/>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7"/>
          <p:cNvSpPr/>
          <p:nvPr/>
        </p:nvSpPr>
        <p:spPr>
          <a:xfrm>
            <a:off x="5772174" y="1973612"/>
            <a:ext cx="231600" cy="199500"/>
          </a:xfrm>
          <a:prstGeom prst="rect">
            <a:avLst/>
          </a:prstGeom>
          <a:solidFill>
            <a:srgbClr val="B6D7A8"/>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7"/>
          <p:cNvSpPr/>
          <p:nvPr/>
        </p:nvSpPr>
        <p:spPr>
          <a:xfrm>
            <a:off x="4614619" y="2172968"/>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7"/>
          <p:cNvSpPr/>
          <p:nvPr/>
        </p:nvSpPr>
        <p:spPr>
          <a:xfrm>
            <a:off x="4846130" y="2172968"/>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7"/>
          <p:cNvSpPr/>
          <p:nvPr/>
        </p:nvSpPr>
        <p:spPr>
          <a:xfrm>
            <a:off x="5077641" y="2172968"/>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7"/>
          <p:cNvSpPr/>
          <p:nvPr/>
        </p:nvSpPr>
        <p:spPr>
          <a:xfrm>
            <a:off x="5309152" y="2172968"/>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7"/>
          <p:cNvSpPr/>
          <p:nvPr/>
        </p:nvSpPr>
        <p:spPr>
          <a:xfrm>
            <a:off x="5540663" y="2172968"/>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7"/>
          <p:cNvSpPr/>
          <p:nvPr/>
        </p:nvSpPr>
        <p:spPr>
          <a:xfrm>
            <a:off x="5772174" y="2172968"/>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7"/>
          <p:cNvSpPr/>
          <p:nvPr/>
        </p:nvSpPr>
        <p:spPr>
          <a:xfrm>
            <a:off x="4614619" y="2372324"/>
            <a:ext cx="231600" cy="199500"/>
          </a:xfrm>
          <a:prstGeom prst="rect">
            <a:avLst/>
          </a:prstGeom>
          <a:solidFill>
            <a:srgbClr val="B6D7A8"/>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7"/>
          <p:cNvSpPr/>
          <p:nvPr/>
        </p:nvSpPr>
        <p:spPr>
          <a:xfrm>
            <a:off x="4846130" y="2372324"/>
            <a:ext cx="231600" cy="199500"/>
          </a:xfrm>
          <a:prstGeom prst="rect">
            <a:avLst/>
          </a:prstGeom>
          <a:solidFill>
            <a:srgbClr val="B6D7A8"/>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7"/>
          <p:cNvSpPr/>
          <p:nvPr/>
        </p:nvSpPr>
        <p:spPr>
          <a:xfrm>
            <a:off x="5077641" y="2372324"/>
            <a:ext cx="231600" cy="199500"/>
          </a:xfrm>
          <a:prstGeom prst="rect">
            <a:avLst/>
          </a:prstGeom>
          <a:solidFill>
            <a:srgbClr val="B6D7A8"/>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7"/>
          <p:cNvSpPr/>
          <p:nvPr/>
        </p:nvSpPr>
        <p:spPr>
          <a:xfrm>
            <a:off x="5309152" y="2372324"/>
            <a:ext cx="231600" cy="199500"/>
          </a:xfrm>
          <a:prstGeom prst="rect">
            <a:avLst/>
          </a:prstGeom>
          <a:solidFill>
            <a:srgbClr val="B6D7A8"/>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7"/>
          <p:cNvSpPr/>
          <p:nvPr/>
        </p:nvSpPr>
        <p:spPr>
          <a:xfrm>
            <a:off x="5540663" y="2372324"/>
            <a:ext cx="231600" cy="199500"/>
          </a:xfrm>
          <a:prstGeom prst="rect">
            <a:avLst/>
          </a:prstGeom>
          <a:solidFill>
            <a:srgbClr val="B6D7A8"/>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7"/>
          <p:cNvSpPr/>
          <p:nvPr/>
        </p:nvSpPr>
        <p:spPr>
          <a:xfrm>
            <a:off x="5772174" y="2372324"/>
            <a:ext cx="231600" cy="199500"/>
          </a:xfrm>
          <a:prstGeom prst="rect">
            <a:avLst/>
          </a:prstGeom>
          <a:solidFill>
            <a:srgbClr val="B6D7A8"/>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7"/>
          <p:cNvSpPr/>
          <p:nvPr/>
        </p:nvSpPr>
        <p:spPr>
          <a:xfrm>
            <a:off x="4614619" y="2571680"/>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7"/>
          <p:cNvSpPr/>
          <p:nvPr/>
        </p:nvSpPr>
        <p:spPr>
          <a:xfrm>
            <a:off x="4846130" y="2571680"/>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7"/>
          <p:cNvSpPr/>
          <p:nvPr/>
        </p:nvSpPr>
        <p:spPr>
          <a:xfrm>
            <a:off x="5077641" y="2571680"/>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7"/>
          <p:cNvSpPr/>
          <p:nvPr/>
        </p:nvSpPr>
        <p:spPr>
          <a:xfrm>
            <a:off x="5309152" y="2571680"/>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7"/>
          <p:cNvSpPr/>
          <p:nvPr/>
        </p:nvSpPr>
        <p:spPr>
          <a:xfrm>
            <a:off x="5540663" y="2571680"/>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7"/>
          <p:cNvSpPr/>
          <p:nvPr/>
        </p:nvSpPr>
        <p:spPr>
          <a:xfrm>
            <a:off x="5772174" y="2571680"/>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7"/>
          <p:cNvSpPr/>
          <p:nvPr/>
        </p:nvSpPr>
        <p:spPr>
          <a:xfrm>
            <a:off x="4614619" y="2771036"/>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7"/>
          <p:cNvSpPr/>
          <p:nvPr/>
        </p:nvSpPr>
        <p:spPr>
          <a:xfrm>
            <a:off x="4846130" y="2771036"/>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7"/>
          <p:cNvSpPr/>
          <p:nvPr/>
        </p:nvSpPr>
        <p:spPr>
          <a:xfrm>
            <a:off x="5077641" y="2771036"/>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7"/>
          <p:cNvSpPr/>
          <p:nvPr/>
        </p:nvSpPr>
        <p:spPr>
          <a:xfrm>
            <a:off x="5309152" y="2771036"/>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7"/>
          <p:cNvSpPr/>
          <p:nvPr/>
        </p:nvSpPr>
        <p:spPr>
          <a:xfrm>
            <a:off x="5540663" y="2771036"/>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7"/>
          <p:cNvSpPr/>
          <p:nvPr/>
        </p:nvSpPr>
        <p:spPr>
          <a:xfrm>
            <a:off x="5772174" y="2771036"/>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7"/>
          <p:cNvSpPr/>
          <p:nvPr/>
        </p:nvSpPr>
        <p:spPr>
          <a:xfrm>
            <a:off x="4614619" y="2970392"/>
            <a:ext cx="231600" cy="199500"/>
          </a:xfrm>
          <a:prstGeom prst="rect">
            <a:avLst/>
          </a:prstGeom>
          <a:solidFill>
            <a:srgbClr val="B6D7A8"/>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7"/>
          <p:cNvSpPr/>
          <p:nvPr/>
        </p:nvSpPr>
        <p:spPr>
          <a:xfrm>
            <a:off x="4846130" y="2970392"/>
            <a:ext cx="231600" cy="199500"/>
          </a:xfrm>
          <a:prstGeom prst="rect">
            <a:avLst/>
          </a:prstGeom>
          <a:solidFill>
            <a:srgbClr val="B6D7A8"/>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7"/>
          <p:cNvSpPr/>
          <p:nvPr/>
        </p:nvSpPr>
        <p:spPr>
          <a:xfrm>
            <a:off x="5077641" y="2970392"/>
            <a:ext cx="231600" cy="199500"/>
          </a:xfrm>
          <a:prstGeom prst="rect">
            <a:avLst/>
          </a:prstGeom>
          <a:solidFill>
            <a:srgbClr val="B6D7A8"/>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7"/>
          <p:cNvSpPr/>
          <p:nvPr/>
        </p:nvSpPr>
        <p:spPr>
          <a:xfrm>
            <a:off x="5309152" y="2970392"/>
            <a:ext cx="231600" cy="199500"/>
          </a:xfrm>
          <a:prstGeom prst="rect">
            <a:avLst/>
          </a:prstGeom>
          <a:solidFill>
            <a:srgbClr val="B6D7A8"/>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7"/>
          <p:cNvSpPr/>
          <p:nvPr/>
        </p:nvSpPr>
        <p:spPr>
          <a:xfrm>
            <a:off x="5540663" y="2970392"/>
            <a:ext cx="231600" cy="199500"/>
          </a:xfrm>
          <a:prstGeom prst="rect">
            <a:avLst/>
          </a:prstGeom>
          <a:solidFill>
            <a:srgbClr val="B6D7A8"/>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7"/>
          <p:cNvSpPr/>
          <p:nvPr/>
        </p:nvSpPr>
        <p:spPr>
          <a:xfrm>
            <a:off x="5772174" y="2970392"/>
            <a:ext cx="231600" cy="199500"/>
          </a:xfrm>
          <a:prstGeom prst="rect">
            <a:avLst/>
          </a:prstGeom>
          <a:solidFill>
            <a:srgbClr val="B6D7A8"/>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7"/>
          <p:cNvSpPr/>
          <p:nvPr/>
        </p:nvSpPr>
        <p:spPr>
          <a:xfrm>
            <a:off x="6889499" y="1973617"/>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7"/>
          <p:cNvSpPr/>
          <p:nvPr/>
        </p:nvSpPr>
        <p:spPr>
          <a:xfrm>
            <a:off x="7121010" y="1973617"/>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7"/>
          <p:cNvSpPr/>
          <p:nvPr/>
        </p:nvSpPr>
        <p:spPr>
          <a:xfrm>
            <a:off x="7352521" y="1973617"/>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7"/>
          <p:cNvSpPr/>
          <p:nvPr/>
        </p:nvSpPr>
        <p:spPr>
          <a:xfrm>
            <a:off x="7584032" y="1973617"/>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7"/>
          <p:cNvSpPr/>
          <p:nvPr/>
        </p:nvSpPr>
        <p:spPr>
          <a:xfrm>
            <a:off x="7815544" y="1973617"/>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7"/>
          <p:cNvSpPr/>
          <p:nvPr/>
        </p:nvSpPr>
        <p:spPr>
          <a:xfrm>
            <a:off x="8047055" y="1973617"/>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7"/>
          <p:cNvSpPr/>
          <p:nvPr/>
        </p:nvSpPr>
        <p:spPr>
          <a:xfrm>
            <a:off x="6889499" y="2172974"/>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7"/>
          <p:cNvSpPr/>
          <p:nvPr/>
        </p:nvSpPr>
        <p:spPr>
          <a:xfrm>
            <a:off x="7121010" y="2172974"/>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7"/>
          <p:cNvSpPr/>
          <p:nvPr/>
        </p:nvSpPr>
        <p:spPr>
          <a:xfrm>
            <a:off x="7352521" y="2172974"/>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7"/>
          <p:cNvSpPr/>
          <p:nvPr/>
        </p:nvSpPr>
        <p:spPr>
          <a:xfrm>
            <a:off x="7584032" y="2172974"/>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7"/>
          <p:cNvSpPr/>
          <p:nvPr/>
        </p:nvSpPr>
        <p:spPr>
          <a:xfrm>
            <a:off x="7815544" y="2172974"/>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7"/>
          <p:cNvSpPr/>
          <p:nvPr/>
        </p:nvSpPr>
        <p:spPr>
          <a:xfrm>
            <a:off x="8047055" y="2172974"/>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7"/>
          <p:cNvSpPr/>
          <p:nvPr/>
        </p:nvSpPr>
        <p:spPr>
          <a:xfrm>
            <a:off x="6889499" y="2372330"/>
            <a:ext cx="231600" cy="199500"/>
          </a:xfrm>
          <a:prstGeom prst="rect">
            <a:avLst/>
          </a:prstGeom>
          <a:solidFill>
            <a:srgbClr val="B6D7A8"/>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7"/>
          <p:cNvSpPr/>
          <p:nvPr/>
        </p:nvSpPr>
        <p:spPr>
          <a:xfrm>
            <a:off x="7121010" y="2372330"/>
            <a:ext cx="231600" cy="199500"/>
          </a:xfrm>
          <a:prstGeom prst="rect">
            <a:avLst/>
          </a:prstGeom>
          <a:solidFill>
            <a:srgbClr val="B6D7A8"/>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7"/>
          <p:cNvSpPr/>
          <p:nvPr/>
        </p:nvSpPr>
        <p:spPr>
          <a:xfrm>
            <a:off x="7352521" y="2372330"/>
            <a:ext cx="231600" cy="199500"/>
          </a:xfrm>
          <a:prstGeom prst="rect">
            <a:avLst/>
          </a:prstGeom>
          <a:solidFill>
            <a:srgbClr val="B6D7A8"/>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7"/>
          <p:cNvSpPr/>
          <p:nvPr/>
        </p:nvSpPr>
        <p:spPr>
          <a:xfrm>
            <a:off x="7584032" y="2372330"/>
            <a:ext cx="231600" cy="199500"/>
          </a:xfrm>
          <a:prstGeom prst="rect">
            <a:avLst/>
          </a:prstGeom>
          <a:solidFill>
            <a:srgbClr val="B6D7A8"/>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7"/>
          <p:cNvSpPr/>
          <p:nvPr/>
        </p:nvSpPr>
        <p:spPr>
          <a:xfrm>
            <a:off x="7815544" y="2372330"/>
            <a:ext cx="231600" cy="199500"/>
          </a:xfrm>
          <a:prstGeom prst="rect">
            <a:avLst/>
          </a:prstGeom>
          <a:solidFill>
            <a:srgbClr val="B6D7A8"/>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7"/>
          <p:cNvSpPr/>
          <p:nvPr/>
        </p:nvSpPr>
        <p:spPr>
          <a:xfrm>
            <a:off x="8047055" y="2372330"/>
            <a:ext cx="231600" cy="199500"/>
          </a:xfrm>
          <a:prstGeom prst="rect">
            <a:avLst/>
          </a:prstGeom>
          <a:solidFill>
            <a:srgbClr val="B6D7A8"/>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7"/>
          <p:cNvSpPr/>
          <p:nvPr/>
        </p:nvSpPr>
        <p:spPr>
          <a:xfrm>
            <a:off x="6889499" y="2571686"/>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7"/>
          <p:cNvSpPr/>
          <p:nvPr/>
        </p:nvSpPr>
        <p:spPr>
          <a:xfrm>
            <a:off x="7121010" y="2571686"/>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7"/>
          <p:cNvSpPr/>
          <p:nvPr/>
        </p:nvSpPr>
        <p:spPr>
          <a:xfrm>
            <a:off x="7352521" y="2571686"/>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7"/>
          <p:cNvSpPr/>
          <p:nvPr/>
        </p:nvSpPr>
        <p:spPr>
          <a:xfrm>
            <a:off x="7584032" y="2571686"/>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7"/>
          <p:cNvSpPr/>
          <p:nvPr/>
        </p:nvSpPr>
        <p:spPr>
          <a:xfrm>
            <a:off x="7815544" y="2571686"/>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7"/>
          <p:cNvSpPr/>
          <p:nvPr/>
        </p:nvSpPr>
        <p:spPr>
          <a:xfrm>
            <a:off x="8047055" y="2571686"/>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7"/>
          <p:cNvSpPr/>
          <p:nvPr/>
        </p:nvSpPr>
        <p:spPr>
          <a:xfrm>
            <a:off x="6889499" y="2771042"/>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7"/>
          <p:cNvSpPr/>
          <p:nvPr/>
        </p:nvSpPr>
        <p:spPr>
          <a:xfrm>
            <a:off x="7121010" y="2771042"/>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7"/>
          <p:cNvSpPr/>
          <p:nvPr/>
        </p:nvSpPr>
        <p:spPr>
          <a:xfrm>
            <a:off x="7352521" y="2771042"/>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7"/>
          <p:cNvSpPr/>
          <p:nvPr/>
        </p:nvSpPr>
        <p:spPr>
          <a:xfrm>
            <a:off x="7584032" y="2771042"/>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7"/>
          <p:cNvSpPr/>
          <p:nvPr/>
        </p:nvSpPr>
        <p:spPr>
          <a:xfrm>
            <a:off x="7815544" y="2771042"/>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7"/>
          <p:cNvSpPr/>
          <p:nvPr/>
        </p:nvSpPr>
        <p:spPr>
          <a:xfrm>
            <a:off x="8047055" y="2771042"/>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7"/>
          <p:cNvSpPr/>
          <p:nvPr/>
        </p:nvSpPr>
        <p:spPr>
          <a:xfrm>
            <a:off x="6889499" y="2970398"/>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7"/>
          <p:cNvSpPr/>
          <p:nvPr/>
        </p:nvSpPr>
        <p:spPr>
          <a:xfrm>
            <a:off x="7121010" y="2970398"/>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7"/>
          <p:cNvSpPr/>
          <p:nvPr/>
        </p:nvSpPr>
        <p:spPr>
          <a:xfrm>
            <a:off x="7352521" y="2970398"/>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7"/>
          <p:cNvSpPr/>
          <p:nvPr/>
        </p:nvSpPr>
        <p:spPr>
          <a:xfrm>
            <a:off x="7584032" y="2970398"/>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7"/>
          <p:cNvSpPr/>
          <p:nvPr/>
        </p:nvSpPr>
        <p:spPr>
          <a:xfrm>
            <a:off x="7815544" y="2970398"/>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7"/>
          <p:cNvSpPr/>
          <p:nvPr/>
        </p:nvSpPr>
        <p:spPr>
          <a:xfrm>
            <a:off x="8047055" y="2970398"/>
            <a:ext cx="231600" cy="1995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7"/>
          <p:cNvSpPr txBox="1"/>
          <p:nvPr/>
        </p:nvSpPr>
        <p:spPr>
          <a:xfrm>
            <a:off x="6238238" y="1823475"/>
            <a:ext cx="648300" cy="4155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1000"/>
              </a:spcAft>
              <a:buNone/>
            </a:pPr>
            <a:r>
              <a:rPr lang="en" sz="1500" b="1" i="1">
                <a:latin typeface="Calibri"/>
                <a:ea typeface="Calibri"/>
                <a:cs typeface="Calibri"/>
                <a:sym typeface="Calibri"/>
              </a:rPr>
              <a:t>?</a:t>
            </a:r>
            <a:endParaRPr sz="1500" b="1" i="1">
              <a:latin typeface="Calibri"/>
              <a:ea typeface="Calibri"/>
              <a:cs typeface="Calibri"/>
              <a:sym typeface="Calibri"/>
            </a:endParaRPr>
          </a:p>
        </p:txBody>
      </p:sp>
      <p:cxnSp>
        <p:nvCxnSpPr>
          <p:cNvPr id="745" name="Google Shape;745;p47"/>
          <p:cNvCxnSpPr>
            <a:stCxn id="677" idx="3"/>
            <a:endCxn id="720" idx="1"/>
          </p:cNvCxnSpPr>
          <p:nvPr/>
        </p:nvCxnSpPr>
        <p:spPr>
          <a:xfrm>
            <a:off x="6003774" y="2073362"/>
            <a:ext cx="885600" cy="398700"/>
          </a:xfrm>
          <a:prstGeom prst="curvedConnector3">
            <a:avLst>
              <a:gd name="adj1" fmla="val 50007"/>
            </a:avLst>
          </a:prstGeom>
          <a:noFill/>
          <a:ln w="9525" cap="flat" cmpd="sng">
            <a:solidFill>
              <a:schemeClr val="dk2"/>
            </a:solidFill>
            <a:prstDash val="solid"/>
            <a:round/>
            <a:headEnd type="none" w="med" len="med"/>
            <a:tailEnd type="none" w="med" len="med"/>
          </a:ln>
        </p:spPr>
      </p:cxnSp>
      <p:cxnSp>
        <p:nvCxnSpPr>
          <p:cNvPr id="746" name="Google Shape;746;p47"/>
          <p:cNvCxnSpPr/>
          <p:nvPr/>
        </p:nvCxnSpPr>
        <p:spPr>
          <a:xfrm>
            <a:off x="6003774" y="2465123"/>
            <a:ext cx="866100" cy="7200"/>
          </a:xfrm>
          <a:prstGeom prst="curvedConnector3">
            <a:avLst>
              <a:gd name="adj1" fmla="val 50000"/>
            </a:avLst>
          </a:prstGeom>
          <a:noFill/>
          <a:ln w="19050" cap="flat" cmpd="sng">
            <a:solidFill>
              <a:schemeClr val="dk2"/>
            </a:solidFill>
            <a:prstDash val="solid"/>
            <a:round/>
            <a:headEnd type="none" w="med" len="med"/>
            <a:tailEnd type="triangle" w="med" len="med"/>
          </a:ln>
        </p:spPr>
      </p:cxnSp>
      <p:cxnSp>
        <p:nvCxnSpPr>
          <p:cNvPr id="747" name="Google Shape;747;p47"/>
          <p:cNvCxnSpPr/>
          <p:nvPr/>
        </p:nvCxnSpPr>
        <p:spPr>
          <a:xfrm rot="10800000" flipH="1">
            <a:off x="6003774" y="2473197"/>
            <a:ext cx="852000" cy="569400"/>
          </a:xfrm>
          <a:prstGeom prst="curvedConnector3">
            <a:avLst>
              <a:gd name="adj1" fmla="val 50000"/>
            </a:avLst>
          </a:prstGeom>
          <a:noFill/>
          <a:ln w="9525" cap="flat" cmpd="sng">
            <a:solidFill>
              <a:schemeClr val="dk2"/>
            </a:solidFill>
            <a:prstDash val="solid"/>
            <a:round/>
            <a:headEnd type="none" w="med" len="med"/>
            <a:tailEnd type="none" w="med" len="med"/>
          </a:ln>
        </p:spPr>
      </p:cxnSp>
      <p:sp>
        <p:nvSpPr>
          <p:cNvPr id="748" name="Google Shape;748;p47"/>
          <p:cNvSpPr txBox="1"/>
          <p:nvPr/>
        </p:nvSpPr>
        <p:spPr>
          <a:xfrm>
            <a:off x="6122475" y="2159074"/>
            <a:ext cx="648300" cy="4155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1000"/>
              </a:spcAft>
              <a:buNone/>
            </a:pPr>
            <a:r>
              <a:rPr lang="en" sz="1500" b="1" i="1">
                <a:latin typeface="Calibri"/>
                <a:ea typeface="Calibri"/>
                <a:cs typeface="Calibri"/>
                <a:sym typeface="Calibri"/>
              </a:rPr>
              <a:t>?</a:t>
            </a:r>
            <a:endParaRPr sz="1500" b="1" i="1">
              <a:latin typeface="Calibri"/>
              <a:ea typeface="Calibri"/>
              <a:cs typeface="Calibri"/>
              <a:sym typeface="Calibri"/>
            </a:endParaRPr>
          </a:p>
        </p:txBody>
      </p:sp>
      <p:sp>
        <p:nvSpPr>
          <p:cNvPr id="749" name="Google Shape;749;p47"/>
          <p:cNvSpPr txBox="1"/>
          <p:nvPr/>
        </p:nvSpPr>
        <p:spPr>
          <a:xfrm>
            <a:off x="6207475" y="2815575"/>
            <a:ext cx="648300" cy="4155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1000"/>
              </a:spcAft>
              <a:buNone/>
            </a:pPr>
            <a:r>
              <a:rPr lang="en" sz="1500" b="1" i="1">
                <a:latin typeface="Calibri"/>
                <a:ea typeface="Calibri"/>
                <a:cs typeface="Calibri"/>
                <a:sym typeface="Calibri"/>
              </a:rPr>
              <a:t>?</a:t>
            </a:r>
            <a:endParaRPr sz="1500" b="1" i="1">
              <a:latin typeface="Calibri"/>
              <a:ea typeface="Calibri"/>
              <a:cs typeface="Calibri"/>
              <a:sym typeface="Calibri"/>
            </a:endParaRPr>
          </a:p>
        </p:txBody>
      </p:sp>
      <p:sp>
        <p:nvSpPr>
          <p:cNvPr id="85" name="Google Shape;118;p21">
            <a:extLst>
              <a:ext uri="{FF2B5EF4-FFF2-40B4-BE49-F238E27FC236}">
                <a16:creationId xmlns:a16="http://schemas.microsoft.com/office/drawing/2014/main" id="{647DE891-4247-40C7-BEF8-73EDA1C4C352}"/>
              </a:ext>
            </a:extLst>
          </p:cNvPr>
          <p:cNvSpPr txBox="1">
            <a:spLocks/>
          </p:cNvSpPr>
          <p:nvPr/>
        </p:nvSpPr>
        <p:spPr>
          <a:xfrm>
            <a:off x="613186" y="250650"/>
            <a:ext cx="7659444" cy="1289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0" indent="0">
              <a:buFont typeface="Arial"/>
              <a:buNone/>
            </a:pPr>
            <a:r>
              <a:rPr lang="en-US" sz="2800" b="1" dirty="0">
                <a:latin typeface="Calibri Light" panose="020F0302020204030204" pitchFamily="34" charset="0"/>
                <a:ea typeface="Calibri Light" panose="020F0302020204030204" pitchFamily="34" charset="0"/>
                <a:cs typeface="Calibri Light" panose="020F0302020204030204" pitchFamily="34" charset="0"/>
                <a:sym typeface="Arial"/>
              </a:rPr>
              <a:t>SUPPRESSION AS DISCLOSURE CONTROL</a:t>
            </a:r>
          </a:p>
          <a:p>
            <a:pPr marL="0" indent="0">
              <a:buFont typeface="Arial"/>
              <a:buNone/>
            </a:pPr>
            <a:endParaRPr lang="en-US" sz="2800" b="1" dirty="0">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5" name="Google Shape;795;p54"/>
          <p:cNvSpPr txBox="1"/>
          <p:nvPr/>
        </p:nvSpPr>
        <p:spPr>
          <a:xfrm>
            <a:off x="457200" y="1355125"/>
            <a:ext cx="7847704" cy="3069000"/>
          </a:xfrm>
          <a:prstGeom prst="rect">
            <a:avLst/>
          </a:prstGeom>
          <a:noFill/>
          <a:ln>
            <a:noFill/>
          </a:ln>
        </p:spPr>
        <p:txBody>
          <a:bodyPr spcFirstLastPara="1" wrap="square" lIns="0" tIns="0" rIns="0" bIns="0" anchor="t" anchorCtr="0">
            <a:normAutofit/>
          </a:bodyPr>
          <a:lstStyle/>
          <a:p>
            <a:pPr marL="457200" lvl="0" indent="-355600" algn="l" rtl="0">
              <a:lnSpc>
                <a:spcPct val="115000"/>
              </a:lnSpc>
              <a:spcBef>
                <a:spcPts val="0"/>
              </a:spcBef>
              <a:spcAft>
                <a:spcPts val="0"/>
              </a:spcAft>
              <a:buClr>
                <a:schemeClr val="dk1"/>
              </a:buClr>
              <a:buSzPts val="2000"/>
              <a:buFont typeface="Calibri"/>
              <a:buChar char="●"/>
            </a:pPr>
            <a:r>
              <a:rPr lang="en" sz="2000" dirty="0">
                <a:solidFill>
                  <a:schemeClr val="dk1"/>
                </a:solidFill>
                <a:latin typeface="Calibri"/>
                <a:ea typeface="Calibri"/>
                <a:cs typeface="Calibri"/>
                <a:sym typeface="Calibri"/>
              </a:rPr>
              <a:t>Age: more than just age</a:t>
            </a:r>
            <a:endParaRPr sz="2000" dirty="0">
              <a:solidFill>
                <a:schemeClr val="dk1"/>
              </a:solidFill>
              <a:latin typeface="Calibri"/>
              <a:ea typeface="Calibri"/>
              <a:cs typeface="Calibri"/>
              <a:sym typeface="Calibri"/>
            </a:endParaRPr>
          </a:p>
          <a:p>
            <a:pPr marL="1371600" lvl="1" indent="-355600" algn="l" rtl="0">
              <a:lnSpc>
                <a:spcPct val="115000"/>
              </a:lnSpc>
              <a:spcBef>
                <a:spcPts val="0"/>
              </a:spcBef>
              <a:spcAft>
                <a:spcPts val="0"/>
              </a:spcAft>
              <a:buClr>
                <a:schemeClr val="dk1"/>
              </a:buClr>
              <a:buSzPts val="2000"/>
              <a:buFont typeface="Calibri"/>
              <a:buChar char="○"/>
            </a:pPr>
            <a:r>
              <a:rPr lang="en" sz="2000" dirty="0">
                <a:solidFill>
                  <a:schemeClr val="dk1"/>
                </a:solidFill>
                <a:latin typeface="Calibri"/>
                <a:ea typeface="Calibri"/>
                <a:cs typeface="Calibri"/>
                <a:sym typeface="Calibri"/>
              </a:rPr>
              <a:t>If you top-code age, make sure to bottom-code Birth Year</a:t>
            </a:r>
          </a:p>
          <a:p>
            <a:pPr marL="1371600" lvl="1" indent="-355600" algn="l" rtl="0">
              <a:lnSpc>
                <a:spcPct val="115000"/>
              </a:lnSpc>
              <a:spcBef>
                <a:spcPts val="0"/>
              </a:spcBef>
              <a:spcAft>
                <a:spcPts val="0"/>
              </a:spcAft>
              <a:buClr>
                <a:schemeClr val="dk1"/>
              </a:buClr>
              <a:buSzPts val="2000"/>
              <a:buFont typeface="Calibri"/>
              <a:buChar char="○"/>
            </a:pPr>
            <a:r>
              <a:rPr lang="en" sz="2000" dirty="0">
                <a:solidFill>
                  <a:schemeClr val="dk1"/>
                </a:solidFill>
                <a:latin typeface="Calibri"/>
                <a:ea typeface="Calibri"/>
                <a:cs typeface="Calibri"/>
                <a:sym typeface="Calibri"/>
              </a:rPr>
              <a:t>Other changes in age can have implications</a:t>
            </a:r>
            <a:br>
              <a:rPr lang="en" sz="2000" dirty="0">
                <a:solidFill>
                  <a:schemeClr val="dk1"/>
                </a:solidFill>
                <a:latin typeface="Calibri"/>
                <a:ea typeface="Calibri"/>
                <a:cs typeface="Calibri"/>
                <a:sym typeface="Calibri"/>
              </a:rPr>
            </a:br>
            <a:r>
              <a:rPr lang="en" sz="2000" dirty="0">
                <a:solidFill>
                  <a:schemeClr val="dk1"/>
                </a:solidFill>
                <a:latin typeface="Calibri"/>
                <a:ea typeface="Calibri"/>
                <a:cs typeface="Calibri"/>
                <a:sym typeface="Calibri"/>
              </a:rPr>
              <a:t>noise infusion could affect eduction, working age, etc.</a:t>
            </a:r>
            <a:br>
              <a:rPr lang="en" sz="2000" dirty="0">
                <a:solidFill>
                  <a:schemeClr val="dk1"/>
                </a:solidFill>
                <a:latin typeface="Calibri"/>
                <a:ea typeface="Calibri"/>
                <a:cs typeface="Calibri"/>
                <a:sym typeface="Calibri"/>
              </a:rPr>
            </a:br>
            <a:endParaRPr sz="2000" dirty="0">
              <a:solidFill>
                <a:schemeClr val="dk1"/>
              </a:solidFill>
              <a:latin typeface="Calibri"/>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en" sz="2000" dirty="0">
                <a:solidFill>
                  <a:schemeClr val="dk1"/>
                </a:solidFill>
                <a:latin typeface="Calibri"/>
                <a:ea typeface="Calibri"/>
                <a:cs typeface="Calibri"/>
                <a:sym typeface="Calibri"/>
              </a:rPr>
              <a:t>Other commonly related variables:</a:t>
            </a:r>
            <a:endParaRPr sz="2000" dirty="0">
              <a:solidFill>
                <a:schemeClr val="dk1"/>
              </a:solidFill>
              <a:latin typeface="Calibri"/>
              <a:ea typeface="Calibri"/>
              <a:cs typeface="Calibri"/>
              <a:sym typeface="Calibri"/>
            </a:endParaRPr>
          </a:p>
          <a:p>
            <a:pPr marL="914400" lvl="1" indent="-355600" algn="l" rtl="0">
              <a:lnSpc>
                <a:spcPct val="115000"/>
              </a:lnSpc>
              <a:spcBef>
                <a:spcPts val="0"/>
              </a:spcBef>
              <a:spcAft>
                <a:spcPts val="0"/>
              </a:spcAft>
              <a:buClr>
                <a:schemeClr val="dk1"/>
              </a:buClr>
              <a:buSzPts val="2000"/>
              <a:buFont typeface="Calibri"/>
              <a:buChar char="○"/>
            </a:pPr>
            <a:r>
              <a:rPr lang="en" sz="2000" dirty="0">
                <a:solidFill>
                  <a:schemeClr val="dk1"/>
                </a:solidFill>
                <a:latin typeface="Calibri"/>
                <a:ea typeface="Calibri"/>
                <a:cs typeface="Calibri"/>
                <a:sym typeface="Calibri"/>
              </a:rPr>
              <a:t>Country of birth/nationality</a:t>
            </a:r>
            <a:endParaRPr sz="2000" dirty="0">
              <a:solidFill>
                <a:schemeClr val="dk1"/>
              </a:solidFill>
              <a:latin typeface="Calibri"/>
              <a:ea typeface="Calibri"/>
              <a:cs typeface="Calibri"/>
              <a:sym typeface="Calibri"/>
            </a:endParaRPr>
          </a:p>
          <a:p>
            <a:pPr marL="914400" lvl="1" indent="-355600" algn="l" rtl="0">
              <a:lnSpc>
                <a:spcPct val="115000"/>
              </a:lnSpc>
              <a:spcBef>
                <a:spcPts val="0"/>
              </a:spcBef>
              <a:spcAft>
                <a:spcPts val="0"/>
              </a:spcAft>
              <a:buClr>
                <a:schemeClr val="dk1"/>
              </a:buClr>
              <a:buSzPts val="2000"/>
              <a:buFont typeface="Calibri"/>
              <a:buChar char="○"/>
            </a:pPr>
            <a:r>
              <a:rPr lang="en" sz="2000" dirty="0">
                <a:solidFill>
                  <a:schemeClr val="dk1"/>
                </a:solidFill>
                <a:latin typeface="Calibri"/>
                <a:ea typeface="Calibri"/>
                <a:cs typeface="Calibri"/>
                <a:sym typeface="Calibri"/>
              </a:rPr>
              <a:t>Occupation, industry, employment status, etc</a:t>
            </a:r>
            <a:endParaRPr sz="20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dirty="0">
              <a:latin typeface="Calibri"/>
              <a:ea typeface="Calibri"/>
              <a:cs typeface="Calibri"/>
              <a:sym typeface="Calibri"/>
            </a:endParaRPr>
          </a:p>
        </p:txBody>
      </p:sp>
      <p:sp>
        <p:nvSpPr>
          <p:cNvPr id="4" name="Rectangle 3">
            <a:extLst>
              <a:ext uri="{FF2B5EF4-FFF2-40B4-BE49-F238E27FC236}">
                <a16:creationId xmlns:a16="http://schemas.microsoft.com/office/drawing/2014/main" id="{DD4F0ABB-5135-4E56-B38C-B49D6183127A}"/>
              </a:ext>
            </a:extLst>
          </p:cNvPr>
          <p:cNvSpPr/>
          <p:nvPr/>
        </p:nvSpPr>
        <p:spPr>
          <a:xfrm>
            <a:off x="129092" y="107576"/>
            <a:ext cx="1326733" cy="431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118;p21">
            <a:extLst>
              <a:ext uri="{FF2B5EF4-FFF2-40B4-BE49-F238E27FC236}">
                <a16:creationId xmlns:a16="http://schemas.microsoft.com/office/drawing/2014/main" id="{4BC56A81-3DE9-4E1D-976D-6D8F97A635C4}"/>
              </a:ext>
            </a:extLst>
          </p:cNvPr>
          <p:cNvSpPr txBox="1">
            <a:spLocks/>
          </p:cNvSpPr>
          <p:nvPr/>
        </p:nvSpPr>
        <p:spPr>
          <a:xfrm>
            <a:off x="613186" y="250650"/>
            <a:ext cx="7659444" cy="1289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0" indent="0">
              <a:buFont typeface="Arial"/>
              <a:buNone/>
            </a:pPr>
            <a:r>
              <a:rPr lang="en-US" sz="2800" b="1" dirty="0">
                <a:latin typeface="Calibri Light" panose="020F0302020204030204" pitchFamily="34" charset="0"/>
                <a:ea typeface="Calibri Light" panose="020F0302020204030204" pitchFamily="34" charset="0"/>
                <a:cs typeface="Calibri Light" panose="020F0302020204030204" pitchFamily="34" charset="0"/>
                <a:sym typeface="Arial"/>
              </a:rPr>
              <a:t>CAUTION: CONSIDER RELATED VARIABLES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4" name="Rectangle 3">
            <a:extLst>
              <a:ext uri="{FF2B5EF4-FFF2-40B4-BE49-F238E27FC236}">
                <a16:creationId xmlns:a16="http://schemas.microsoft.com/office/drawing/2014/main" id="{DD4F0ABB-5135-4E56-B38C-B49D6183127A}"/>
              </a:ext>
            </a:extLst>
          </p:cNvPr>
          <p:cNvSpPr/>
          <p:nvPr/>
        </p:nvSpPr>
        <p:spPr>
          <a:xfrm>
            <a:off x="129092" y="107576"/>
            <a:ext cx="1326733" cy="431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97F7AC8-2626-455D-8481-2655B7B13FB5}"/>
              </a:ext>
            </a:extLst>
          </p:cNvPr>
          <p:cNvPicPr>
            <a:picLocks noChangeAspect="1"/>
          </p:cNvPicPr>
          <p:nvPr/>
        </p:nvPicPr>
        <p:blipFill>
          <a:blip r:embed="rId3"/>
          <a:stretch>
            <a:fillRect/>
          </a:stretch>
        </p:blipFill>
        <p:spPr>
          <a:xfrm>
            <a:off x="6175174" y="-159786"/>
            <a:ext cx="3661301" cy="2700559"/>
          </a:xfrm>
          <a:prstGeom prst="rect">
            <a:avLst/>
          </a:prstGeom>
        </p:spPr>
      </p:pic>
      <p:grpSp>
        <p:nvGrpSpPr>
          <p:cNvPr id="8" name="Group 7">
            <a:extLst>
              <a:ext uri="{FF2B5EF4-FFF2-40B4-BE49-F238E27FC236}">
                <a16:creationId xmlns:a16="http://schemas.microsoft.com/office/drawing/2014/main" id="{586EB68D-0F45-483D-AED4-AF237585E8A0}"/>
              </a:ext>
            </a:extLst>
          </p:cNvPr>
          <p:cNvGrpSpPr/>
          <p:nvPr/>
        </p:nvGrpSpPr>
        <p:grpSpPr>
          <a:xfrm>
            <a:off x="4203575" y="1898834"/>
            <a:ext cx="1608600" cy="531057"/>
            <a:chOff x="60835" y="887559"/>
            <a:chExt cx="1840230" cy="843457"/>
          </a:xfrm>
        </p:grpSpPr>
        <p:sp>
          <p:nvSpPr>
            <p:cNvPr id="18" name="Rectangle: Rounded Corners 17">
              <a:extLst>
                <a:ext uri="{FF2B5EF4-FFF2-40B4-BE49-F238E27FC236}">
                  <a16:creationId xmlns:a16="http://schemas.microsoft.com/office/drawing/2014/main" id="{6A8F8BA4-733D-4DC8-AB41-8AF05F432FD7}"/>
                </a:ext>
              </a:extLst>
            </p:cNvPr>
            <p:cNvSpPr/>
            <p:nvPr/>
          </p:nvSpPr>
          <p:spPr>
            <a:xfrm>
              <a:off x="60835" y="887559"/>
              <a:ext cx="1840230" cy="843457"/>
            </a:xfrm>
            <a:prstGeom prst="roundRect">
              <a:avLst/>
            </a:prstGeom>
            <a:solidFill>
              <a:srgbClr val="6FAC46"/>
            </a:solidFill>
          </p:spPr>
          <p:style>
            <a:lnRef idx="3">
              <a:schemeClr val="lt1">
                <a:hueOff val="0"/>
                <a:satOff val="0"/>
                <a:lumOff val="0"/>
                <a:alphaOff val="0"/>
              </a:schemeClr>
            </a:lnRef>
            <a:fillRef idx="1">
              <a:scrgbClr r="0" g="0" b="0"/>
            </a:fillRef>
            <a:effectRef idx="1">
              <a:schemeClr val="accent3">
                <a:hueOff val="0"/>
                <a:satOff val="0"/>
                <a:lumOff val="0"/>
                <a:alphaOff val="0"/>
              </a:schemeClr>
            </a:effectRef>
            <a:fontRef idx="minor">
              <a:schemeClr val="lt1"/>
            </a:fontRef>
          </p:style>
          <p:txBody>
            <a:bodyPr/>
            <a:lstStyle/>
            <a:p>
              <a:endParaRPr lang="en-US"/>
            </a:p>
          </p:txBody>
        </p:sp>
        <p:sp>
          <p:nvSpPr>
            <p:cNvPr id="19" name="Rectangle: Rounded Corners 6">
              <a:extLst>
                <a:ext uri="{FF2B5EF4-FFF2-40B4-BE49-F238E27FC236}">
                  <a16:creationId xmlns:a16="http://schemas.microsoft.com/office/drawing/2014/main" id="{2D02D9DA-B068-4D95-8606-3BB8385347E5}"/>
                </a:ext>
              </a:extLst>
            </p:cNvPr>
            <p:cNvSpPr txBox="1"/>
            <p:nvPr/>
          </p:nvSpPr>
          <p:spPr>
            <a:xfrm>
              <a:off x="102009" y="928733"/>
              <a:ext cx="1757882" cy="7611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1800" kern="1200" dirty="0"/>
                <a:t>Safe people</a:t>
              </a:r>
            </a:p>
          </p:txBody>
        </p:sp>
      </p:grpSp>
      <p:grpSp>
        <p:nvGrpSpPr>
          <p:cNvPr id="9" name="Group 8">
            <a:extLst>
              <a:ext uri="{FF2B5EF4-FFF2-40B4-BE49-F238E27FC236}">
                <a16:creationId xmlns:a16="http://schemas.microsoft.com/office/drawing/2014/main" id="{90520DA9-2900-4C7A-99CC-BE19EEC9FA52}"/>
              </a:ext>
            </a:extLst>
          </p:cNvPr>
          <p:cNvGrpSpPr/>
          <p:nvPr/>
        </p:nvGrpSpPr>
        <p:grpSpPr>
          <a:xfrm>
            <a:off x="4203575" y="2515513"/>
            <a:ext cx="1608600" cy="531057"/>
            <a:chOff x="60835" y="1773188"/>
            <a:chExt cx="1840230" cy="843457"/>
          </a:xfrm>
        </p:grpSpPr>
        <p:sp>
          <p:nvSpPr>
            <p:cNvPr id="16" name="Rectangle: Rounded Corners 15">
              <a:extLst>
                <a:ext uri="{FF2B5EF4-FFF2-40B4-BE49-F238E27FC236}">
                  <a16:creationId xmlns:a16="http://schemas.microsoft.com/office/drawing/2014/main" id="{1591A39E-47D6-40F5-9D9A-57A6CEE5C793}"/>
                </a:ext>
              </a:extLst>
            </p:cNvPr>
            <p:cNvSpPr/>
            <p:nvPr/>
          </p:nvSpPr>
          <p:spPr>
            <a:xfrm>
              <a:off x="60835" y="1773188"/>
              <a:ext cx="1840230" cy="843457"/>
            </a:xfrm>
            <a:prstGeom prst="roundRect">
              <a:avLst/>
            </a:prstGeom>
            <a:solidFill>
              <a:srgbClr val="6FAC46"/>
            </a:solidFill>
          </p:spPr>
          <p:style>
            <a:lnRef idx="3">
              <a:schemeClr val="lt1">
                <a:hueOff val="0"/>
                <a:satOff val="0"/>
                <a:lumOff val="0"/>
                <a:alphaOff val="0"/>
              </a:schemeClr>
            </a:lnRef>
            <a:fillRef idx="1">
              <a:scrgbClr r="0" g="0" b="0"/>
            </a:fillRef>
            <a:effectRef idx="1">
              <a:schemeClr val="accent3">
                <a:hueOff val="0"/>
                <a:satOff val="0"/>
                <a:lumOff val="0"/>
                <a:alphaOff val="0"/>
              </a:schemeClr>
            </a:effectRef>
            <a:fontRef idx="minor">
              <a:schemeClr val="lt1"/>
            </a:fontRef>
          </p:style>
          <p:txBody>
            <a:bodyPr/>
            <a:lstStyle/>
            <a:p>
              <a:endParaRPr lang="en-US"/>
            </a:p>
          </p:txBody>
        </p:sp>
        <p:sp>
          <p:nvSpPr>
            <p:cNvPr id="17" name="Rectangle: Rounded Corners 8">
              <a:extLst>
                <a:ext uri="{FF2B5EF4-FFF2-40B4-BE49-F238E27FC236}">
                  <a16:creationId xmlns:a16="http://schemas.microsoft.com/office/drawing/2014/main" id="{526314B7-5B82-4258-A7F6-EF892A34AA40}"/>
                </a:ext>
              </a:extLst>
            </p:cNvPr>
            <p:cNvSpPr txBox="1"/>
            <p:nvPr/>
          </p:nvSpPr>
          <p:spPr>
            <a:xfrm>
              <a:off x="102009" y="1814362"/>
              <a:ext cx="1757882" cy="7611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1800" kern="1200" dirty="0"/>
                <a:t>Safe data</a:t>
              </a:r>
            </a:p>
          </p:txBody>
        </p:sp>
      </p:grpSp>
      <p:grpSp>
        <p:nvGrpSpPr>
          <p:cNvPr id="10" name="Group 9">
            <a:extLst>
              <a:ext uri="{FF2B5EF4-FFF2-40B4-BE49-F238E27FC236}">
                <a16:creationId xmlns:a16="http://schemas.microsoft.com/office/drawing/2014/main" id="{F2D2E2D1-87C0-4A95-91A9-067A3737BD31}"/>
              </a:ext>
            </a:extLst>
          </p:cNvPr>
          <p:cNvGrpSpPr/>
          <p:nvPr/>
        </p:nvGrpSpPr>
        <p:grpSpPr>
          <a:xfrm>
            <a:off x="4203575" y="3132193"/>
            <a:ext cx="1608600" cy="531057"/>
            <a:chOff x="60835" y="2658818"/>
            <a:chExt cx="1840230" cy="843457"/>
          </a:xfrm>
        </p:grpSpPr>
        <p:sp>
          <p:nvSpPr>
            <p:cNvPr id="14" name="Rectangle: Rounded Corners 13">
              <a:extLst>
                <a:ext uri="{FF2B5EF4-FFF2-40B4-BE49-F238E27FC236}">
                  <a16:creationId xmlns:a16="http://schemas.microsoft.com/office/drawing/2014/main" id="{F89CA2B9-41CD-4EF0-ABF9-A34654EB87E4}"/>
                </a:ext>
              </a:extLst>
            </p:cNvPr>
            <p:cNvSpPr/>
            <p:nvPr/>
          </p:nvSpPr>
          <p:spPr>
            <a:xfrm>
              <a:off x="60835" y="2658818"/>
              <a:ext cx="1840230" cy="843457"/>
            </a:xfrm>
            <a:prstGeom prst="roundRect">
              <a:avLst/>
            </a:prstGeom>
            <a:solidFill>
              <a:srgbClr val="6FAC46"/>
            </a:solidFill>
          </p:spPr>
          <p:style>
            <a:lnRef idx="3">
              <a:schemeClr val="lt1">
                <a:hueOff val="0"/>
                <a:satOff val="0"/>
                <a:lumOff val="0"/>
                <a:alphaOff val="0"/>
              </a:schemeClr>
            </a:lnRef>
            <a:fillRef idx="1">
              <a:scrgbClr r="0" g="0" b="0"/>
            </a:fillRef>
            <a:effectRef idx="1">
              <a:schemeClr val="accent3">
                <a:hueOff val="0"/>
                <a:satOff val="0"/>
                <a:lumOff val="0"/>
                <a:alphaOff val="0"/>
              </a:schemeClr>
            </a:effectRef>
            <a:fontRef idx="minor">
              <a:schemeClr val="lt1"/>
            </a:fontRef>
          </p:style>
          <p:txBody>
            <a:bodyPr/>
            <a:lstStyle/>
            <a:p>
              <a:endParaRPr lang="en-US"/>
            </a:p>
          </p:txBody>
        </p:sp>
        <p:sp>
          <p:nvSpPr>
            <p:cNvPr id="15" name="Rectangle: Rounded Corners 10">
              <a:extLst>
                <a:ext uri="{FF2B5EF4-FFF2-40B4-BE49-F238E27FC236}">
                  <a16:creationId xmlns:a16="http://schemas.microsoft.com/office/drawing/2014/main" id="{EA1AF9D0-455D-4D2C-8431-9B0146C68E2F}"/>
                </a:ext>
              </a:extLst>
            </p:cNvPr>
            <p:cNvSpPr txBox="1"/>
            <p:nvPr/>
          </p:nvSpPr>
          <p:spPr>
            <a:xfrm>
              <a:off x="102009" y="2699992"/>
              <a:ext cx="1757882" cy="7611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1800" kern="1200" dirty="0"/>
                <a:t>Safe settings</a:t>
              </a:r>
            </a:p>
          </p:txBody>
        </p:sp>
      </p:grpSp>
      <p:grpSp>
        <p:nvGrpSpPr>
          <p:cNvPr id="11" name="Group 10">
            <a:extLst>
              <a:ext uri="{FF2B5EF4-FFF2-40B4-BE49-F238E27FC236}">
                <a16:creationId xmlns:a16="http://schemas.microsoft.com/office/drawing/2014/main" id="{90C5163A-EE24-4C6F-BAF7-D6207076C913}"/>
              </a:ext>
            </a:extLst>
          </p:cNvPr>
          <p:cNvGrpSpPr/>
          <p:nvPr/>
        </p:nvGrpSpPr>
        <p:grpSpPr>
          <a:xfrm>
            <a:off x="4203575" y="3748873"/>
            <a:ext cx="1608600" cy="531057"/>
            <a:chOff x="60835" y="3544448"/>
            <a:chExt cx="1840230" cy="843457"/>
          </a:xfrm>
        </p:grpSpPr>
        <p:sp>
          <p:nvSpPr>
            <p:cNvPr id="12" name="Rectangle: Rounded Corners 11">
              <a:extLst>
                <a:ext uri="{FF2B5EF4-FFF2-40B4-BE49-F238E27FC236}">
                  <a16:creationId xmlns:a16="http://schemas.microsoft.com/office/drawing/2014/main" id="{605C2706-396A-4C01-A060-51096709B553}"/>
                </a:ext>
              </a:extLst>
            </p:cNvPr>
            <p:cNvSpPr/>
            <p:nvPr/>
          </p:nvSpPr>
          <p:spPr>
            <a:xfrm>
              <a:off x="60835" y="3544448"/>
              <a:ext cx="1840230" cy="843457"/>
            </a:xfrm>
            <a:prstGeom prst="roundRect">
              <a:avLst/>
            </a:prstGeom>
            <a:solidFill>
              <a:srgbClr val="6FAC46"/>
            </a:solidFill>
          </p:spPr>
          <p:style>
            <a:lnRef idx="3">
              <a:schemeClr val="lt1">
                <a:hueOff val="0"/>
                <a:satOff val="0"/>
                <a:lumOff val="0"/>
                <a:alphaOff val="0"/>
              </a:schemeClr>
            </a:lnRef>
            <a:fillRef idx="1">
              <a:scrgbClr r="0" g="0" b="0"/>
            </a:fillRef>
            <a:effectRef idx="1">
              <a:schemeClr val="accent3">
                <a:hueOff val="0"/>
                <a:satOff val="0"/>
                <a:lumOff val="0"/>
                <a:alphaOff val="0"/>
              </a:schemeClr>
            </a:effectRef>
            <a:fontRef idx="minor">
              <a:schemeClr val="lt1"/>
            </a:fontRef>
          </p:style>
          <p:txBody>
            <a:bodyPr/>
            <a:lstStyle/>
            <a:p>
              <a:endParaRPr lang="en-US"/>
            </a:p>
          </p:txBody>
        </p:sp>
        <p:sp>
          <p:nvSpPr>
            <p:cNvPr id="13" name="Rectangle: Rounded Corners 12">
              <a:extLst>
                <a:ext uri="{FF2B5EF4-FFF2-40B4-BE49-F238E27FC236}">
                  <a16:creationId xmlns:a16="http://schemas.microsoft.com/office/drawing/2014/main" id="{2E65046A-D2F7-4071-997C-25CA4266012E}"/>
                </a:ext>
              </a:extLst>
            </p:cNvPr>
            <p:cNvSpPr txBox="1"/>
            <p:nvPr/>
          </p:nvSpPr>
          <p:spPr>
            <a:xfrm>
              <a:off x="102009" y="3585622"/>
              <a:ext cx="1757882" cy="7611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1800" kern="1200" dirty="0"/>
                <a:t>Safe output</a:t>
              </a:r>
            </a:p>
          </p:txBody>
        </p:sp>
      </p:grpSp>
      <p:pic>
        <p:nvPicPr>
          <p:cNvPr id="22" name="Picture 21">
            <a:extLst>
              <a:ext uri="{FF2B5EF4-FFF2-40B4-BE49-F238E27FC236}">
                <a16:creationId xmlns:a16="http://schemas.microsoft.com/office/drawing/2014/main" id="{0581478D-7366-4167-9A56-49190F332264}"/>
              </a:ext>
            </a:extLst>
          </p:cNvPr>
          <p:cNvPicPr>
            <a:picLocks noChangeAspect="1"/>
          </p:cNvPicPr>
          <p:nvPr/>
        </p:nvPicPr>
        <p:blipFill>
          <a:blip r:embed="rId4">
            <a:duotone>
              <a:schemeClr val="accent6">
                <a:shade val="45000"/>
                <a:satMod val="135000"/>
              </a:schemeClr>
              <a:prstClr val="white"/>
            </a:duotone>
          </a:blip>
          <a:stretch>
            <a:fillRect/>
          </a:stretch>
        </p:blipFill>
        <p:spPr>
          <a:xfrm>
            <a:off x="6567947" y="2783405"/>
            <a:ext cx="1831172" cy="1470035"/>
          </a:xfrm>
          <a:prstGeom prst="rect">
            <a:avLst/>
          </a:prstGeom>
          <a:solidFill>
            <a:srgbClr val="6FAC46"/>
          </a:solidFill>
        </p:spPr>
      </p:pic>
      <p:sp>
        <p:nvSpPr>
          <p:cNvPr id="23" name="TextBox 22">
            <a:extLst>
              <a:ext uri="{FF2B5EF4-FFF2-40B4-BE49-F238E27FC236}">
                <a16:creationId xmlns:a16="http://schemas.microsoft.com/office/drawing/2014/main" id="{B0E03386-0A03-449B-98F0-595ED3BB1FA9}"/>
              </a:ext>
            </a:extLst>
          </p:cNvPr>
          <p:cNvSpPr txBox="1"/>
          <p:nvPr/>
        </p:nvSpPr>
        <p:spPr>
          <a:xfrm>
            <a:off x="5984765" y="3756710"/>
            <a:ext cx="893193" cy="523220"/>
          </a:xfrm>
          <a:prstGeom prst="rect">
            <a:avLst/>
          </a:prstGeom>
          <a:noFill/>
        </p:spPr>
        <p:txBody>
          <a:bodyPr wrap="none" rtlCol="0">
            <a:spAutoFit/>
          </a:bodyPr>
          <a:lstStyle/>
          <a:p>
            <a:pPr marL="0" marR="0" lvl="0" indent="0" algn="ctr" defTabSz="913737"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tx1">
                    <a:lumMod val="65000"/>
                    <a:lumOff val="35000"/>
                  </a:schemeClr>
                </a:solidFill>
                <a:effectLst/>
                <a:uLnTx/>
                <a:uFillTx/>
                <a:latin typeface="Arial" panose="020B0604020202020204"/>
                <a:ea typeface="+mn-ea"/>
                <a:cs typeface="+mn-cs"/>
              </a:rPr>
              <a:t>DATA</a:t>
            </a:r>
          </a:p>
          <a:p>
            <a:pPr marL="0" marR="0" lvl="0" indent="0" algn="ctr" defTabSz="913737"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tx1">
                    <a:lumMod val="65000"/>
                    <a:lumOff val="35000"/>
                  </a:schemeClr>
                </a:solidFill>
                <a:effectLst/>
                <a:uLnTx/>
                <a:uFillTx/>
                <a:latin typeface="Arial" panose="020B0604020202020204"/>
                <a:ea typeface="+mn-ea"/>
                <a:cs typeface="+mn-cs"/>
              </a:rPr>
              <a:t>SAFETY</a:t>
            </a:r>
          </a:p>
        </p:txBody>
      </p:sp>
      <p:sp>
        <p:nvSpPr>
          <p:cNvPr id="24" name="TextBox 23">
            <a:extLst>
              <a:ext uri="{FF2B5EF4-FFF2-40B4-BE49-F238E27FC236}">
                <a16:creationId xmlns:a16="http://schemas.microsoft.com/office/drawing/2014/main" id="{D351A3EF-B65E-4749-9820-592478AC7A02}"/>
              </a:ext>
            </a:extLst>
          </p:cNvPr>
          <p:cNvSpPr txBox="1"/>
          <p:nvPr/>
        </p:nvSpPr>
        <p:spPr>
          <a:xfrm>
            <a:off x="8109023" y="3756710"/>
            <a:ext cx="861133" cy="523220"/>
          </a:xfrm>
          <a:prstGeom prst="rect">
            <a:avLst/>
          </a:prstGeom>
          <a:noFill/>
        </p:spPr>
        <p:txBody>
          <a:bodyPr wrap="none" rtlCol="0">
            <a:spAutoFit/>
          </a:bodyPr>
          <a:lstStyle/>
          <a:p>
            <a:pPr marL="0" marR="0" lvl="0" indent="0" algn="ctr" defTabSz="913737"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tx1">
                    <a:lumMod val="65000"/>
                    <a:lumOff val="35000"/>
                  </a:schemeClr>
                </a:solidFill>
                <a:effectLst/>
                <a:uLnTx/>
                <a:uFillTx/>
                <a:latin typeface="Arial" panose="020B0604020202020204"/>
                <a:ea typeface="+mn-ea"/>
                <a:cs typeface="+mn-cs"/>
              </a:rPr>
              <a:t>DATA</a:t>
            </a:r>
          </a:p>
          <a:p>
            <a:pPr marL="0" marR="0" lvl="0" indent="0" algn="ctr" defTabSz="913737"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tx1">
                    <a:lumMod val="65000"/>
                    <a:lumOff val="35000"/>
                  </a:schemeClr>
                </a:solidFill>
                <a:effectLst/>
                <a:uLnTx/>
                <a:uFillTx/>
                <a:latin typeface="Arial" panose="020B0604020202020204"/>
                <a:ea typeface="+mn-ea"/>
                <a:cs typeface="+mn-cs"/>
              </a:rPr>
              <a:t>UTILITY</a:t>
            </a:r>
          </a:p>
        </p:txBody>
      </p:sp>
      <p:sp>
        <p:nvSpPr>
          <p:cNvPr id="7" name="Google Shape;118;p21">
            <a:extLst>
              <a:ext uri="{FF2B5EF4-FFF2-40B4-BE49-F238E27FC236}">
                <a16:creationId xmlns:a16="http://schemas.microsoft.com/office/drawing/2014/main" id="{4BC56A81-3DE9-4E1D-976D-6D8F97A635C4}"/>
              </a:ext>
            </a:extLst>
          </p:cNvPr>
          <p:cNvSpPr txBox="1">
            <a:spLocks/>
          </p:cNvSpPr>
          <p:nvPr/>
        </p:nvSpPr>
        <p:spPr>
          <a:xfrm>
            <a:off x="613186" y="250650"/>
            <a:ext cx="5371579" cy="1289700"/>
          </a:xfrm>
          <a:prstGeom prst="rect">
            <a:avLst/>
          </a:prstGeom>
          <a:solidFill>
            <a:schemeClr val="lt1"/>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0" indent="0">
              <a:buFont typeface="Arial"/>
              <a:buNone/>
            </a:pPr>
            <a:r>
              <a:rPr lang="en-US" sz="2800" b="1" dirty="0">
                <a:latin typeface="Calibri Light" panose="020F0302020204030204" pitchFamily="34" charset="0"/>
                <a:ea typeface="Calibri Light" panose="020F0302020204030204" pitchFamily="34" charset="0"/>
                <a:cs typeface="Calibri Light" panose="020F0302020204030204" pitchFamily="34" charset="0"/>
                <a:sym typeface="Arial"/>
              </a:rPr>
              <a:t>TAKING A BALANCED APPROACH</a:t>
            </a:r>
          </a:p>
        </p:txBody>
      </p:sp>
      <p:grpSp>
        <p:nvGrpSpPr>
          <p:cNvPr id="6" name="Group 5">
            <a:extLst>
              <a:ext uri="{FF2B5EF4-FFF2-40B4-BE49-F238E27FC236}">
                <a16:creationId xmlns:a16="http://schemas.microsoft.com/office/drawing/2014/main" id="{C809292C-77EB-4974-ABC8-CD705FE1A557}"/>
              </a:ext>
            </a:extLst>
          </p:cNvPr>
          <p:cNvGrpSpPr/>
          <p:nvPr/>
        </p:nvGrpSpPr>
        <p:grpSpPr>
          <a:xfrm>
            <a:off x="4203575" y="1282154"/>
            <a:ext cx="1608600" cy="531057"/>
            <a:chOff x="60835" y="1929"/>
            <a:chExt cx="1840230" cy="843457"/>
          </a:xfrm>
        </p:grpSpPr>
        <p:sp>
          <p:nvSpPr>
            <p:cNvPr id="20" name="Rectangle: Rounded Corners 19">
              <a:extLst>
                <a:ext uri="{FF2B5EF4-FFF2-40B4-BE49-F238E27FC236}">
                  <a16:creationId xmlns:a16="http://schemas.microsoft.com/office/drawing/2014/main" id="{79A3E12C-DB21-451A-8650-039260D9273F}"/>
                </a:ext>
              </a:extLst>
            </p:cNvPr>
            <p:cNvSpPr/>
            <p:nvPr/>
          </p:nvSpPr>
          <p:spPr>
            <a:xfrm>
              <a:off x="60835" y="1929"/>
              <a:ext cx="1840230" cy="843457"/>
            </a:xfrm>
            <a:prstGeom prst="roundRect">
              <a:avLst/>
            </a:prstGeom>
            <a:solidFill>
              <a:srgbClr val="6FAC46"/>
            </a:solidFill>
          </p:spPr>
          <p:style>
            <a:lnRef idx="3">
              <a:schemeClr val="lt1">
                <a:hueOff val="0"/>
                <a:satOff val="0"/>
                <a:lumOff val="0"/>
                <a:alphaOff val="0"/>
              </a:schemeClr>
            </a:lnRef>
            <a:fillRef idx="1">
              <a:scrgbClr r="0" g="0" b="0"/>
            </a:fillRef>
            <a:effectRef idx="1">
              <a:schemeClr val="accent3">
                <a:hueOff val="0"/>
                <a:satOff val="0"/>
                <a:lumOff val="0"/>
                <a:alphaOff val="0"/>
              </a:schemeClr>
            </a:effectRef>
            <a:fontRef idx="minor">
              <a:schemeClr val="lt1"/>
            </a:fontRef>
          </p:style>
          <p:txBody>
            <a:bodyPr/>
            <a:lstStyle/>
            <a:p>
              <a:endParaRPr lang="en-US"/>
            </a:p>
          </p:txBody>
        </p:sp>
        <p:sp>
          <p:nvSpPr>
            <p:cNvPr id="21" name="Rectangle: Rounded Corners 4">
              <a:extLst>
                <a:ext uri="{FF2B5EF4-FFF2-40B4-BE49-F238E27FC236}">
                  <a16:creationId xmlns:a16="http://schemas.microsoft.com/office/drawing/2014/main" id="{D7BE9D81-30DF-4369-96D7-76B7BDA517BD}"/>
                </a:ext>
              </a:extLst>
            </p:cNvPr>
            <p:cNvSpPr txBox="1"/>
            <p:nvPr/>
          </p:nvSpPr>
          <p:spPr>
            <a:xfrm>
              <a:off x="102009" y="43103"/>
              <a:ext cx="1757882" cy="7611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1800" kern="1200" dirty="0"/>
                <a:t>Safe projects</a:t>
              </a:r>
            </a:p>
          </p:txBody>
        </p:sp>
      </p:grpSp>
      <p:sp>
        <p:nvSpPr>
          <p:cNvPr id="2" name="TextBox 1">
            <a:extLst>
              <a:ext uri="{FF2B5EF4-FFF2-40B4-BE49-F238E27FC236}">
                <a16:creationId xmlns:a16="http://schemas.microsoft.com/office/drawing/2014/main" id="{268D85DF-9088-40BA-B707-4B4D540623C4}"/>
              </a:ext>
            </a:extLst>
          </p:cNvPr>
          <p:cNvSpPr txBox="1"/>
          <p:nvPr/>
        </p:nvSpPr>
        <p:spPr>
          <a:xfrm>
            <a:off x="613186" y="1772457"/>
            <a:ext cx="3392275" cy="2062103"/>
          </a:xfrm>
          <a:prstGeom prst="rect">
            <a:avLst/>
          </a:prstGeom>
          <a:noFill/>
        </p:spPr>
        <p:txBody>
          <a:bodyPr wrap="none" rtlCol="0">
            <a:spAutoFit/>
          </a:bodyPr>
          <a:lstStyle/>
          <a:p>
            <a:r>
              <a:rPr lang="en-US" sz="1600" dirty="0"/>
              <a:t>Responsible data stewardship</a:t>
            </a:r>
          </a:p>
          <a:p>
            <a:endParaRPr lang="en-US" sz="1600" dirty="0"/>
          </a:p>
          <a:p>
            <a:pPr marL="285750" indent="-285750">
              <a:buFont typeface="Arial" panose="020B0604020202020204" pitchFamily="34" charset="0"/>
              <a:buChar char="•"/>
            </a:pPr>
            <a:r>
              <a:rPr lang="en-US" sz="1600" dirty="0"/>
              <a:t>Ensures data usage</a:t>
            </a:r>
            <a:br>
              <a:rPr lang="en-US" sz="1600" dirty="0"/>
            </a:br>
            <a:endParaRPr lang="en-US" sz="1600" dirty="0"/>
          </a:p>
          <a:p>
            <a:pPr marL="285750" indent="-285750">
              <a:buFont typeface="Arial" panose="020B0604020202020204" pitchFamily="34" charset="0"/>
              <a:buChar char="•"/>
            </a:pPr>
            <a:r>
              <a:rPr lang="en-US" sz="1600" dirty="0"/>
              <a:t>Protects against re-identification</a:t>
            </a:r>
            <a:br>
              <a:rPr lang="en-US" sz="1600" dirty="0"/>
            </a:br>
            <a:endParaRPr lang="en-US" sz="1600" dirty="0"/>
          </a:p>
          <a:p>
            <a:pPr marL="285750" indent="-285750">
              <a:buFont typeface="Arial" panose="020B0604020202020204" pitchFamily="34" charset="0"/>
              <a:buChar char="•"/>
            </a:pPr>
            <a:r>
              <a:rPr lang="en-US" sz="1600" dirty="0"/>
              <a:t>Considers the use case</a:t>
            </a:r>
            <a:br>
              <a:rPr lang="en-US" sz="1600" dirty="0"/>
            </a:br>
            <a:r>
              <a:rPr lang="en-US" sz="1600" dirty="0"/>
              <a:t>and usage environment</a:t>
            </a:r>
          </a:p>
        </p:txBody>
      </p:sp>
    </p:spTree>
    <p:extLst>
      <p:ext uri="{BB962C8B-B14F-4D97-AF65-F5344CB8AC3E}">
        <p14:creationId xmlns:p14="http://schemas.microsoft.com/office/powerpoint/2010/main" val="15278240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57"/>
          <p:cNvSpPr txBox="1">
            <a:spLocks noGrp="1"/>
          </p:cNvSpPr>
          <p:nvPr>
            <p:ph type="title"/>
          </p:nvPr>
        </p:nvSpPr>
        <p:spPr>
          <a:xfrm>
            <a:off x="457200" y="206375"/>
            <a:ext cx="8229600" cy="8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
              <a:t>References</a:t>
            </a:r>
            <a:endParaRPr sz="4400">
              <a:solidFill>
                <a:schemeClr val="dk1"/>
              </a:solidFill>
            </a:endParaRPr>
          </a:p>
        </p:txBody>
      </p:sp>
      <p:sp>
        <p:nvSpPr>
          <p:cNvPr id="812" name="Google Shape;812;p57"/>
          <p:cNvSpPr txBox="1"/>
          <p:nvPr/>
        </p:nvSpPr>
        <p:spPr>
          <a:xfrm>
            <a:off x="1322550" y="1301075"/>
            <a:ext cx="6498900" cy="26475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1600">
                <a:latin typeface="Calibri"/>
                <a:ea typeface="Calibri"/>
                <a:cs typeface="Calibri"/>
                <a:sym typeface="Calibri"/>
              </a:rPr>
              <a:t>Dupriez, Olivier and Ernie Boyko. 2010. “Dissemination of Microdata Files. Formulating Policies and Procedures”, International Household Survey Network, IHSN Working Paper No 005. http://ihsn.org/sites/default/files/resources/IHSN-WP005.pdf</a:t>
            </a:r>
            <a:endParaRPr sz="1600">
              <a:latin typeface="Calibri"/>
              <a:ea typeface="Calibri"/>
              <a:cs typeface="Calibri"/>
              <a:sym typeface="Calibri"/>
            </a:endParaRPr>
          </a:p>
          <a:p>
            <a:pPr marL="0" lvl="0" indent="0" algn="l" rtl="0">
              <a:lnSpc>
                <a:spcPct val="100000"/>
              </a:lnSpc>
              <a:spcBef>
                <a:spcPts val="0"/>
              </a:spcBef>
              <a:spcAft>
                <a:spcPts val="0"/>
              </a:spcAft>
              <a:buNone/>
            </a:pPr>
            <a:endParaRPr sz="1600">
              <a:latin typeface="Calibri"/>
              <a:ea typeface="Calibri"/>
              <a:cs typeface="Calibri"/>
              <a:sym typeface="Calibri"/>
            </a:endParaRPr>
          </a:p>
          <a:p>
            <a:pPr marL="0" lvl="0" indent="0" algn="l" rtl="0">
              <a:lnSpc>
                <a:spcPct val="100000"/>
              </a:lnSpc>
              <a:spcBef>
                <a:spcPts val="0"/>
              </a:spcBef>
              <a:spcAft>
                <a:spcPts val="0"/>
              </a:spcAft>
              <a:buNone/>
            </a:pPr>
            <a:r>
              <a:rPr lang="en" sz="1600">
                <a:latin typeface="Calibri"/>
                <a:ea typeface="Calibri"/>
                <a:cs typeface="Calibri"/>
                <a:sym typeface="Calibri"/>
              </a:rPr>
              <a:t>Hundepool, Anco, Josep Domingo-Ferrer, Luisa Franconi, Sarah Giessing, Rainer Lenz, Jane Naylor, Eric Schulte Nordholt, Giovanni Seri, and Peter-Paul De Wolf. 2010. </a:t>
            </a:r>
            <a:r>
              <a:rPr lang="en" sz="1600" i="1">
                <a:latin typeface="Calibri"/>
                <a:ea typeface="Calibri"/>
                <a:cs typeface="Calibri"/>
                <a:sym typeface="Calibri"/>
              </a:rPr>
              <a:t>Handbook on Statistical Disclosure Control, version 1.2</a:t>
            </a:r>
            <a:r>
              <a:rPr lang="en" sz="1600">
                <a:latin typeface="Calibri"/>
                <a:ea typeface="Calibri"/>
                <a:cs typeface="Calibri"/>
                <a:sym typeface="Calibri"/>
              </a:rPr>
              <a:t>. ESSNet SDC. https://cros-legacy.ec.europa.eu/system/files/SDC_Handbook.pdf</a:t>
            </a:r>
            <a:endParaRPr sz="1600">
              <a:latin typeface="Calibri"/>
              <a:ea typeface="Calibri"/>
              <a:cs typeface="Calibri"/>
              <a:sym typeface="Calibri"/>
            </a:endParaRPr>
          </a:p>
        </p:txBody>
      </p:sp>
      <p:sp>
        <p:nvSpPr>
          <p:cNvPr id="4" name="Rectangle 3">
            <a:extLst>
              <a:ext uri="{FF2B5EF4-FFF2-40B4-BE49-F238E27FC236}">
                <a16:creationId xmlns:a16="http://schemas.microsoft.com/office/drawing/2014/main" id="{042E9249-E167-4BF4-AC31-88A6D8035BBA}"/>
              </a:ext>
            </a:extLst>
          </p:cNvPr>
          <p:cNvSpPr/>
          <p:nvPr/>
        </p:nvSpPr>
        <p:spPr>
          <a:xfrm>
            <a:off x="129092" y="107576"/>
            <a:ext cx="1326733" cy="431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57"/>
          <p:cNvSpPr txBox="1">
            <a:spLocks noGrp="1"/>
          </p:cNvSpPr>
          <p:nvPr>
            <p:ph type="title"/>
          </p:nvPr>
        </p:nvSpPr>
        <p:spPr>
          <a:xfrm>
            <a:off x="457200" y="206375"/>
            <a:ext cx="8229600" cy="8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
              <a:t>References</a:t>
            </a:r>
            <a:endParaRPr sz="4400">
              <a:solidFill>
                <a:schemeClr val="dk1"/>
              </a:solidFill>
            </a:endParaRPr>
          </a:p>
        </p:txBody>
      </p:sp>
      <p:sp>
        <p:nvSpPr>
          <p:cNvPr id="812" name="Google Shape;812;p57"/>
          <p:cNvSpPr txBox="1"/>
          <p:nvPr/>
        </p:nvSpPr>
        <p:spPr>
          <a:xfrm>
            <a:off x="202367" y="1038750"/>
            <a:ext cx="8716781" cy="3508623"/>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US" sz="1200" dirty="0">
                <a:latin typeface="Calibri"/>
                <a:ea typeface="Calibri"/>
                <a:cs typeface="Calibri"/>
                <a:sym typeface="Calibri"/>
              </a:rPr>
              <a:t>risk assessment:</a:t>
            </a:r>
          </a:p>
          <a:p>
            <a:pPr marL="0" lvl="0" indent="0" algn="l" rtl="0">
              <a:lnSpc>
                <a:spcPct val="100000"/>
              </a:lnSpc>
              <a:spcBef>
                <a:spcPts val="0"/>
              </a:spcBef>
              <a:spcAft>
                <a:spcPts val="0"/>
              </a:spcAft>
              <a:buNone/>
            </a:pPr>
            <a:r>
              <a:rPr lang="en-US" sz="1200" dirty="0" err="1">
                <a:latin typeface="Calibri"/>
                <a:ea typeface="Calibri"/>
                <a:cs typeface="Calibri"/>
                <a:sym typeface="Calibri"/>
              </a:rPr>
              <a:t>sdcMicro</a:t>
            </a:r>
            <a:r>
              <a:rPr lang="en-US" sz="1200" dirty="0">
                <a:latin typeface="Calibri"/>
                <a:ea typeface="Calibri"/>
                <a:cs typeface="Calibri"/>
                <a:sym typeface="Calibri"/>
              </a:rPr>
              <a:t> User Guide: https://sdcpractice.readthedocs.io/en/latest/intro.html</a:t>
            </a:r>
          </a:p>
          <a:p>
            <a:pPr marL="0" lvl="0" indent="0" algn="l" rtl="0">
              <a:lnSpc>
                <a:spcPct val="100000"/>
              </a:lnSpc>
              <a:spcBef>
                <a:spcPts val="0"/>
              </a:spcBef>
              <a:spcAft>
                <a:spcPts val="0"/>
              </a:spcAft>
              <a:buNone/>
            </a:pPr>
            <a:r>
              <a:rPr lang="en-US" sz="1200" dirty="0" err="1">
                <a:latin typeface="Calibri"/>
                <a:ea typeface="Calibri"/>
                <a:cs typeface="Calibri"/>
                <a:sym typeface="Calibri"/>
              </a:rPr>
              <a:t>sdcMicro</a:t>
            </a:r>
            <a:r>
              <a:rPr lang="en-US" sz="1200" dirty="0">
                <a:latin typeface="Calibri"/>
                <a:ea typeface="Calibri"/>
                <a:cs typeface="Calibri"/>
                <a:sym typeface="Calibri"/>
              </a:rPr>
              <a:t> is an R package produced by The World Bank, in collaboration with  Intl Household Survey Network (IHSN), PARIS21 (OECD), Statistics Austria and the Vienna University of Technology.</a:t>
            </a:r>
          </a:p>
          <a:p>
            <a:pPr marL="0" lvl="0" indent="0" algn="l" rtl="0">
              <a:lnSpc>
                <a:spcPct val="100000"/>
              </a:lnSpc>
              <a:spcBef>
                <a:spcPts val="0"/>
              </a:spcBef>
              <a:spcAft>
                <a:spcPts val="0"/>
              </a:spcAft>
              <a:buNone/>
            </a:pPr>
            <a:endParaRPr lang="en-US" sz="1200" dirty="0">
              <a:latin typeface="Calibri"/>
              <a:ea typeface="Calibri"/>
              <a:cs typeface="Calibri"/>
              <a:sym typeface="Calibri"/>
            </a:endParaRPr>
          </a:p>
          <a:p>
            <a:pPr marL="0" lvl="0" indent="0" algn="l" rtl="0">
              <a:lnSpc>
                <a:spcPct val="100000"/>
              </a:lnSpc>
              <a:spcBef>
                <a:spcPts val="0"/>
              </a:spcBef>
              <a:spcAft>
                <a:spcPts val="0"/>
              </a:spcAft>
              <a:buNone/>
            </a:pPr>
            <a:r>
              <a:rPr lang="en-US" sz="1200" dirty="0">
                <a:latin typeface="Calibri"/>
                <a:ea typeface="Calibri"/>
                <a:cs typeface="Calibri"/>
                <a:sym typeface="Calibri"/>
              </a:rPr>
              <a:t>k-anonymity:</a:t>
            </a:r>
          </a:p>
          <a:p>
            <a:pPr marL="0" lvl="0" indent="0" algn="l" rtl="0">
              <a:lnSpc>
                <a:spcPct val="100000"/>
              </a:lnSpc>
              <a:spcBef>
                <a:spcPts val="0"/>
              </a:spcBef>
              <a:spcAft>
                <a:spcPts val="0"/>
              </a:spcAft>
              <a:buNone/>
            </a:pPr>
            <a:r>
              <a:rPr lang="en-US" sz="1200" dirty="0" err="1">
                <a:latin typeface="Calibri"/>
                <a:ea typeface="Calibri"/>
                <a:cs typeface="Calibri"/>
                <a:sym typeface="Calibri"/>
              </a:rPr>
              <a:t>Samarati</a:t>
            </a:r>
            <a:r>
              <a:rPr lang="en-US" sz="1200" dirty="0">
                <a:latin typeface="Calibri"/>
                <a:ea typeface="Calibri"/>
                <a:cs typeface="Calibri"/>
                <a:sym typeface="Calibri"/>
              </a:rPr>
              <a:t>, </a:t>
            </a:r>
            <a:r>
              <a:rPr lang="en-US" sz="1200" dirty="0" err="1">
                <a:latin typeface="Calibri"/>
                <a:ea typeface="Calibri"/>
                <a:cs typeface="Calibri"/>
                <a:sym typeface="Calibri"/>
              </a:rPr>
              <a:t>Pierangela</a:t>
            </a:r>
            <a:r>
              <a:rPr lang="en-US" sz="1200" dirty="0">
                <a:latin typeface="Calibri"/>
                <a:ea typeface="Calibri"/>
                <a:cs typeface="Calibri"/>
                <a:sym typeface="Calibri"/>
              </a:rPr>
              <a:t>; Sweeney, Latanya (1998). "Protecting privacy when disclosing information: k-anonymity and its enforcement through generalization and suppression" (PDF). Harvard Data Privacy Lab. Retrieved April 12, 2017.</a:t>
            </a:r>
          </a:p>
          <a:p>
            <a:pPr marL="0" lvl="0" indent="0" algn="l" rtl="0">
              <a:lnSpc>
                <a:spcPct val="100000"/>
              </a:lnSpc>
              <a:spcBef>
                <a:spcPts val="0"/>
              </a:spcBef>
              <a:spcAft>
                <a:spcPts val="0"/>
              </a:spcAft>
              <a:buNone/>
            </a:pPr>
            <a:endParaRPr lang="en-US" sz="1200" dirty="0">
              <a:latin typeface="Calibri"/>
              <a:ea typeface="Calibri"/>
              <a:cs typeface="Calibri"/>
              <a:sym typeface="Calibri"/>
            </a:endParaRPr>
          </a:p>
          <a:p>
            <a:pPr marL="0" lvl="0" indent="0" algn="l" rtl="0">
              <a:lnSpc>
                <a:spcPct val="100000"/>
              </a:lnSpc>
              <a:spcBef>
                <a:spcPts val="0"/>
              </a:spcBef>
              <a:spcAft>
                <a:spcPts val="0"/>
              </a:spcAft>
              <a:buNone/>
            </a:pPr>
            <a:r>
              <a:rPr lang="en-US" sz="1200" dirty="0">
                <a:latin typeface="Calibri"/>
                <a:ea typeface="Calibri"/>
                <a:cs typeface="Calibri"/>
                <a:sym typeface="Calibri"/>
              </a:rPr>
              <a:t>critiques of k-anon and expansions (t-closeness):</a:t>
            </a:r>
          </a:p>
          <a:p>
            <a:pPr marL="0" lvl="0" indent="0" algn="l" rtl="0">
              <a:lnSpc>
                <a:spcPct val="100000"/>
              </a:lnSpc>
              <a:spcBef>
                <a:spcPts val="0"/>
              </a:spcBef>
              <a:spcAft>
                <a:spcPts val="0"/>
              </a:spcAft>
              <a:buNone/>
            </a:pPr>
            <a:r>
              <a:rPr lang="en-US" sz="1200" dirty="0">
                <a:latin typeface="Calibri"/>
                <a:ea typeface="Calibri"/>
                <a:cs typeface="Calibri"/>
                <a:sym typeface="Calibri"/>
              </a:rPr>
              <a:t>N. Li, T. Li and S. Venkatasubramanian, "t-Closeness: Privacy Beyond k-Anonymity and l-Diversity," 2007 IEEE 23rd International Conference on Data Engineering, Istanbul, Turkey, 2007, pp. 106-115, </a:t>
            </a:r>
            <a:r>
              <a:rPr lang="en-US" sz="1200" dirty="0" err="1">
                <a:latin typeface="Calibri"/>
                <a:ea typeface="Calibri"/>
                <a:cs typeface="Calibri"/>
                <a:sym typeface="Calibri"/>
              </a:rPr>
              <a:t>doi</a:t>
            </a:r>
            <a:r>
              <a:rPr lang="en-US" sz="1200" dirty="0">
                <a:latin typeface="Calibri"/>
                <a:ea typeface="Calibri"/>
                <a:cs typeface="Calibri"/>
                <a:sym typeface="Calibri"/>
              </a:rPr>
              <a:t>: 10.1109/ICDE.2007.367856.</a:t>
            </a:r>
          </a:p>
          <a:p>
            <a:pPr marL="0" lvl="0" indent="0" algn="l" rtl="0">
              <a:lnSpc>
                <a:spcPct val="100000"/>
              </a:lnSpc>
              <a:spcBef>
                <a:spcPts val="0"/>
              </a:spcBef>
              <a:spcAft>
                <a:spcPts val="0"/>
              </a:spcAft>
              <a:buNone/>
            </a:pPr>
            <a:endParaRPr lang="en-US" sz="1200" dirty="0">
              <a:latin typeface="Calibri"/>
              <a:ea typeface="Calibri"/>
              <a:cs typeface="Calibri"/>
              <a:sym typeface="Calibri"/>
            </a:endParaRPr>
          </a:p>
          <a:p>
            <a:pPr marL="0" lvl="0" indent="0" algn="l" rtl="0">
              <a:lnSpc>
                <a:spcPct val="100000"/>
              </a:lnSpc>
              <a:spcBef>
                <a:spcPts val="0"/>
              </a:spcBef>
              <a:spcAft>
                <a:spcPts val="0"/>
              </a:spcAft>
              <a:buNone/>
            </a:pPr>
            <a:r>
              <a:rPr lang="en-US" sz="1200" dirty="0">
                <a:latin typeface="Calibri"/>
                <a:ea typeface="Calibri"/>
                <a:cs typeface="Calibri"/>
                <a:sym typeface="Calibri"/>
              </a:rPr>
              <a:t>Utility Assessment: </a:t>
            </a:r>
            <a:r>
              <a:rPr lang="en-US" sz="1200" dirty="0" err="1">
                <a:latin typeface="Calibri"/>
                <a:ea typeface="Calibri"/>
                <a:cs typeface="Calibri"/>
                <a:sym typeface="Calibri"/>
              </a:rPr>
              <a:t>sdcMicro</a:t>
            </a:r>
            <a:r>
              <a:rPr lang="en-US" sz="1200" dirty="0">
                <a:latin typeface="Calibri"/>
                <a:ea typeface="Calibri"/>
                <a:cs typeface="Calibri"/>
                <a:sym typeface="Calibri"/>
              </a:rPr>
              <a:t> material and the synthpop team (Based at University of Edinburgh):</a:t>
            </a:r>
          </a:p>
          <a:p>
            <a:pPr marL="0" lvl="0" indent="0" algn="l" rtl="0">
              <a:lnSpc>
                <a:spcPct val="100000"/>
              </a:lnSpc>
              <a:spcBef>
                <a:spcPts val="0"/>
              </a:spcBef>
              <a:spcAft>
                <a:spcPts val="0"/>
              </a:spcAft>
              <a:buNone/>
            </a:pPr>
            <a:r>
              <a:rPr lang="en-US" sz="1200" dirty="0">
                <a:latin typeface="Calibri"/>
                <a:ea typeface="Calibri"/>
                <a:cs typeface="Calibri"/>
                <a:sym typeface="Calibri"/>
              </a:rPr>
              <a:t>"Assessing, visualizing and improving the utility of synthetic data." Raab, G. UNECE CONFERENCE OF EUROPEAN STATISTICIANS:</a:t>
            </a:r>
          </a:p>
          <a:p>
            <a:pPr marL="0" lvl="0" indent="0" algn="l" rtl="0">
              <a:lnSpc>
                <a:spcPct val="100000"/>
              </a:lnSpc>
              <a:spcBef>
                <a:spcPts val="0"/>
              </a:spcBef>
              <a:spcAft>
                <a:spcPts val="0"/>
              </a:spcAft>
              <a:buNone/>
            </a:pPr>
            <a:r>
              <a:rPr lang="en-US" sz="1200" dirty="0">
                <a:latin typeface="Calibri"/>
                <a:ea typeface="Calibri"/>
                <a:cs typeface="Calibri"/>
                <a:sym typeface="Calibri"/>
              </a:rPr>
              <a:t>Expert Meeting on Statistical Data Confidentiality</a:t>
            </a:r>
          </a:p>
          <a:p>
            <a:pPr marL="0" lvl="0" indent="0" algn="l" rtl="0">
              <a:lnSpc>
                <a:spcPct val="100000"/>
              </a:lnSpc>
              <a:spcBef>
                <a:spcPts val="0"/>
              </a:spcBef>
              <a:spcAft>
                <a:spcPts val="0"/>
              </a:spcAft>
              <a:buNone/>
            </a:pPr>
            <a:r>
              <a:rPr lang="en-US" sz="1200" dirty="0">
                <a:latin typeface="Calibri"/>
                <a:ea typeface="Calibri"/>
                <a:cs typeface="Calibri"/>
                <a:sym typeface="Calibri"/>
              </a:rPr>
              <a:t>1-3 December 2021, Poland</a:t>
            </a:r>
          </a:p>
          <a:p>
            <a:pPr marL="0" lvl="0" indent="0" algn="l" rtl="0">
              <a:lnSpc>
                <a:spcPct val="100000"/>
              </a:lnSpc>
              <a:spcBef>
                <a:spcPts val="0"/>
              </a:spcBef>
              <a:spcAft>
                <a:spcPts val="0"/>
              </a:spcAft>
              <a:buNone/>
            </a:pPr>
            <a:r>
              <a:rPr lang="en-US" sz="1200" dirty="0">
                <a:latin typeface="Calibri"/>
                <a:ea typeface="Calibri"/>
                <a:cs typeface="Calibri"/>
                <a:sym typeface="Calibri"/>
              </a:rPr>
              <a:t>https://unece.org/sites/default/files/2021-12/SDC2021_Day2_Raab_AD.pdf</a:t>
            </a:r>
            <a:endParaRPr sz="1200" dirty="0">
              <a:latin typeface="Calibri"/>
              <a:ea typeface="Calibri"/>
              <a:cs typeface="Calibri"/>
              <a:sym typeface="Calibri"/>
            </a:endParaRPr>
          </a:p>
        </p:txBody>
      </p:sp>
      <p:sp>
        <p:nvSpPr>
          <p:cNvPr id="4" name="Rectangle 3">
            <a:extLst>
              <a:ext uri="{FF2B5EF4-FFF2-40B4-BE49-F238E27FC236}">
                <a16:creationId xmlns:a16="http://schemas.microsoft.com/office/drawing/2014/main" id="{8084A94C-07A2-441B-9CA2-246C6CB878A2}"/>
              </a:ext>
            </a:extLst>
          </p:cNvPr>
          <p:cNvSpPr/>
          <p:nvPr/>
        </p:nvSpPr>
        <p:spPr>
          <a:xfrm>
            <a:off x="129092" y="107576"/>
            <a:ext cx="1326733" cy="431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658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7" name="Rectangle 26">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800600"/>
            <a:ext cx="9144000" cy="342580"/>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9" name="Rectangle 28">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4800599"/>
            <a:ext cx="6115049" cy="342579"/>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8" name="Picture 7">
            <a:extLst>
              <a:ext uri="{FF2B5EF4-FFF2-40B4-BE49-F238E27FC236}">
                <a16:creationId xmlns:a16="http://schemas.microsoft.com/office/drawing/2014/main" id="{8055F82A-0B37-7897-1422-6BBC1EA168A0}"/>
              </a:ext>
            </a:extLst>
          </p:cNvPr>
          <p:cNvPicPr>
            <a:picLocks noChangeAspect="1"/>
          </p:cNvPicPr>
          <p:nvPr/>
        </p:nvPicPr>
        <p:blipFill>
          <a:blip r:embed="rId2"/>
          <a:stretch>
            <a:fillRect/>
          </a:stretch>
        </p:blipFill>
        <p:spPr>
          <a:xfrm>
            <a:off x="3067370" y="4822032"/>
            <a:ext cx="1257299" cy="310753"/>
          </a:xfrm>
          <a:prstGeom prst="rect">
            <a:avLst/>
          </a:prstGeom>
        </p:spPr>
      </p:pic>
      <p:sp>
        <p:nvSpPr>
          <p:cNvPr id="4" name="Titel 1">
            <a:extLst>
              <a:ext uri="{FF2B5EF4-FFF2-40B4-BE49-F238E27FC236}">
                <a16:creationId xmlns:a16="http://schemas.microsoft.com/office/drawing/2014/main" id="{2ADC3181-1282-EB7A-0752-89122256B8FD}"/>
              </a:ext>
            </a:extLst>
          </p:cNvPr>
          <p:cNvSpPr txBox="1">
            <a:spLocks/>
          </p:cNvSpPr>
          <p:nvPr/>
        </p:nvSpPr>
        <p:spPr>
          <a:xfrm>
            <a:off x="126157" y="191675"/>
            <a:ext cx="8064897" cy="539080"/>
          </a:xfrm>
          <a:prstGeom prst="rect">
            <a:avLst/>
          </a:prstGeom>
        </p:spPr>
        <p:txBody>
          <a:bodyPr vert="horz" lIns="91440" tIns="45720" rIns="91440" bIns="45720" rtlCol="0" anchor="b">
            <a:normAutofit fontScale="9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buFontTx/>
            </a:pPr>
            <a:r>
              <a:rPr lang="nl-NL" b="1" dirty="0"/>
              <a:t>THE CURRENT DATA PROTECTION ENVIRONMENT</a:t>
            </a:r>
          </a:p>
        </p:txBody>
      </p:sp>
      <p:sp>
        <p:nvSpPr>
          <p:cNvPr id="7" name="Text Placeholder 3">
            <a:extLst>
              <a:ext uri="{FF2B5EF4-FFF2-40B4-BE49-F238E27FC236}">
                <a16:creationId xmlns:a16="http://schemas.microsoft.com/office/drawing/2014/main" id="{DB146BF6-4B53-3C74-CC43-7641C7E72B0A}"/>
              </a:ext>
            </a:extLst>
          </p:cNvPr>
          <p:cNvSpPr>
            <a:spLocks noGrp="1"/>
          </p:cNvSpPr>
          <p:nvPr>
            <p:ph sz="half" idx="1"/>
          </p:nvPr>
        </p:nvSpPr>
        <p:spPr>
          <a:xfrm>
            <a:off x="251518" y="900114"/>
            <a:ext cx="4244283" cy="3890091"/>
          </a:xfrm>
        </p:spPr>
        <p:txBody>
          <a:bodyPr>
            <a:normAutofit/>
          </a:bodyPr>
          <a:lstStyle/>
          <a:p>
            <a:pPr marL="0" indent="0">
              <a:buNone/>
            </a:pPr>
            <a:endParaRPr lang="en-US" sz="1800" dirty="0">
              <a:solidFill>
                <a:srgbClr val="001231"/>
              </a:solidFill>
            </a:endParaRPr>
          </a:p>
          <a:p>
            <a:pPr marL="0" indent="0">
              <a:buNone/>
            </a:pPr>
            <a:endParaRPr lang="en-US" sz="1800" dirty="0">
              <a:solidFill>
                <a:srgbClr val="001231"/>
              </a:solidFill>
            </a:endParaRPr>
          </a:p>
          <a:p>
            <a:pPr marL="0" indent="0">
              <a:buNone/>
            </a:pPr>
            <a:endParaRPr lang="en-US" sz="1800" dirty="0">
              <a:solidFill>
                <a:srgbClr val="001231"/>
              </a:solidFill>
            </a:endParaRPr>
          </a:p>
          <a:p>
            <a:pPr marL="0" indent="0">
              <a:buNone/>
            </a:pPr>
            <a:endParaRPr lang="en-US" sz="1800" dirty="0">
              <a:solidFill>
                <a:srgbClr val="001231"/>
              </a:solidFill>
            </a:endParaRPr>
          </a:p>
          <a:p>
            <a:pPr marL="0" indent="0">
              <a:buNone/>
            </a:pPr>
            <a:r>
              <a:rPr lang="en-US" sz="1800" dirty="0">
                <a:solidFill>
                  <a:srgbClr val="001231"/>
                </a:solidFill>
              </a:rPr>
              <a:t>Huge research potential</a:t>
            </a:r>
          </a:p>
          <a:p>
            <a:pPr marL="0" indent="0">
              <a:buNone/>
            </a:pPr>
            <a:r>
              <a:rPr lang="en-US" sz="1800" dirty="0">
                <a:solidFill>
                  <a:srgbClr val="001231"/>
                </a:solidFill>
              </a:rPr>
              <a:t>Better planning</a:t>
            </a:r>
          </a:p>
          <a:p>
            <a:pPr marL="0" indent="0">
              <a:buNone/>
            </a:pPr>
            <a:endParaRPr lang="en-US" sz="1800" dirty="0">
              <a:solidFill>
                <a:srgbClr val="001231"/>
              </a:solidFill>
            </a:endParaRPr>
          </a:p>
          <a:p>
            <a:pPr marL="0" indent="0">
              <a:buNone/>
            </a:pPr>
            <a:r>
              <a:rPr lang="en-US" sz="1800" dirty="0">
                <a:solidFill>
                  <a:srgbClr val="001231"/>
                </a:solidFill>
              </a:rPr>
              <a:t>Make the data accessible</a:t>
            </a:r>
          </a:p>
          <a:p>
            <a:pPr marL="0" indent="0">
              <a:buNone/>
            </a:pPr>
            <a:endParaRPr lang="en-US" sz="1800" dirty="0">
              <a:solidFill>
                <a:srgbClr val="001231"/>
              </a:solidFill>
            </a:endParaRPr>
          </a:p>
          <a:p>
            <a:pPr marL="0" indent="0">
              <a:buNone/>
            </a:pPr>
            <a:r>
              <a:rPr lang="en-US" sz="1800" dirty="0">
                <a:solidFill>
                  <a:srgbClr val="001231"/>
                </a:solidFill>
              </a:rPr>
              <a:t>More and faster</a:t>
            </a:r>
            <a:br>
              <a:rPr lang="en-US" sz="1800" dirty="0">
                <a:solidFill>
                  <a:srgbClr val="001231"/>
                </a:solidFill>
              </a:rPr>
            </a:br>
            <a:r>
              <a:rPr lang="en-US" sz="1800" dirty="0">
                <a:solidFill>
                  <a:srgbClr val="001231"/>
                </a:solidFill>
              </a:rPr>
              <a:t>solution options</a:t>
            </a:r>
          </a:p>
          <a:p>
            <a:pPr marL="0" indent="0">
              <a:buNone/>
            </a:pPr>
            <a:endParaRPr lang="en-US" sz="1800" dirty="0">
              <a:solidFill>
                <a:srgbClr val="001231"/>
              </a:solidFill>
            </a:endParaRPr>
          </a:p>
        </p:txBody>
      </p:sp>
      <p:sp>
        <p:nvSpPr>
          <p:cNvPr id="16" name="Content Placeholder 21">
            <a:extLst>
              <a:ext uri="{FF2B5EF4-FFF2-40B4-BE49-F238E27FC236}">
                <a16:creationId xmlns:a16="http://schemas.microsoft.com/office/drawing/2014/main" id="{E3BD59E2-A802-6230-1425-3828058F01B4}"/>
              </a:ext>
            </a:extLst>
          </p:cNvPr>
          <p:cNvSpPr txBox="1">
            <a:spLocks/>
          </p:cNvSpPr>
          <p:nvPr/>
        </p:nvSpPr>
        <p:spPr>
          <a:xfrm>
            <a:off x="4648199" y="900114"/>
            <a:ext cx="4244279" cy="3890091"/>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ClrTx/>
              <a:buFont typeface="Arial" panose="020B0604020202020204" pitchFamily="34" charset="0"/>
              <a:buNone/>
            </a:pPr>
            <a:endParaRPr lang="en-US" sz="1800" dirty="0">
              <a:solidFill>
                <a:srgbClr val="001231"/>
              </a:solidFill>
            </a:endParaRPr>
          </a:p>
          <a:p>
            <a:pPr marL="0" indent="0" algn="r">
              <a:buClrTx/>
              <a:buFont typeface="Arial" panose="020B0604020202020204" pitchFamily="34" charset="0"/>
              <a:buNone/>
            </a:pPr>
            <a:endParaRPr lang="en-US" sz="1800" dirty="0">
              <a:solidFill>
                <a:srgbClr val="001231"/>
              </a:solidFill>
            </a:endParaRPr>
          </a:p>
          <a:p>
            <a:pPr marL="0" indent="0" algn="r">
              <a:buClrTx/>
              <a:buFont typeface="Arial" panose="020B0604020202020204" pitchFamily="34" charset="0"/>
              <a:buNone/>
            </a:pPr>
            <a:endParaRPr lang="en-US" sz="1800" dirty="0">
              <a:solidFill>
                <a:srgbClr val="001231"/>
              </a:solidFill>
            </a:endParaRPr>
          </a:p>
          <a:p>
            <a:pPr marL="0" indent="0" algn="r">
              <a:buClrTx/>
              <a:buFont typeface="Arial" panose="020B0604020202020204" pitchFamily="34" charset="0"/>
              <a:buNone/>
            </a:pPr>
            <a:endParaRPr lang="en-US" sz="1800" dirty="0">
              <a:solidFill>
                <a:srgbClr val="001231"/>
              </a:solidFill>
            </a:endParaRPr>
          </a:p>
          <a:p>
            <a:pPr marL="0" indent="0" algn="r">
              <a:buClrTx/>
              <a:buFont typeface="Arial" panose="020B0604020202020204" pitchFamily="34" charset="0"/>
              <a:buNone/>
            </a:pPr>
            <a:r>
              <a:rPr lang="en-US" sz="1800" dirty="0">
                <a:solidFill>
                  <a:srgbClr val="001231"/>
                </a:solidFill>
              </a:rPr>
              <a:t>Data to combine “disclosive”</a:t>
            </a:r>
          </a:p>
          <a:p>
            <a:pPr marL="0" indent="0" algn="r">
              <a:buClrTx/>
              <a:buFont typeface="Arial" panose="020B0604020202020204" pitchFamily="34" charset="0"/>
              <a:buNone/>
            </a:pPr>
            <a:endParaRPr lang="en-US" sz="1800" dirty="0">
              <a:solidFill>
                <a:srgbClr val="001231"/>
              </a:solidFill>
            </a:endParaRPr>
          </a:p>
          <a:p>
            <a:pPr marL="0" indent="0" algn="r">
              <a:buClrTx/>
              <a:buFont typeface="Arial" panose="020B0604020202020204" pitchFamily="34" charset="0"/>
              <a:buNone/>
            </a:pPr>
            <a:endParaRPr lang="en-US" sz="1800" dirty="0">
              <a:solidFill>
                <a:srgbClr val="001231"/>
              </a:solidFill>
            </a:endParaRPr>
          </a:p>
          <a:p>
            <a:pPr marL="0" indent="0" algn="r">
              <a:buClrTx/>
              <a:buFont typeface="Arial" panose="020B0604020202020204" pitchFamily="34" charset="0"/>
              <a:buNone/>
            </a:pPr>
            <a:r>
              <a:rPr lang="en-US" sz="1800" dirty="0">
                <a:solidFill>
                  <a:srgbClr val="001231"/>
                </a:solidFill>
              </a:rPr>
              <a:t>Protect privacy</a:t>
            </a:r>
          </a:p>
          <a:p>
            <a:pPr marL="0" indent="0" algn="r">
              <a:buClrTx/>
              <a:buFont typeface="Arial" panose="020B0604020202020204" pitchFamily="34" charset="0"/>
              <a:buNone/>
            </a:pPr>
            <a:endParaRPr lang="en-US" sz="1800" dirty="0">
              <a:solidFill>
                <a:srgbClr val="001231"/>
              </a:solidFill>
            </a:endParaRPr>
          </a:p>
          <a:p>
            <a:pPr marL="0" indent="0" algn="r">
              <a:buClrTx/>
              <a:buFont typeface="Arial" panose="020B0604020202020204" pitchFamily="34" charset="0"/>
              <a:buNone/>
            </a:pPr>
            <a:r>
              <a:rPr lang="en-US" sz="1800" dirty="0">
                <a:solidFill>
                  <a:srgbClr val="001231"/>
                </a:solidFill>
              </a:rPr>
              <a:t>Options are too numerous</a:t>
            </a:r>
            <a:br>
              <a:rPr lang="en-US" sz="1800" dirty="0">
                <a:solidFill>
                  <a:srgbClr val="001231"/>
                </a:solidFill>
              </a:rPr>
            </a:br>
            <a:r>
              <a:rPr lang="en-US" sz="1800" dirty="0">
                <a:solidFill>
                  <a:srgbClr val="001231"/>
                </a:solidFill>
              </a:rPr>
              <a:t>or overly complex</a:t>
            </a:r>
          </a:p>
          <a:p>
            <a:pPr marL="0" indent="0">
              <a:buClrTx/>
              <a:buFont typeface="Arial" panose="020B0604020202020204" pitchFamily="34" charset="0"/>
              <a:buNone/>
            </a:pPr>
            <a:endParaRPr lang="en-US" dirty="0"/>
          </a:p>
        </p:txBody>
      </p:sp>
      <p:sp>
        <p:nvSpPr>
          <p:cNvPr id="31" name="TextBox 30">
            <a:extLst>
              <a:ext uri="{FF2B5EF4-FFF2-40B4-BE49-F238E27FC236}">
                <a16:creationId xmlns:a16="http://schemas.microsoft.com/office/drawing/2014/main" id="{29426745-9491-AF47-434F-563702CEC386}"/>
              </a:ext>
            </a:extLst>
          </p:cNvPr>
          <p:cNvSpPr txBox="1"/>
          <p:nvPr/>
        </p:nvSpPr>
        <p:spPr>
          <a:xfrm>
            <a:off x="3097410" y="2347686"/>
            <a:ext cx="2454518" cy="2062103"/>
          </a:xfrm>
          <a:prstGeom prst="rect">
            <a:avLst/>
          </a:prstGeom>
          <a:noFill/>
        </p:spPr>
        <p:txBody>
          <a:bodyPr wrap="none" rtlCol="0">
            <a:spAutoFit/>
          </a:bodyPr>
          <a:lstStyle/>
          <a:p>
            <a:pPr algn="ctr"/>
            <a:r>
              <a:rPr lang="en-US" sz="1600" b="1" dirty="0">
                <a:solidFill>
                  <a:schemeClr val="accent6">
                    <a:lumMod val="75000"/>
                  </a:schemeClr>
                </a:solidFill>
              </a:rPr>
              <a:t>Data deluge</a:t>
            </a:r>
          </a:p>
          <a:p>
            <a:pPr algn="ctr"/>
            <a:endParaRPr lang="en-US" sz="1600" b="1" dirty="0">
              <a:solidFill>
                <a:schemeClr val="accent6">
                  <a:lumMod val="75000"/>
                </a:schemeClr>
              </a:solidFill>
            </a:endParaRPr>
          </a:p>
          <a:p>
            <a:pPr algn="ctr"/>
            <a:endParaRPr lang="en-US" sz="1600" b="1" dirty="0">
              <a:solidFill>
                <a:schemeClr val="accent6">
                  <a:lumMod val="75000"/>
                </a:schemeClr>
              </a:solidFill>
            </a:endParaRPr>
          </a:p>
          <a:p>
            <a:pPr algn="ctr"/>
            <a:endParaRPr lang="en-US" sz="1600" b="1" dirty="0">
              <a:solidFill>
                <a:schemeClr val="accent6">
                  <a:lumMod val="75000"/>
                </a:schemeClr>
              </a:solidFill>
            </a:endParaRPr>
          </a:p>
          <a:p>
            <a:pPr algn="ctr"/>
            <a:r>
              <a:rPr lang="en-US" sz="1600" b="1" dirty="0">
                <a:solidFill>
                  <a:schemeClr val="accent6">
                    <a:lumMod val="75000"/>
                  </a:schemeClr>
                </a:solidFill>
              </a:rPr>
              <a:t>Good data stewardship</a:t>
            </a:r>
          </a:p>
          <a:p>
            <a:pPr algn="ctr"/>
            <a:endParaRPr lang="en-US" sz="1600" b="1" dirty="0">
              <a:solidFill>
                <a:schemeClr val="accent6">
                  <a:lumMod val="75000"/>
                </a:schemeClr>
              </a:solidFill>
            </a:endParaRPr>
          </a:p>
          <a:p>
            <a:pPr algn="ctr"/>
            <a:endParaRPr lang="en-US" sz="1600" b="1" dirty="0">
              <a:solidFill>
                <a:schemeClr val="accent6">
                  <a:lumMod val="75000"/>
                </a:schemeClr>
              </a:solidFill>
            </a:endParaRPr>
          </a:p>
          <a:p>
            <a:pPr algn="ctr"/>
            <a:r>
              <a:rPr lang="en-US" sz="1600" b="1" dirty="0">
                <a:solidFill>
                  <a:schemeClr val="accent6">
                    <a:lumMod val="75000"/>
                  </a:schemeClr>
                </a:solidFill>
              </a:rPr>
              <a:t>Technology</a:t>
            </a:r>
          </a:p>
        </p:txBody>
      </p:sp>
      <p:pic>
        <p:nvPicPr>
          <p:cNvPr id="32" name="Picture 31">
            <a:extLst>
              <a:ext uri="{FF2B5EF4-FFF2-40B4-BE49-F238E27FC236}">
                <a16:creationId xmlns:a16="http://schemas.microsoft.com/office/drawing/2014/main" id="{F3D1249E-4BD7-F41F-E2B2-EA8D720D0501}"/>
              </a:ext>
            </a:extLst>
          </p:cNvPr>
          <p:cNvPicPr>
            <a:picLocks noChangeAspect="1"/>
          </p:cNvPicPr>
          <p:nvPr/>
        </p:nvPicPr>
        <p:blipFill>
          <a:blip r:embed="rId3">
            <a:duotone>
              <a:schemeClr val="accent6">
                <a:shade val="45000"/>
                <a:satMod val="135000"/>
              </a:schemeClr>
              <a:prstClr val="white"/>
            </a:duotone>
          </a:blip>
          <a:stretch>
            <a:fillRect/>
          </a:stretch>
        </p:blipFill>
        <p:spPr>
          <a:xfrm>
            <a:off x="3653535" y="889719"/>
            <a:ext cx="1342268" cy="1077551"/>
          </a:xfrm>
          <a:prstGeom prst="rect">
            <a:avLst/>
          </a:prstGeom>
        </p:spPr>
      </p:pic>
      <p:sp>
        <p:nvSpPr>
          <p:cNvPr id="33" name="TextBox 32">
            <a:extLst>
              <a:ext uri="{FF2B5EF4-FFF2-40B4-BE49-F238E27FC236}">
                <a16:creationId xmlns:a16="http://schemas.microsoft.com/office/drawing/2014/main" id="{4237FF69-3158-46BD-52BA-FD316E27CBB4}"/>
              </a:ext>
            </a:extLst>
          </p:cNvPr>
          <p:cNvSpPr txBox="1"/>
          <p:nvPr/>
        </p:nvSpPr>
        <p:spPr>
          <a:xfrm>
            <a:off x="6022568" y="1223074"/>
            <a:ext cx="990977" cy="584775"/>
          </a:xfrm>
          <a:prstGeom prst="rect">
            <a:avLst/>
          </a:prstGeom>
          <a:noFill/>
        </p:spPr>
        <p:txBody>
          <a:bodyPr wrap="none" rtlCol="0">
            <a:spAutoFit/>
          </a:bodyPr>
          <a:lstStyle/>
          <a:p>
            <a:pPr marL="0" marR="0" lvl="0" indent="0" algn="ctr" defTabSz="91373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a:ea typeface="+mn-ea"/>
                <a:cs typeface="+mn-cs"/>
              </a:rPr>
              <a:t>DATA</a:t>
            </a:r>
          </a:p>
          <a:p>
            <a:pPr marL="0" marR="0" lvl="0" indent="0" algn="ctr" defTabSz="91373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a:ea typeface="+mn-ea"/>
                <a:cs typeface="+mn-cs"/>
              </a:rPr>
              <a:t>SAFETY</a:t>
            </a:r>
          </a:p>
        </p:txBody>
      </p:sp>
      <p:sp>
        <p:nvSpPr>
          <p:cNvPr id="34" name="TextBox 33">
            <a:extLst>
              <a:ext uri="{FF2B5EF4-FFF2-40B4-BE49-F238E27FC236}">
                <a16:creationId xmlns:a16="http://schemas.microsoft.com/office/drawing/2014/main" id="{51905759-8F09-A877-0D96-514257A8B18E}"/>
              </a:ext>
            </a:extLst>
          </p:cNvPr>
          <p:cNvSpPr txBox="1"/>
          <p:nvPr/>
        </p:nvSpPr>
        <p:spPr>
          <a:xfrm>
            <a:off x="1661634" y="1223075"/>
            <a:ext cx="958917" cy="584775"/>
          </a:xfrm>
          <a:prstGeom prst="rect">
            <a:avLst/>
          </a:prstGeom>
          <a:noFill/>
        </p:spPr>
        <p:txBody>
          <a:bodyPr wrap="none" rtlCol="0">
            <a:spAutoFit/>
          </a:bodyPr>
          <a:lstStyle/>
          <a:p>
            <a:pPr marL="0" marR="0" lvl="0" indent="0" algn="ctr" defTabSz="91373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a:ea typeface="+mn-ea"/>
                <a:cs typeface="+mn-cs"/>
              </a:rPr>
              <a:t>DATA</a:t>
            </a:r>
          </a:p>
          <a:p>
            <a:pPr marL="0" marR="0" lvl="0" indent="0" algn="ctr" defTabSz="91373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a:ea typeface="+mn-ea"/>
                <a:cs typeface="+mn-cs"/>
              </a:rPr>
              <a:t>UTILITY</a:t>
            </a:r>
          </a:p>
        </p:txBody>
      </p:sp>
    </p:spTree>
    <p:extLst>
      <p:ext uri="{BB962C8B-B14F-4D97-AF65-F5344CB8AC3E}">
        <p14:creationId xmlns:p14="http://schemas.microsoft.com/office/powerpoint/2010/main" val="391648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fade">
                                      <p:cBhvr>
                                        <p:cTn id="7" dur="500"/>
                                        <p:tgtEl>
                                          <p:spTgt spid="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7">
                                            <p:txEl>
                                              <p:pRg st="5" end="5"/>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1">
                                            <p:txEl>
                                              <p:pRg st="4" end="4"/>
                                            </p:txEl>
                                          </p:spTgt>
                                        </p:tgtEl>
                                        <p:attrNameLst>
                                          <p:attrName>style.visibility</p:attrName>
                                        </p:attrNameLst>
                                      </p:cBhvr>
                                      <p:to>
                                        <p:strVal val="visible"/>
                                      </p:to>
                                    </p:set>
                                    <p:animEffect transition="in" filter="fade">
                                      <p:cBhvr>
                                        <p:cTn id="20" dur="500"/>
                                        <p:tgtEl>
                                          <p:spTgt spid="31">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1">
                                            <p:txEl>
                                              <p:pRg st="7" end="7"/>
                                            </p:txEl>
                                          </p:spTgt>
                                        </p:tgtEl>
                                        <p:attrNameLst>
                                          <p:attrName>style.visibility</p:attrName>
                                        </p:attrNameLst>
                                      </p:cBhvr>
                                      <p:to>
                                        <p:strVal val="visible"/>
                                      </p:to>
                                    </p:set>
                                    <p:animEffect transition="in" filter="fade">
                                      <p:cBhvr>
                                        <p:cTn id="31" dur="500"/>
                                        <p:tgtEl>
                                          <p:spTgt spid="31">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7">
                                            <p:txEl>
                                              <p:pRg st="9" end="9"/>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7" name="Rectangle 26">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800600"/>
            <a:ext cx="9144000" cy="342580"/>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9" name="Rectangle 28">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4800599"/>
            <a:ext cx="6115049" cy="342579"/>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8" name="Picture 7">
            <a:extLst>
              <a:ext uri="{FF2B5EF4-FFF2-40B4-BE49-F238E27FC236}">
                <a16:creationId xmlns:a16="http://schemas.microsoft.com/office/drawing/2014/main" id="{8055F82A-0B37-7897-1422-6BBC1EA168A0}"/>
              </a:ext>
            </a:extLst>
          </p:cNvPr>
          <p:cNvPicPr>
            <a:picLocks noChangeAspect="1"/>
          </p:cNvPicPr>
          <p:nvPr/>
        </p:nvPicPr>
        <p:blipFill>
          <a:blip r:embed="rId2"/>
          <a:stretch>
            <a:fillRect/>
          </a:stretch>
        </p:blipFill>
        <p:spPr>
          <a:xfrm>
            <a:off x="3067370" y="4822032"/>
            <a:ext cx="1257299" cy="310753"/>
          </a:xfrm>
          <a:prstGeom prst="rect">
            <a:avLst/>
          </a:prstGeom>
        </p:spPr>
      </p:pic>
      <p:grpSp>
        <p:nvGrpSpPr>
          <p:cNvPr id="15" name="Google Shape;98;p19">
            <a:extLst>
              <a:ext uri="{FF2B5EF4-FFF2-40B4-BE49-F238E27FC236}">
                <a16:creationId xmlns:a16="http://schemas.microsoft.com/office/drawing/2014/main" id="{C0BEEEC3-A2A8-47AB-B2CE-AB364F80AF83}"/>
              </a:ext>
            </a:extLst>
          </p:cNvPr>
          <p:cNvGrpSpPr/>
          <p:nvPr/>
        </p:nvGrpSpPr>
        <p:grpSpPr>
          <a:xfrm>
            <a:off x="2868261" y="1512991"/>
            <a:ext cx="3504040" cy="2936136"/>
            <a:chOff x="457188" y="639488"/>
            <a:chExt cx="4505066" cy="3774925"/>
          </a:xfrm>
        </p:grpSpPr>
        <p:grpSp>
          <p:nvGrpSpPr>
            <p:cNvPr id="17" name="Google Shape;99;p19">
              <a:extLst>
                <a:ext uri="{FF2B5EF4-FFF2-40B4-BE49-F238E27FC236}">
                  <a16:creationId xmlns:a16="http://schemas.microsoft.com/office/drawing/2014/main" id="{FE2BA04E-24C8-40E5-A7C8-15BE709DE775}"/>
                </a:ext>
              </a:extLst>
            </p:cNvPr>
            <p:cNvGrpSpPr/>
            <p:nvPr/>
          </p:nvGrpSpPr>
          <p:grpSpPr>
            <a:xfrm>
              <a:off x="457188" y="639488"/>
              <a:ext cx="4505066" cy="3774925"/>
              <a:chOff x="457188" y="639488"/>
              <a:chExt cx="4505066" cy="3774925"/>
            </a:xfrm>
          </p:grpSpPr>
          <p:pic>
            <p:nvPicPr>
              <p:cNvPr id="19" name="Google Shape;100;p19" descr="Black and white image of a scale balancing the words &quot;utility&quot; and &quot;privacy&quot;">
                <a:extLst>
                  <a:ext uri="{FF2B5EF4-FFF2-40B4-BE49-F238E27FC236}">
                    <a16:creationId xmlns:a16="http://schemas.microsoft.com/office/drawing/2014/main" id="{E77BD45E-4748-443B-9DBF-033883E50DD0}"/>
                  </a:ext>
                </a:extLst>
              </p:cNvPr>
              <p:cNvPicPr preferRelativeResize="0"/>
              <p:nvPr/>
            </p:nvPicPr>
            <p:blipFill>
              <a:blip r:embed="rId3">
                <a:alphaModFix/>
              </a:blip>
              <a:stretch>
                <a:fillRect/>
              </a:stretch>
            </p:blipFill>
            <p:spPr>
              <a:xfrm>
                <a:off x="457188" y="639488"/>
                <a:ext cx="3774925" cy="3774925"/>
              </a:xfrm>
              <a:prstGeom prst="rect">
                <a:avLst/>
              </a:prstGeom>
              <a:noFill/>
              <a:ln>
                <a:noFill/>
              </a:ln>
            </p:spPr>
          </p:pic>
          <p:sp>
            <p:nvSpPr>
              <p:cNvPr id="20" name="Google Shape;101;p19">
                <a:extLst>
                  <a:ext uri="{FF2B5EF4-FFF2-40B4-BE49-F238E27FC236}">
                    <a16:creationId xmlns:a16="http://schemas.microsoft.com/office/drawing/2014/main" id="{C2326995-A183-43F3-82FB-78EEDEEA5A18}"/>
                  </a:ext>
                </a:extLst>
              </p:cNvPr>
              <p:cNvSpPr txBox="1"/>
              <p:nvPr/>
            </p:nvSpPr>
            <p:spPr>
              <a:xfrm>
                <a:off x="774950" y="2702710"/>
                <a:ext cx="2132700" cy="63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dirty="0">
                    <a:latin typeface="Calibri"/>
                    <a:ea typeface="Calibri"/>
                    <a:cs typeface="Calibri"/>
                    <a:sym typeface="Calibri"/>
                  </a:rPr>
                  <a:t>utility</a:t>
                </a:r>
                <a:endParaRPr sz="2000" dirty="0">
                  <a:latin typeface="Calibri"/>
                  <a:ea typeface="Calibri"/>
                  <a:cs typeface="Calibri"/>
                  <a:sym typeface="Calibri"/>
                </a:endParaRPr>
              </a:p>
            </p:txBody>
          </p:sp>
          <p:sp>
            <p:nvSpPr>
              <p:cNvPr id="21" name="Google Shape;102;p19">
                <a:extLst>
                  <a:ext uri="{FF2B5EF4-FFF2-40B4-BE49-F238E27FC236}">
                    <a16:creationId xmlns:a16="http://schemas.microsoft.com/office/drawing/2014/main" id="{40C8F522-6563-4A10-92BB-C71C11649604}"/>
                  </a:ext>
                </a:extLst>
              </p:cNvPr>
              <p:cNvSpPr txBox="1"/>
              <p:nvPr/>
            </p:nvSpPr>
            <p:spPr>
              <a:xfrm>
                <a:off x="2829554" y="2712191"/>
                <a:ext cx="2132700" cy="63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dirty="0">
                    <a:latin typeface="Calibri"/>
                    <a:ea typeface="Calibri"/>
                    <a:cs typeface="Calibri"/>
                    <a:sym typeface="Calibri"/>
                  </a:rPr>
                  <a:t>privacy</a:t>
                </a:r>
                <a:endParaRPr sz="2000" dirty="0">
                  <a:latin typeface="Calibri"/>
                  <a:ea typeface="Calibri"/>
                  <a:cs typeface="Calibri"/>
                  <a:sym typeface="Calibri"/>
                </a:endParaRPr>
              </a:p>
            </p:txBody>
          </p:sp>
        </p:grpSp>
        <p:sp>
          <p:nvSpPr>
            <p:cNvPr id="18" name="Google Shape;103;p19">
              <a:extLst>
                <a:ext uri="{FF2B5EF4-FFF2-40B4-BE49-F238E27FC236}">
                  <a16:creationId xmlns:a16="http://schemas.microsoft.com/office/drawing/2014/main" id="{F7956F89-53D8-4335-AB9F-3E33CEDB9610}"/>
                </a:ext>
              </a:extLst>
            </p:cNvPr>
            <p:cNvSpPr txBox="1"/>
            <p:nvPr/>
          </p:nvSpPr>
          <p:spPr>
            <a:xfrm>
              <a:off x="1587720" y="3781112"/>
              <a:ext cx="1801800" cy="63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dirty="0">
                  <a:solidFill>
                    <a:schemeClr val="bg1">
                      <a:lumMod val="95000"/>
                    </a:schemeClr>
                  </a:solidFill>
                  <a:latin typeface="Calibri"/>
                  <a:ea typeface="Calibri"/>
                  <a:cs typeface="Calibri"/>
                  <a:sym typeface="Calibri"/>
                </a:rPr>
                <a:t>Image: www.needpix.com</a:t>
              </a:r>
              <a:endParaRPr sz="1000" dirty="0">
                <a:solidFill>
                  <a:schemeClr val="bg1">
                    <a:lumMod val="95000"/>
                  </a:schemeClr>
                </a:solidFill>
                <a:latin typeface="Calibri"/>
                <a:ea typeface="Calibri"/>
                <a:cs typeface="Calibri"/>
                <a:sym typeface="Calibri"/>
              </a:endParaRPr>
            </a:p>
          </p:txBody>
        </p:sp>
      </p:grpSp>
      <p:sp>
        <p:nvSpPr>
          <p:cNvPr id="22" name="Google Shape;104;p19">
            <a:extLst>
              <a:ext uri="{FF2B5EF4-FFF2-40B4-BE49-F238E27FC236}">
                <a16:creationId xmlns:a16="http://schemas.microsoft.com/office/drawing/2014/main" id="{345867DD-83E9-47AD-941F-19682351FB60}"/>
              </a:ext>
            </a:extLst>
          </p:cNvPr>
          <p:cNvSpPr txBox="1">
            <a:spLocks/>
          </p:cNvSpPr>
          <p:nvPr/>
        </p:nvSpPr>
        <p:spPr>
          <a:xfrm>
            <a:off x="1486675" y="91425"/>
            <a:ext cx="8214300" cy="1289700"/>
          </a:xfrm>
          <a:prstGeom prst="rect">
            <a:avLst/>
          </a:prstGeom>
        </p:spPr>
        <p:txBody>
          <a:bodyPr spcFirstLastPara="1" vert="horz" wrap="square" lIns="91425" tIns="45700" rIns="91425"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640"/>
              </a:spcBef>
              <a:buClrTx/>
              <a:buFont typeface="Arial" panose="020B0604020202020204" pitchFamily="34" charset="0"/>
              <a:buNone/>
            </a:pPr>
            <a:r>
              <a:rPr lang="en-US" sz="2800" b="1">
                <a:latin typeface="Calibri Light" panose="020F0302020204030204" pitchFamily="34" charset="0"/>
                <a:ea typeface="Calibri Light" panose="020F0302020204030204" pitchFamily="34" charset="0"/>
                <a:cs typeface="Calibri Light" panose="020F0302020204030204" pitchFamily="34" charset="0"/>
                <a:sym typeface="Arial"/>
              </a:rPr>
              <a:t>CONFIDENTIALIZATION</a:t>
            </a:r>
            <a:endParaRPr lang="en-US" sz="2800" dirty="0">
              <a:latin typeface="Arial"/>
              <a:ea typeface="Arial"/>
              <a:cs typeface="Arial"/>
              <a:sym typeface="Arial"/>
            </a:endParaRPr>
          </a:p>
        </p:txBody>
      </p:sp>
      <p:graphicFrame>
        <p:nvGraphicFramePr>
          <p:cNvPr id="23" name="Google Shape;110;p20">
            <a:extLst>
              <a:ext uri="{FF2B5EF4-FFF2-40B4-BE49-F238E27FC236}">
                <a16:creationId xmlns:a16="http://schemas.microsoft.com/office/drawing/2014/main" id="{50F35479-FC0D-44A5-8CCE-6DA05306532A}"/>
              </a:ext>
            </a:extLst>
          </p:cNvPr>
          <p:cNvGraphicFramePr/>
          <p:nvPr>
            <p:extLst>
              <p:ext uri="{D42A27DB-BD31-4B8C-83A1-F6EECF244321}">
                <p14:modId xmlns:p14="http://schemas.microsoft.com/office/powerpoint/2010/main" val="1026954223"/>
              </p:ext>
            </p:extLst>
          </p:nvPr>
        </p:nvGraphicFramePr>
        <p:xfrm>
          <a:off x="406203" y="1815666"/>
          <a:ext cx="2243175" cy="1654800"/>
        </p:xfrm>
        <a:graphic>
          <a:graphicData uri="http://schemas.openxmlformats.org/drawingml/2006/table">
            <a:tbl>
              <a:tblPr>
                <a:noFill/>
                <a:tableStyleId>{1E98D44D-60F1-4FC4-BB20-9EABBC947173}</a:tableStyleId>
              </a:tblPr>
              <a:tblGrid>
                <a:gridCol w="2243175">
                  <a:extLst>
                    <a:ext uri="{9D8B030D-6E8A-4147-A177-3AD203B41FA5}">
                      <a16:colId xmlns:a16="http://schemas.microsoft.com/office/drawing/2014/main" val="20000"/>
                    </a:ext>
                  </a:extLst>
                </a:gridCol>
              </a:tblGrid>
              <a:tr h="417725">
                <a:tc>
                  <a:txBody>
                    <a:bodyPr/>
                    <a:lstStyle/>
                    <a:p>
                      <a:pPr marL="0" lvl="0" indent="0" algn="ctr" rtl="0">
                        <a:spcBef>
                          <a:spcPts val="0"/>
                        </a:spcBef>
                        <a:spcAft>
                          <a:spcPts val="0"/>
                        </a:spcAft>
                        <a:buNone/>
                      </a:pPr>
                      <a:r>
                        <a:rPr lang="en" sz="3000" dirty="0"/>
                        <a:t>Utility</a:t>
                      </a:r>
                      <a:endParaRPr sz="3000" dirty="0"/>
                    </a:p>
                  </a:txBody>
                  <a:tcPr marL="91425" marR="91425" marT="91425" marB="91425"/>
                </a:tc>
                <a:extLst>
                  <a:ext uri="{0D108BD9-81ED-4DB2-BD59-A6C34878D82A}">
                    <a16:rowId xmlns:a16="http://schemas.microsoft.com/office/drawing/2014/main" val="10000"/>
                  </a:ext>
                </a:extLst>
              </a:tr>
              <a:tr h="1014750">
                <a:tc>
                  <a:txBody>
                    <a:bodyPr/>
                    <a:lstStyle/>
                    <a:p>
                      <a:pPr marL="0" lvl="0" indent="0" algn="ctr" rtl="0">
                        <a:spcBef>
                          <a:spcPts val="0"/>
                        </a:spcBef>
                        <a:spcAft>
                          <a:spcPts val="0"/>
                        </a:spcAft>
                        <a:buNone/>
                      </a:pPr>
                      <a:r>
                        <a:rPr lang="en" sz="2000" dirty="0"/>
                        <a:t>Useful </a:t>
                      </a:r>
                      <a:r>
                        <a:rPr lang="en" sz="2000" b="1" i="1" dirty="0"/>
                        <a:t>for what purpose?</a:t>
                      </a:r>
                      <a:endParaRPr sz="2000" b="1" i="1" dirty="0"/>
                    </a:p>
                  </a:txBody>
                  <a:tcPr marL="91425" marR="91425" marT="91425" marB="91425"/>
                </a:tc>
                <a:extLst>
                  <a:ext uri="{0D108BD9-81ED-4DB2-BD59-A6C34878D82A}">
                    <a16:rowId xmlns:a16="http://schemas.microsoft.com/office/drawing/2014/main" val="10001"/>
                  </a:ext>
                </a:extLst>
              </a:tr>
            </a:tbl>
          </a:graphicData>
        </a:graphic>
      </p:graphicFrame>
      <p:graphicFrame>
        <p:nvGraphicFramePr>
          <p:cNvPr id="24" name="Google Shape;111;p20">
            <a:extLst>
              <a:ext uri="{FF2B5EF4-FFF2-40B4-BE49-F238E27FC236}">
                <a16:creationId xmlns:a16="http://schemas.microsoft.com/office/drawing/2014/main" id="{173B590C-D5A9-41FB-8EA9-1EDBBD5AA602}"/>
              </a:ext>
            </a:extLst>
          </p:cNvPr>
          <p:cNvGraphicFramePr/>
          <p:nvPr>
            <p:extLst>
              <p:ext uri="{D42A27DB-BD31-4B8C-83A1-F6EECF244321}">
                <p14:modId xmlns:p14="http://schemas.microsoft.com/office/powerpoint/2010/main" val="1451514931"/>
              </p:ext>
            </p:extLst>
          </p:nvPr>
        </p:nvGraphicFramePr>
        <p:xfrm>
          <a:off x="6280880" y="1627771"/>
          <a:ext cx="2243175" cy="2328775"/>
        </p:xfrm>
        <a:graphic>
          <a:graphicData uri="http://schemas.openxmlformats.org/drawingml/2006/table">
            <a:tbl>
              <a:tblPr>
                <a:noFill/>
                <a:tableStyleId>{1E98D44D-60F1-4FC4-BB20-9EABBC947173}</a:tableStyleId>
              </a:tblPr>
              <a:tblGrid>
                <a:gridCol w="2243175">
                  <a:extLst>
                    <a:ext uri="{9D8B030D-6E8A-4147-A177-3AD203B41FA5}">
                      <a16:colId xmlns:a16="http://schemas.microsoft.com/office/drawing/2014/main" val="20000"/>
                    </a:ext>
                  </a:extLst>
                </a:gridCol>
              </a:tblGrid>
              <a:tr h="580225">
                <a:tc>
                  <a:txBody>
                    <a:bodyPr/>
                    <a:lstStyle/>
                    <a:p>
                      <a:pPr marL="0" lvl="0" indent="0" algn="ctr" rtl="0">
                        <a:spcBef>
                          <a:spcPts val="0"/>
                        </a:spcBef>
                        <a:spcAft>
                          <a:spcPts val="0"/>
                        </a:spcAft>
                        <a:buNone/>
                      </a:pPr>
                      <a:r>
                        <a:rPr lang="en" sz="3000"/>
                        <a:t>Risk</a:t>
                      </a:r>
                      <a:endParaRPr sz="3000"/>
                    </a:p>
                  </a:txBody>
                  <a:tcPr marL="91425" marR="91425" marT="91425" marB="91425"/>
                </a:tc>
                <a:extLst>
                  <a:ext uri="{0D108BD9-81ED-4DB2-BD59-A6C34878D82A}">
                    <a16:rowId xmlns:a16="http://schemas.microsoft.com/office/drawing/2014/main" val="10000"/>
                  </a:ext>
                </a:extLst>
              </a:tr>
              <a:tr h="718350">
                <a:tc>
                  <a:txBody>
                    <a:bodyPr/>
                    <a:lstStyle/>
                    <a:p>
                      <a:pPr marL="0" lvl="0" indent="0" algn="ctr" rtl="0">
                        <a:spcBef>
                          <a:spcPts val="0"/>
                        </a:spcBef>
                        <a:spcAft>
                          <a:spcPts val="0"/>
                        </a:spcAft>
                        <a:buNone/>
                      </a:pPr>
                      <a:r>
                        <a:rPr lang="en" sz="2000" b="1" i="1" dirty="0"/>
                        <a:t>How</a:t>
                      </a:r>
                      <a:r>
                        <a:rPr lang="en" sz="2000" dirty="0"/>
                        <a:t> might disclosure occur?</a:t>
                      </a:r>
                      <a:endParaRPr sz="2000" dirty="0"/>
                    </a:p>
                  </a:txBody>
                  <a:tcPr marL="91425" marR="91425" marT="91425" marB="91425"/>
                </a:tc>
                <a:extLst>
                  <a:ext uri="{0D108BD9-81ED-4DB2-BD59-A6C34878D82A}">
                    <a16:rowId xmlns:a16="http://schemas.microsoft.com/office/drawing/2014/main" val="10001"/>
                  </a:ext>
                </a:extLst>
              </a:tr>
              <a:tr h="896275">
                <a:tc>
                  <a:txBody>
                    <a:bodyPr/>
                    <a:lstStyle/>
                    <a:p>
                      <a:pPr marL="0" lvl="0" indent="0" algn="ctr" rtl="0">
                        <a:spcBef>
                          <a:spcPts val="0"/>
                        </a:spcBef>
                        <a:spcAft>
                          <a:spcPts val="0"/>
                        </a:spcAft>
                        <a:buNone/>
                      </a:pPr>
                      <a:r>
                        <a:rPr lang="en" sz="2000" b="1" i="1" dirty="0"/>
                        <a:t>What</a:t>
                      </a:r>
                      <a:r>
                        <a:rPr lang="en" sz="2000" b="1" dirty="0"/>
                        <a:t> </a:t>
                      </a:r>
                      <a:r>
                        <a:rPr lang="en" sz="2000" dirty="0"/>
                        <a:t>might be disclosed?</a:t>
                      </a:r>
                      <a:endParaRPr sz="2000" dirty="0"/>
                    </a:p>
                  </a:txBody>
                  <a:tcPr marL="91425" marR="91425" marT="91425" marB="91425"/>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9813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4" name="Rectangle 3">
            <a:extLst>
              <a:ext uri="{FF2B5EF4-FFF2-40B4-BE49-F238E27FC236}">
                <a16:creationId xmlns:a16="http://schemas.microsoft.com/office/drawing/2014/main" id="{E292F61F-102B-40B0-8C4E-1A6A79AECA1E}"/>
              </a:ext>
            </a:extLst>
          </p:cNvPr>
          <p:cNvSpPr/>
          <p:nvPr/>
        </p:nvSpPr>
        <p:spPr>
          <a:xfrm>
            <a:off x="129092" y="107576"/>
            <a:ext cx="1326733" cy="431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118;p21">
            <a:extLst>
              <a:ext uri="{FF2B5EF4-FFF2-40B4-BE49-F238E27FC236}">
                <a16:creationId xmlns:a16="http://schemas.microsoft.com/office/drawing/2014/main" id="{A88AE4FE-4226-4B70-B97A-BE3636316434}"/>
              </a:ext>
            </a:extLst>
          </p:cNvPr>
          <p:cNvSpPr txBox="1">
            <a:spLocks/>
          </p:cNvSpPr>
          <p:nvPr/>
        </p:nvSpPr>
        <p:spPr>
          <a:xfrm>
            <a:off x="613186" y="250650"/>
            <a:ext cx="7659444" cy="1289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0" indent="0">
              <a:buFont typeface="Arial"/>
              <a:buNone/>
            </a:pPr>
            <a:r>
              <a:rPr lang="en-US" sz="2800" b="1" dirty="0">
                <a:latin typeface="Calibri Light" panose="020F0302020204030204" pitchFamily="34" charset="0"/>
                <a:ea typeface="Calibri Light" panose="020F0302020204030204" pitchFamily="34" charset="0"/>
                <a:cs typeface="Calibri Light" panose="020F0302020204030204" pitchFamily="34" charset="0"/>
                <a:sym typeface="Arial"/>
              </a:rPr>
              <a:t>RISK ASSESSMENT</a:t>
            </a:r>
          </a:p>
          <a:p>
            <a:pPr marL="0" indent="0">
              <a:buFont typeface="Arial"/>
              <a:buNone/>
            </a:pPr>
            <a:endParaRPr lang="en-US" sz="2800" b="1" dirty="0">
              <a:latin typeface="Arial"/>
              <a:ea typeface="Arial"/>
              <a:cs typeface="Arial"/>
              <a:sym typeface="Arial"/>
            </a:endParaRPr>
          </a:p>
        </p:txBody>
      </p:sp>
      <p:sp>
        <p:nvSpPr>
          <p:cNvPr id="6" name="Google Shape;277;p32">
            <a:extLst>
              <a:ext uri="{FF2B5EF4-FFF2-40B4-BE49-F238E27FC236}">
                <a16:creationId xmlns:a16="http://schemas.microsoft.com/office/drawing/2014/main" id="{D8C1FF5A-0C17-4D40-A909-1C2EA990E4C0}"/>
              </a:ext>
            </a:extLst>
          </p:cNvPr>
          <p:cNvSpPr txBox="1"/>
          <p:nvPr/>
        </p:nvSpPr>
        <p:spPr>
          <a:xfrm>
            <a:off x="613186" y="1237129"/>
            <a:ext cx="3714787" cy="2859947"/>
          </a:xfrm>
          <a:prstGeom prst="rect">
            <a:avLst/>
          </a:prstGeom>
          <a:noFill/>
          <a:ln>
            <a:noFill/>
          </a:ln>
        </p:spPr>
        <p:txBody>
          <a:bodyPr spcFirstLastPara="1" wrap="square" lIns="91425" tIns="91425" rIns="91425" bIns="91425" anchor="t" anchorCtr="0">
            <a:normAutofit fontScale="85000" lnSpcReduction="10000"/>
          </a:bodyPr>
          <a:lstStyle/>
          <a:p>
            <a:pPr marL="152400" lvl="0" algn="l" rtl="0">
              <a:lnSpc>
                <a:spcPct val="115000"/>
              </a:lnSpc>
              <a:spcBef>
                <a:spcPts val="0"/>
              </a:spcBef>
              <a:spcAft>
                <a:spcPts val="0"/>
              </a:spcAft>
              <a:buClr>
                <a:schemeClr val="dk1"/>
              </a:buClr>
              <a:buSzPts val="1200"/>
            </a:pPr>
            <a:r>
              <a:rPr lang="en" sz="2000" b="1" dirty="0">
                <a:solidFill>
                  <a:schemeClr val="dk1"/>
                </a:solidFill>
                <a:latin typeface="Calibri"/>
                <a:ea typeface="Calibri"/>
                <a:cs typeface="Calibri"/>
                <a:sym typeface="Calibri"/>
              </a:rPr>
              <a:t>Informal</a:t>
            </a:r>
          </a:p>
          <a:p>
            <a:pPr marL="495300" lvl="0" indent="-342900" algn="l" rtl="0">
              <a:lnSpc>
                <a:spcPct val="115000"/>
              </a:lnSpc>
              <a:spcBef>
                <a:spcPts val="0"/>
              </a:spcBef>
              <a:spcAft>
                <a:spcPts val="0"/>
              </a:spcAft>
              <a:buClr>
                <a:schemeClr val="dk1"/>
              </a:buClr>
              <a:buSzPts val="1200"/>
              <a:buFont typeface="Arial" panose="020B0604020202020204" pitchFamily="34" charset="0"/>
              <a:buChar char="•"/>
            </a:pPr>
            <a:r>
              <a:rPr lang="en" sz="2000" dirty="0">
                <a:solidFill>
                  <a:schemeClr val="dk1"/>
                </a:solidFill>
                <a:latin typeface="Calibri"/>
                <a:ea typeface="Calibri"/>
                <a:cs typeface="Calibri"/>
                <a:sym typeface="Calibri"/>
              </a:rPr>
              <a:t>Is this data likely to be targeted?</a:t>
            </a:r>
          </a:p>
          <a:p>
            <a:pPr marL="495300" lvl="0" indent="-342900" algn="l" rtl="0">
              <a:lnSpc>
                <a:spcPct val="115000"/>
              </a:lnSpc>
              <a:spcBef>
                <a:spcPts val="0"/>
              </a:spcBef>
              <a:spcAft>
                <a:spcPts val="0"/>
              </a:spcAft>
              <a:buClr>
                <a:schemeClr val="dk1"/>
              </a:buClr>
              <a:buSzPts val="1200"/>
              <a:buFont typeface="Arial" panose="020B0604020202020204" pitchFamily="34" charset="0"/>
              <a:buChar char="•"/>
            </a:pPr>
            <a:r>
              <a:rPr lang="en" sz="2000" dirty="0">
                <a:solidFill>
                  <a:schemeClr val="dk1"/>
                </a:solidFill>
                <a:latin typeface="Calibri"/>
                <a:ea typeface="Calibri"/>
                <a:cs typeface="Calibri"/>
                <a:sym typeface="Calibri"/>
              </a:rPr>
              <a:t>Does it contain any sensitive questions/responses?</a:t>
            </a:r>
            <a:br>
              <a:rPr lang="en" sz="2000" dirty="0">
                <a:solidFill>
                  <a:schemeClr val="dk1"/>
                </a:solidFill>
                <a:latin typeface="Calibri"/>
                <a:ea typeface="Calibri"/>
                <a:cs typeface="Calibri"/>
                <a:sym typeface="Calibri"/>
              </a:rPr>
            </a:br>
            <a:r>
              <a:rPr lang="en" sz="2000" dirty="0">
                <a:solidFill>
                  <a:schemeClr val="dk1"/>
                </a:solidFill>
                <a:latin typeface="Calibri"/>
                <a:ea typeface="Calibri"/>
                <a:cs typeface="Calibri"/>
                <a:sym typeface="Calibri"/>
              </a:rPr>
              <a:t>(e.g., ethnic minorities)</a:t>
            </a:r>
          </a:p>
          <a:p>
            <a:pPr marL="495300" lvl="0" indent="-342900" algn="l" rtl="0">
              <a:lnSpc>
                <a:spcPct val="115000"/>
              </a:lnSpc>
              <a:spcBef>
                <a:spcPts val="0"/>
              </a:spcBef>
              <a:spcAft>
                <a:spcPts val="0"/>
              </a:spcAft>
              <a:buClr>
                <a:schemeClr val="dk1"/>
              </a:buClr>
              <a:buSzPts val="1200"/>
              <a:buFont typeface="Arial" panose="020B0604020202020204" pitchFamily="34" charset="0"/>
              <a:buChar char="•"/>
            </a:pPr>
            <a:r>
              <a:rPr lang="en" sz="2000" dirty="0">
                <a:solidFill>
                  <a:schemeClr val="dk1"/>
                </a:solidFill>
                <a:latin typeface="Calibri"/>
                <a:ea typeface="Calibri"/>
                <a:cs typeface="Calibri"/>
                <a:sym typeface="Calibri"/>
              </a:rPr>
              <a:t>Do certain combinations of variables pose a risk</a:t>
            </a:r>
            <a:br>
              <a:rPr lang="en" sz="2000" dirty="0">
                <a:solidFill>
                  <a:schemeClr val="dk1"/>
                </a:solidFill>
                <a:latin typeface="Calibri"/>
                <a:ea typeface="Calibri"/>
                <a:cs typeface="Calibri"/>
                <a:sym typeface="Calibri"/>
              </a:rPr>
            </a:br>
            <a:r>
              <a:rPr lang="en" sz="2000" dirty="0">
                <a:solidFill>
                  <a:schemeClr val="dk1"/>
                </a:solidFill>
                <a:latin typeface="Calibri"/>
                <a:ea typeface="Calibri"/>
                <a:cs typeface="Calibri"/>
                <a:sym typeface="Calibri"/>
              </a:rPr>
              <a:t>(e.g., unusual occupation in a specific geographic unit)</a:t>
            </a:r>
          </a:p>
        </p:txBody>
      </p:sp>
      <p:sp>
        <p:nvSpPr>
          <p:cNvPr id="7" name="Google Shape;283;p33">
            <a:extLst>
              <a:ext uri="{FF2B5EF4-FFF2-40B4-BE49-F238E27FC236}">
                <a16:creationId xmlns:a16="http://schemas.microsoft.com/office/drawing/2014/main" id="{D87704CE-1152-4A74-8203-81C6BCCE2153}"/>
              </a:ext>
            </a:extLst>
          </p:cNvPr>
          <p:cNvSpPr txBox="1"/>
          <p:nvPr/>
        </p:nvSpPr>
        <p:spPr>
          <a:xfrm>
            <a:off x="4442907" y="1152595"/>
            <a:ext cx="4496697" cy="2838309"/>
          </a:xfrm>
          <a:prstGeom prst="rect">
            <a:avLst/>
          </a:prstGeom>
          <a:noFill/>
          <a:ln>
            <a:noFill/>
          </a:ln>
        </p:spPr>
        <p:txBody>
          <a:bodyPr spcFirstLastPara="1" wrap="square" lIns="91425" tIns="91425" rIns="91425" bIns="91425" anchor="t" anchorCtr="0">
            <a:noAutofit/>
          </a:bodyPr>
          <a:lstStyle/>
          <a:p>
            <a:pPr marL="152400" lvl="0" algn="l" rtl="0">
              <a:lnSpc>
                <a:spcPct val="115000"/>
              </a:lnSpc>
              <a:spcBef>
                <a:spcPts val="0"/>
              </a:spcBef>
              <a:spcAft>
                <a:spcPts val="0"/>
              </a:spcAft>
              <a:buClr>
                <a:schemeClr val="dk1"/>
              </a:buClr>
              <a:buSzPts val="1200"/>
            </a:pPr>
            <a:r>
              <a:rPr lang="en" sz="1600" b="1" dirty="0">
                <a:solidFill>
                  <a:schemeClr val="dk1"/>
                </a:solidFill>
                <a:latin typeface="Calibri"/>
                <a:ea typeface="Calibri"/>
                <a:cs typeface="Calibri"/>
                <a:sym typeface="Calibri"/>
              </a:rPr>
              <a:t>Formal</a:t>
            </a:r>
          </a:p>
          <a:p>
            <a:pPr marL="438150" lvl="0" indent="-285750" algn="l" rtl="0">
              <a:lnSpc>
                <a:spcPct val="115000"/>
              </a:lnSpc>
              <a:spcBef>
                <a:spcPts val="0"/>
              </a:spcBef>
              <a:spcAft>
                <a:spcPts val="0"/>
              </a:spcAft>
              <a:buClr>
                <a:schemeClr val="dk1"/>
              </a:buClr>
              <a:buSzPts val="1200"/>
              <a:buFont typeface="Arial" panose="020B0604020202020204" pitchFamily="34" charset="0"/>
              <a:buChar char="•"/>
            </a:pPr>
            <a:r>
              <a:rPr lang="en" sz="1600" i="1" dirty="0">
                <a:solidFill>
                  <a:schemeClr val="dk1"/>
                </a:solidFill>
                <a:latin typeface="Calibri"/>
                <a:ea typeface="Calibri"/>
                <a:cs typeface="Calibri"/>
                <a:sym typeface="Calibri"/>
              </a:rPr>
              <a:t>k-anonymity, </a:t>
            </a:r>
            <a:r>
              <a:rPr lang="en" sz="1600" i="1" dirty="0">
                <a:solidFill>
                  <a:schemeClr val="dk1"/>
                </a:solidFill>
                <a:latin typeface="Times New Roman" panose="02020603050405020304" pitchFamily="18" charset="0"/>
                <a:ea typeface="Calibri"/>
                <a:cs typeface="Times New Roman" panose="02020603050405020304" pitchFamily="18" charset="0"/>
                <a:sym typeface="Calibri"/>
              </a:rPr>
              <a:t>l</a:t>
            </a:r>
            <a:r>
              <a:rPr lang="en" sz="1600" i="1" dirty="0">
                <a:solidFill>
                  <a:schemeClr val="dk1"/>
                </a:solidFill>
                <a:latin typeface="Calibri"/>
                <a:ea typeface="Calibri"/>
                <a:cs typeface="Calibri"/>
                <a:sym typeface="Calibri"/>
              </a:rPr>
              <a:t>-diversity, t-closeness</a:t>
            </a:r>
          </a:p>
          <a:p>
            <a:pPr marL="152400" lvl="0" algn="l" rtl="0">
              <a:lnSpc>
                <a:spcPct val="115000"/>
              </a:lnSpc>
              <a:spcBef>
                <a:spcPts val="0"/>
              </a:spcBef>
              <a:spcAft>
                <a:spcPts val="0"/>
              </a:spcAft>
              <a:buClr>
                <a:schemeClr val="dk1"/>
              </a:buClr>
              <a:buSzPts val="1200"/>
            </a:pPr>
            <a:r>
              <a:rPr lang="en" sz="1600" dirty="0">
                <a:solidFill>
                  <a:schemeClr val="dk1"/>
                </a:solidFill>
                <a:latin typeface="Calibri"/>
                <a:ea typeface="Calibri"/>
                <a:cs typeface="Calibri"/>
                <a:sym typeface="Calibri"/>
              </a:rPr>
              <a:t>In general,</a:t>
            </a:r>
          </a:p>
          <a:p>
            <a:pPr marL="438150" lvl="0" indent="-285750" algn="l" rtl="0">
              <a:lnSpc>
                <a:spcPct val="115000"/>
              </a:lnSpc>
              <a:spcBef>
                <a:spcPts val="0"/>
              </a:spcBef>
              <a:spcAft>
                <a:spcPts val="0"/>
              </a:spcAft>
              <a:buClr>
                <a:schemeClr val="dk1"/>
              </a:buClr>
              <a:buSzPts val="1200"/>
              <a:buFont typeface="Arial" panose="020B0604020202020204" pitchFamily="34" charset="0"/>
              <a:buChar char="•"/>
            </a:pPr>
            <a:r>
              <a:rPr lang="en" sz="1600" dirty="0">
                <a:solidFill>
                  <a:schemeClr val="dk1"/>
                </a:solidFill>
                <a:latin typeface="Calibri"/>
                <a:ea typeface="Calibri"/>
                <a:cs typeface="Calibri"/>
                <a:sym typeface="Calibri"/>
              </a:rPr>
              <a:t>Based on detecting unique records</a:t>
            </a:r>
          </a:p>
          <a:p>
            <a:pPr marL="152400" lvl="0" algn="l" rtl="0">
              <a:lnSpc>
                <a:spcPct val="115000"/>
              </a:lnSpc>
              <a:spcBef>
                <a:spcPts val="0"/>
              </a:spcBef>
              <a:spcAft>
                <a:spcPts val="0"/>
              </a:spcAft>
              <a:buClr>
                <a:schemeClr val="dk1"/>
              </a:buClr>
              <a:buSzPts val="1200"/>
            </a:pPr>
            <a:r>
              <a:rPr lang="en" sz="1600" dirty="0">
                <a:solidFill>
                  <a:schemeClr val="dk1"/>
                </a:solidFill>
                <a:latin typeface="Calibri"/>
                <a:ea typeface="Calibri"/>
                <a:cs typeface="Calibri"/>
                <a:sym typeface="Calibri"/>
              </a:rPr>
              <a:t>In practice,</a:t>
            </a:r>
          </a:p>
          <a:p>
            <a:pPr marL="438150" lvl="0" indent="-285750" algn="l" rtl="0">
              <a:lnSpc>
                <a:spcPct val="115000"/>
              </a:lnSpc>
              <a:spcBef>
                <a:spcPts val="0"/>
              </a:spcBef>
              <a:spcAft>
                <a:spcPts val="0"/>
              </a:spcAft>
              <a:buClr>
                <a:schemeClr val="dk1"/>
              </a:buClr>
              <a:buSzPts val="1200"/>
              <a:buFont typeface="Arial" panose="020B0604020202020204" pitchFamily="34" charset="0"/>
              <a:buChar char="•"/>
            </a:pPr>
            <a:r>
              <a:rPr lang="en" sz="1600" dirty="0">
                <a:solidFill>
                  <a:schemeClr val="dk1"/>
                </a:solidFill>
                <a:latin typeface="Calibri"/>
                <a:ea typeface="Calibri"/>
                <a:cs typeface="Calibri"/>
                <a:sym typeface="Calibri"/>
              </a:rPr>
              <a:t>Can be complicated to calculate; easily skewed by large number of responses/variables</a:t>
            </a:r>
          </a:p>
          <a:p>
            <a:pPr marL="438150" lvl="0" indent="-285750" algn="l" rtl="0">
              <a:lnSpc>
                <a:spcPct val="115000"/>
              </a:lnSpc>
              <a:spcBef>
                <a:spcPts val="0"/>
              </a:spcBef>
              <a:spcAft>
                <a:spcPts val="0"/>
              </a:spcAft>
              <a:buClr>
                <a:schemeClr val="dk1"/>
              </a:buClr>
              <a:buSzPts val="1200"/>
              <a:buFont typeface="Arial" panose="020B0604020202020204" pitchFamily="34" charset="0"/>
              <a:buChar char="•"/>
            </a:pPr>
            <a:r>
              <a:rPr lang="en" sz="1600" dirty="0">
                <a:solidFill>
                  <a:schemeClr val="dk1"/>
                </a:solidFill>
                <a:latin typeface="Calibri"/>
                <a:ea typeface="Calibri"/>
                <a:cs typeface="Calibri"/>
                <a:sym typeface="Calibri"/>
              </a:rPr>
              <a:t>Do not detect noise/confusion or other </a:t>
            </a:r>
          </a:p>
          <a:p>
            <a:pPr marL="438150" lvl="0" indent="-285750" algn="l" rtl="0">
              <a:lnSpc>
                <a:spcPct val="115000"/>
              </a:lnSpc>
              <a:spcBef>
                <a:spcPts val="0"/>
              </a:spcBef>
              <a:spcAft>
                <a:spcPts val="0"/>
              </a:spcAft>
              <a:buClr>
                <a:schemeClr val="dk1"/>
              </a:buClr>
              <a:buSzPts val="1200"/>
              <a:buFont typeface="Arial" panose="020B0604020202020204" pitchFamily="34" charset="0"/>
              <a:buChar char="•"/>
            </a:pPr>
            <a:r>
              <a:rPr lang="en" sz="1600" dirty="0">
                <a:solidFill>
                  <a:schemeClr val="dk1"/>
                </a:solidFill>
                <a:latin typeface="Calibri"/>
                <a:ea typeface="Calibri"/>
                <a:cs typeface="Calibri"/>
                <a:sym typeface="Calibri"/>
              </a:rPr>
              <a:t>Do not account for sampling</a:t>
            </a:r>
            <a:endParaRPr sz="1600" dirty="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4"/>
          <p:cNvSpPr txBox="1"/>
          <p:nvPr/>
        </p:nvSpPr>
        <p:spPr>
          <a:xfrm>
            <a:off x="441064" y="1643750"/>
            <a:ext cx="8214300" cy="2596200"/>
          </a:xfrm>
          <a:prstGeom prst="rect">
            <a:avLst/>
          </a:prstGeom>
          <a:noFill/>
          <a:ln>
            <a:noFill/>
          </a:ln>
        </p:spPr>
        <p:txBody>
          <a:bodyPr spcFirstLastPara="1" wrap="square" lIns="91425" tIns="91425" rIns="91425" bIns="91425" anchor="t" anchorCtr="0">
            <a:normAutofit/>
          </a:bodyPr>
          <a:lstStyle/>
          <a:p>
            <a:pPr marL="457200" lvl="0" indent="-304800" algn="l" rtl="0">
              <a:lnSpc>
                <a:spcPct val="115000"/>
              </a:lnSpc>
              <a:spcBef>
                <a:spcPts val="0"/>
              </a:spcBef>
              <a:spcAft>
                <a:spcPts val="0"/>
              </a:spcAft>
              <a:buClr>
                <a:schemeClr val="dk1"/>
              </a:buClr>
              <a:buSzPts val="1200"/>
              <a:buFont typeface="Calibri"/>
              <a:buChar char="●"/>
            </a:pPr>
            <a:r>
              <a:rPr lang="en" sz="1600" b="1" dirty="0">
                <a:solidFill>
                  <a:schemeClr val="dk1"/>
                </a:solidFill>
                <a:latin typeface="Calibri"/>
                <a:ea typeface="Calibri"/>
                <a:cs typeface="Calibri"/>
                <a:sym typeface="Calibri"/>
              </a:rPr>
              <a:t>Narrow Utility</a:t>
            </a:r>
            <a:r>
              <a:rPr lang="en" sz="1600" dirty="0">
                <a:solidFill>
                  <a:schemeClr val="dk1"/>
                </a:solidFill>
                <a:latin typeface="Calibri"/>
                <a:ea typeface="Calibri"/>
                <a:cs typeface="Calibri"/>
                <a:sym typeface="Calibri"/>
              </a:rPr>
              <a:t> for very specific analysis</a:t>
            </a:r>
            <a:endParaRPr sz="1600" dirty="0">
              <a:solidFill>
                <a:schemeClr val="dk1"/>
              </a:solidFill>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 sz="1600" dirty="0">
                <a:solidFill>
                  <a:schemeClr val="dk1"/>
                </a:solidFill>
                <a:latin typeface="Calibri"/>
                <a:ea typeface="Calibri"/>
                <a:cs typeface="Calibri"/>
                <a:sym typeface="Calibri"/>
              </a:rPr>
              <a:t>Easy for small handful of tests, does not address EVERY analysis the public might do</a:t>
            </a:r>
            <a:endParaRPr sz="1600" dirty="0">
              <a:solidFill>
                <a:schemeClr val="dk1"/>
              </a:solidFill>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 sz="1600" dirty="0">
                <a:solidFill>
                  <a:schemeClr val="dk1"/>
                </a:solidFill>
                <a:latin typeface="Calibri"/>
                <a:ea typeface="Calibri"/>
                <a:cs typeface="Calibri"/>
                <a:sym typeface="Calibri"/>
              </a:rPr>
              <a:t>Useful to spot-check common cross-tabs (EG: SEX by Geog)</a:t>
            </a:r>
            <a:br>
              <a:rPr lang="en" sz="1600" dirty="0">
                <a:solidFill>
                  <a:schemeClr val="dk1"/>
                </a:solidFill>
                <a:latin typeface="Calibri"/>
                <a:ea typeface="Calibri"/>
                <a:cs typeface="Calibri"/>
                <a:sym typeface="Calibri"/>
              </a:rPr>
            </a:br>
            <a:r>
              <a:rPr lang="en" sz="1600" dirty="0">
                <a:solidFill>
                  <a:schemeClr val="dk1"/>
                </a:solidFill>
                <a:latin typeface="Calibri"/>
                <a:ea typeface="Calibri"/>
                <a:cs typeface="Calibri"/>
                <a:sym typeface="Calibri"/>
              </a:rPr>
              <a:t> </a:t>
            </a:r>
            <a:endParaRPr sz="1600" dirty="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 sz="1600" b="1" dirty="0">
                <a:solidFill>
                  <a:schemeClr val="dk1"/>
                </a:solidFill>
                <a:latin typeface="Calibri"/>
                <a:ea typeface="Calibri"/>
                <a:cs typeface="Calibri"/>
                <a:sym typeface="Calibri"/>
              </a:rPr>
              <a:t>Broad Utility</a:t>
            </a:r>
            <a:r>
              <a:rPr lang="en" sz="1600" dirty="0">
                <a:solidFill>
                  <a:schemeClr val="dk1"/>
                </a:solidFill>
                <a:latin typeface="Calibri"/>
                <a:ea typeface="Calibri"/>
                <a:cs typeface="Calibri"/>
                <a:sym typeface="Calibri"/>
              </a:rPr>
              <a:t> for more general use</a:t>
            </a:r>
            <a:endParaRPr sz="1600" dirty="0">
              <a:solidFill>
                <a:schemeClr val="dk1"/>
              </a:solidFill>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 sz="1600" dirty="0">
                <a:solidFill>
                  <a:schemeClr val="dk1"/>
                </a:solidFill>
                <a:latin typeface="Calibri"/>
                <a:ea typeface="Calibri"/>
                <a:cs typeface="Calibri"/>
                <a:sym typeface="Calibri"/>
              </a:rPr>
              <a:t>Not trying to match a specific metric, addresses the structure of dataset as a whole</a:t>
            </a:r>
          </a:p>
          <a:p>
            <a:pPr marL="914400" lvl="1" indent="-304800" algn="l" rtl="0">
              <a:lnSpc>
                <a:spcPct val="115000"/>
              </a:lnSpc>
              <a:spcBef>
                <a:spcPts val="0"/>
              </a:spcBef>
              <a:spcAft>
                <a:spcPts val="0"/>
              </a:spcAft>
              <a:buClr>
                <a:schemeClr val="dk1"/>
              </a:buClr>
              <a:buSzPts val="1200"/>
              <a:buFont typeface="Calibri"/>
              <a:buChar char="○"/>
            </a:pPr>
            <a:r>
              <a:rPr lang="en" sz="1600" dirty="0">
                <a:solidFill>
                  <a:schemeClr val="dk1"/>
                </a:solidFill>
                <a:latin typeface="Calibri"/>
                <a:ea typeface="Calibri"/>
                <a:cs typeface="Calibri"/>
                <a:sym typeface="Calibri"/>
              </a:rPr>
              <a:t>Can get complicated as many data treatments alter class of the data</a:t>
            </a:r>
            <a:endParaRPr lang="en-US" sz="1600" dirty="0">
              <a:solidFill>
                <a:schemeClr val="dk1"/>
              </a:solidFill>
              <a:latin typeface="Calibri"/>
              <a:ea typeface="Calibri"/>
              <a:cs typeface="Calibri"/>
              <a:sym typeface="Calibri"/>
            </a:endParaRPr>
          </a:p>
        </p:txBody>
      </p:sp>
      <p:sp>
        <p:nvSpPr>
          <p:cNvPr id="4" name="Rectangle 3">
            <a:extLst>
              <a:ext uri="{FF2B5EF4-FFF2-40B4-BE49-F238E27FC236}">
                <a16:creationId xmlns:a16="http://schemas.microsoft.com/office/drawing/2014/main" id="{484DF900-35DC-4953-BDE0-534FE1B58E33}"/>
              </a:ext>
            </a:extLst>
          </p:cNvPr>
          <p:cNvSpPr/>
          <p:nvPr/>
        </p:nvSpPr>
        <p:spPr>
          <a:xfrm>
            <a:off x="129092" y="107576"/>
            <a:ext cx="1326733" cy="431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118;p21">
            <a:extLst>
              <a:ext uri="{FF2B5EF4-FFF2-40B4-BE49-F238E27FC236}">
                <a16:creationId xmlns:a16="http://schemas.microsoft.com/office/drawing/2014/main" id="{7E9F93CD-E038-45B4-9415-4967AC3F3BDA}"/>
              </a:ext>
            </a:extLst>
          </p:cNvPr>
          <p:cNvSpPr txBox="1">
            <a:spLocks/>
          </p:cNvSpPr>
          <p:nvPr/>
        </p:nvSpPr>
        <p:spPr>
          <a:xfrm>
            <a:off x="613186" y="250650"/>
            <a:ext cx="7659444" cy="1289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0" indent="0">
              <a:buFont typeface="Arial"/>
              <a:buNone/>
            </a:pPr>
            <a:r>
              <a:rPr lang="en-US" sz="2800" b="1" dirty="0">
                <a:latin typeface="Calibri Light" panose="020F0302020204030204" pitchFamily="34" charset="0"/>
                <a:ea typeface="Calibri Light" panose="020F0302020204030204" pitchFamily="34" charset="0"/>
                <a:cs typeface="Calibri Light" panose="020F0302020204030204" pitchFamily="34" charset="0"/>
                <a:sym typeface="Arial"/>
              </a:rPr>
              <a:t>UTILITY CONSIDERATIONS</a:t>
            </a:r>
          </a:p>
          <a:p>
            <a:pPr marL="0" indent="0">
              <a:buFont typeface="Arial"/>
              <a:buNone/>
            </a:pPr>
            <a:endParaRPr lang="en-US" sz="2800" b="1" dirty="0">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3"/>
          <p:cNvSpPr txBox="1"/>
          <p:nvPr/>
        </p:nvSpPr>
        <p:spPr>
          <a:xfrm>
            <a:off x="1083125" y="1643749"/>
            <a:ext cx="6959098" cy="2838309"/>
          </a:xfrm>
          <a:prstGeom prst="rect">
            <a:avLst/>
          </a:prstGeom>
          <a:noFill/>
          <a:ln>
            <a:noFill/>
          </a:ln>
        </p:spPr>
        <p:txBody>
          <a:bodyPr spcFirstLastPara="1" wrap="square" lIns="91425" tIns="91425" rIns="91425" bIns="91425" anchor="t" anchorCtr="0">
            <a:normAutofit/>
          </a:bodyPr>
          <a:lstStyle/>
          <a:p>
            <a:pPr marL="457200" lvl="0" indent="-304800" algn="l" rtl="0">
              <a:lnSpc>
                <a:spcPct val="115000"/>
              </a:lnSpc>
              <a:spcBef>
                <a:spcPts val="0"/>
              </a:spcBef>
              <a:spcAft>
                <a:spcPts val="0"/>
              </a:spcAft>
              <a:buClr>
                <a:schemeClr val="dk1"/>
              </a:buClr>
              <a:buSzPts val="1200"/>
              <a:buFont typeface="Calibri"/>
              <a:buChar char="●"/>
            </a:pPr>
            <a:endParaRPr sz="1600" dirty="0">
              <a:solidFill>
                <a:schemeClr val="dk1"/>
              </a:solidFill>
              <a:latin typeface="Calibri"/>
              <a:ea typeface="Calibri"/>
              <a:cs typeface="Calibri"/>
              <a:sym typeface="Calibri"/>
            </a:endParaRPr>
          </a:p>
        </p:txBody>
      </p:sp>
      <p:pic>
        <p:nvPicPr>
          <p:cNvPr id="3" name="Picture 2">
            <a:hlinkClick r:id="rId3"/>
            <a:extLst>
              <a:ext uri="{FF2B5EF4-FFF2-40B4-BE49-F238E27FC236}">
                <a16:creationId xmlns:a16="http://schemas.microsoft.com/office/drawing/2014/main" id="{BC36FA47-C0D6-A6C6-8A86-D69581875FF5}"/>
              </a:ext>
            </a:extLst>
          </p:cNvPr>
          <p:cNvPicPr>
            <a:picLocks noChangeAspect="1"/>
          </p:cNvPicPr>
          <p:nvPr/>
        </p:nvPicPr>
        <p:blipFill>
          <a:blip r:embed="rId4"/>
          <a:stretch>
            <a:fillRect/>
          </a:stretch>
        </p:blipFill>
        <p:spPr>
          <a:xfrm>
            <a:off x="423558" y="1511191"/>
            <a:ext cx="6448538" cy="2970867"/>
          </a:xfrm>
          <a:prstGeom prst="rect">
            <a:avLst/>
          </a:prstGeom>
        </p:spPr>
      </p:pic>
      <p:sp>
        <p:nvSpPr>
          <p:cNvPr id="4" name="TextBox 3">
            <a:extLst>
              <a:ext uri="{FF2B5EF4-FFF2-40B4-BE49-F238E27FC236}">
                <a16:creationId xmlns:a16="http://schemas.microsoft.com/office/drawing/2014/main" id="{5AE08C3F-6621-D7B3-688E-2F04ED7EC09E}"/>
              </a:ext>
            </a:extLst>
          </p:cNvPr>
          <p:cNvSpPr txBox="1"/>
          <p:nvPr/>
        </p:nvSpPr>
        <p:spPr>
          <a:xfrm>
            <a:off x="7262735" y="2263973"/>
            <a:ext cx="1457708" cy="1477328"/>
          </a:xfrm>
          <a:prstGeom prst="rect">
            <a:avLst/>
          </a:prstGeom>
          <a:noFill/>
        </p:spPr>
        <p:txBody>
          <a:bodyPr wrap="square" rtlCol="0">
            <a:spAutoFit/>
          </a:bodyPr>
          <a:lstStyle/>
          <a:p>
            <a:r>
              <a:rPr lang="en-US" sz="1800" b="1" dirty="0"/>
              <a:t>SDC Micro</a:t>
            </a:r>
          </a:p>
          <a:p>
            <a:endParaRPr lang="en-US" sz="1800" dirty="0"/>
          </a:p>
          <a:p>
            <a:r>
              <a:rPr lang="en-US" sz="1800" dirty="0"/>
              <a:t>Risk assessment</a:t>
            </a:r>
            <a:br>
              <a:rPr lang="en-US" sz="1800" dirty="0"/>
            </a:br>
            <a:r>
              <a:rPr lang="en-US" sz="1800" dirty="0"/>
              <a:t>tool</a:t>
            </a:r>
          </a:p>
        </p:txBody>
      </p:sp>
      <p:sp>
        <p:nvSpPr>
          <p:cNvPr id="6" name="Rectangle 5">
            <a:extLst>
              <a:ext uri="{FF2B5EF4-FFF2-40B4-BE49-F238E27FC236}">
                <a16:creationId xmlns:a16="http://schemas.microsoft.com/office/drawing/2014/main" id="{6894303D-0B73-4496-B3B4-EC13C398EE82}"/>
              </a:ext>
            </a:extLst>
          </p:cNvPr>
          <p:cNvSpPr/>
          <p:nvPr/>
        </p:nvSpPr>
        <p:spPr>
          <a:xfrm>
            <a:off x="129092" y="107576"/>
            <a:ext cx="1326733" cy="431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FFD263B-02E2-4A9F-845A-3B36F73BBA43}"/>
              </a:ext>
            </a:extLst>
          </p:cNvPr>
          <p:cNvSpPr txBox="1"/>
          <p:nvPr/>
        </p:nvSpPr>
        <p:spPr>
          <a:xfrm>
            <a:off x="90065" y="4728147"/>
            <a:ext cx="9731660" cy="646331"/>
          </a:xfrm>
          <a:prstGeom prst="rect">
            <a:avLst/>
          </a:prstGeom>
          <a:noFill/>
        </p:spPr>
        <p:txBody>
          <a:bodyPr wrap="square" rtlCol="0">
            <a:spAutoFit/>
          </a:bodyPr>
          <a:lstStyle/>
          <a:p>
            <a:r>
              <a:rPr lang="en-US" sz="900" dirty="0">
                <a:solidFill>
                  <a:schemeClr val="bg2">
                    <a:lumMod val="40000"/>
                    <a:lumOff val="60000"/>
                  </a:schemeClr>
                </a:solidFill>
                <a:hlinkClick r:id="rId3">
                  <a:extLst>
                    <a:ext uri="{A12FA001-AC4F-418D-AE19-62706E023703}">
                      <ahyp:hlinkClr xmlns:ahyp="http://schemas.microsoft.com/office/drawing/2018/hyperlinkcolor" val="tx"/>
                    </a:ext>
                  </a:extLst>
                </a:hlinkClick>
              </a:rPr>
              <a:t>https://sdcpractice.readthedocs.io/en/latest/SDC_intro.html</a:t>
            </a:r>
            <a:r>
              <a:rPr lang="en-US" sz="900" dirty="0">
                <a:solidFill>
                  <a:schemeClr val="bg2">
                    <a:lumMod val="40000"/>
                    <a:lumOff val="60000"/>
                  </a:schemeClr>
                </a:solidFill>
              </a:rPr>
              <a:t>	</a:t>
            </a:r>
            <a:r>
              <a:rPr lang="en-US" sz="900" dirty="0">
                <a:solidFill>
                  <a:schemeClr val="bg2">
                    <a:lumMod val="40000"/>
                    <a:lumOff val="60000"/>
                  </a:schemeClr>
                </a:solidFill>
                <a:hlinkClick r:id="rId5">
                  <a:extLst>
                    <a:ext uri="{A12FA001-AC4F-418D-AE19-62706E023703}">
                      <ahyp:hlinkClr xmlns:ahyp="http://schemas.microsoft.com/office/drawing/2018/hyperlinkcolor" val="tx"/>
                    </a:ext>
                  </a:extLst>
                </a:hlinkClick>
              </a:rPr>
              <a:t>https://www.jstatsoft.org/article/view/v067i04</a:t>
            </a:r>
            <a:r>
              <a:rPr lang="en-US" sz="900" dirty="0">
                <a:solidFill>
                  <a:schemeClr val="bg2">
                    <a:lumMod val="40000"/>
                    <a:lumOff val="60000"/>
                  </a:schemeClr>
                </a:solidFill>
              </a:rPr>
              <a:t> </a:t>
            </a:r>
          </a:p>
          <a:p>
            <a:r>
              <a:rPr lang="en-US" sz="900" dirty="0">
                <a:solidFill>
                  <a:schemeClr val="bg2">
                    <a:lumMod val="40000"/>
                    <a:lumOff val="60000"/>
                  </a:schemeClr>
                </a:solidFill>
                <a:hlinkClick r:id="rId6">
                  <a:extLst>
                    <a:ext uri="{A12FA001-AC4F-418D-AE19-62706E023703}">
                      <ahyp:hlinkClr xmlns:ahyp="http://schemas.microsoft.com/office/drawing/2018/hyperlinkcolor" val="tx"/>
                    </a:ext>
                  </a:extLst>
                </a:hlinkClick>
              </a:rPr>
              <a:t>https://www.ihsn.org/software/disclosure-control-toolbox</a:t>
            </a:r>
            <a:r>
              <a:rPr lang="en-US" sz="900" dirty="0">
                <a:solidFill>
                  <a:schemeClr val="bg2">
                    <a:lumMod val="40000"/>
                    <a:lumOff val="60000"/>
                  </a:schemeClr>
                </a:solidFill>
              </a:rPr>
              <a:t>	</a:t>
            </a:r>
            <a:r>
              <a:rPr lang="en-US" sz="800" dirty="0">
                <a:solidFill>
                  <a:schemeClr val="bg2">
                    <a:lumMod val="40000"/>
                    <a:lumOff val="60000"/>
                  </a:schemeClr>
                </a:solidFill>
                <a:hlinkClick r:id="rId7">
                  <a:extLst>
                    <a:ext uri="{A12FA001-AC4F-418D-AE19-62706E023703}">
                      <ahyp:hlinkClr xmlns:ahyp="http://schemas.microsoft.com/office/drawing/2018/hyperlinkcolor" val="tx"/>
                    </a:ext>
                  </a:extLst>
                </a:hlinkClick>
              </a:rPr>
              <a:t>https://centre.humdata.org/learning-path/disclosure-risk-assessment-overview/statistical-disclosure-control-tutorial/</a:t>
            </a:r>
            <a:r>
              <a:rPr lang="en-US" sz="800" dirty="0">
                <a:solidFill>
                  <a:schemeClr val="bg2">
                    <a:lumMod val="40000"/>
                    <a:lumOff val="60000"/>
                  </a:schemeClr>
                </a:solidFill>
              </a:rPr>
              <a:t> </a:t>
            </a:r>
          </a:p>
          <a:p>
            <a:endParaRPr lang="en-US" sz="900" dirty="0">
              <a:solidFill>
                <a:schemeClr val="bg2">
                  <a:lumMod val="40000"/>
                  <a:lumOff val="60000"/>
                </a:schemeClr>
              </a:solidFill>
            </a:endParaRPr>
          </a:p>
          <a:p>
            <a:endParaRPr lang="en-US" sz="900" dirty="0">
              <a:solidFill>
                <a:schemeClr val="bg2">
                  <a:lumMod val="40000"/>
                  <a:lumOff val="60000"/>
                </a:schemeClr>
              </a:solidFill>
            </a:endParaRPr>
          </a:p>
        </p:txBody>
      </p:sp>
      <p:sp>
        <p:nvSpPr>
          <p:cNvPr id="8" name="Google Shape;118;p21">
            <a:extLst>
              <a:ext uri="{FF2B5EF4-FFF2-40B4-BE49-F238E27FC236}">
                <a16:creationId xmlns:a16="http://schemas.microsoft.com/office/drawing/2014/main" id="{EBE9F67B-924D-4529-BC4F-6C305E31744C}"/>
              </a:ext>
            </a:extLst>
          </p:cNvPr>
          <p:cNvSpPr txBox="1">
            <a:spLocks/>
          </p:cNvSpPr>
          <p:nvPr/>
        </p:nvSpPr>
        <p:spPr>
          <a:xfrm>
            <a:off x="613186" y="250650"/>
            <a:ext cx="7659444" cy="1289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0" indent="0">
              <a:buFont typeface="Arial"/>
              <a:buNone/>
            </a:pPr>
            <a:r>
              <a:rPr lang="en-US" sz="2800" b="1" dirty="0">
                <a:latin typeface="Calibri Light" panose="020F0302020204030204" pitchFamily="34" charset="0"/>
                <a:ea typeface="Calibri Light" panose="020F0302020204030204" pitchFamily="34" charset="0"/>
                <a:cs typeface="Calibri Light" panose="020F0302020204030204" pitchFamily="34" charset="0"/>
                <a:sym typeface="Arial"/>
              </a:rPr>
              <a:t>RISK ASSESSMENT TOOL</a:t>
            </a:r>
          </a:p>
          <a:p>
            <a:pPr marL="0" indent="0">
              <a:buFont typeface="Arial"/>
              <a:buNone/>
            </a:pPr>
            <a:endParaRPr lang="en-US" sz="2800" b="1" dirty="0">
              <a:latin typeface="Arial"/>
              <a:ea typeface="Arial"/>
              <a:cs typeface="Arial"/>
              <a:sym typeface="Arial"/>
            </a:endParaRPr>
          </a:p>
        </p:txBody>
      </p:sp>
    </p:spTree>
    <p:extLst>
      <p:ext uri="{BB962C8B-B14F-4D97-AF65-F5344CB8AC3E}">
        <p14:creationId xmlns:p14="http://schemas.microsoft.com/office/powerpoint/2010/main" val="1341492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3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93419" y="1513373"/>
            <a:ext cx="7168896" cy="3799712"/>
          </a:xfrm>
        </p:spPr>
        <p:txBody>
          <a:bodyPr>
            <a:noAutofit/>
          </a:bodyPr>
          <a:lstStyle/>
          <a:p>
            <a:pPr algn="l">
              <a:lnSpc>
                <a:spcPct val="120000"/>
              </a:lnSpc>
              <a:spcBef>
                <a:spcPts val="450"/>
              </a:spcBef>
              <a:spcAft>
                <a:spcPts val="450"/>
              </a:spcAft>
            </a:pPr>
            <a:endParaRPr lang="es-419" sz="2700" b="1" dirty="0">
              <a:solidFill>
                <a:schemeClr val="bg1"/>
              </a:solidFill>
            </a:endParaRPr>
          </a:p>
          <a:p>
            <a:pPr algn="l">
              <a:lnSpc>
                <a:spcPct val="120000"/>
              </a:lnSpc>
              <a:spcBef>
                <a:spcPts val="450"/>
              </a:spcBef>
              <a:spcAft>
                <a:spcPts val="450"/>
              </a:spcAft>
            </a:pPr>
            <a:r>
              <a:rPr lang="es-419" sz="2700" b="1" dirty="0" err="1">
                <a:solidFill>
                  <a:schemeClr val="bg1"/>
                </a:solidFill>
              </a:rPr>
              <a:t>The</a:t>
            </a:r>
            <a:r>
              <a:rPr lang="es-419" sz="2700" b="1" dirty="0">
                <a:solidFill>
                  <a:schemeClr val="bg1"/>
                </a:solidFill>
              </a:rPr>
              <a:t> </a:t>
            </a:r>
            <a:r>
              <a:rPr lang="es-419" sz="2700" b="1" dirty="0" err="1">
                <a:solidFill>
                  <a:schemeClr val="bg1"/>
                </a:solidFill>
              </a:rPr>
              <a:t>risk-utility</a:t>
            </a:r>
            <a:r>
              <a:rPr lang="es-419" sz="2700" b="1" dirty="0">
                <a:solidFill>
                  <a:schemeClr val="bg1"/>
                </a:solidFill>
              </a:rPr>
              <a:t> balance</a:t>
            </a:r>
          </a:p>
          <a:p>
            <a:pPr algn="l">
              <a:lnSpc>
                <a:spcPct val="120000"/>
              </a:lnSpc>
              <a:spcBef>
                <a:spcPts val="450"/>
              </a:spcBef>
              <a:spcAft>
                <a:spcPts val="450"/>
              </a:spcAft>
            </a:pPr>
            <a:r>
              <a:rPr lang="es-419" sz="2700" b="1" dirty="0" err="1">
                <a:solidFill>
                  <a:schemeClr val="bg1"/>
                </a:solidFill>
              </a:rPr>
              <a:t>The</a:t>
            </a:r>
            <a:r>
              <a:rPr lang="es-419" sz="2700" b="1" dirty="0">
                <a:solidFill>
                  <a:schemeClr val="bg1"/>
                </a:solidFill>
              </a:rPr>
              <a:t> 5 </a:t>
            </a:r>
            <a:r>
              <a:rPr lang="es-419" sz="2700" b="1" dirty="0" err="1">
                <a:solidFill>
                  <a:schemeClr val="bg1"/>
                </a:solidFill>
              </a:rPr>
              <a:t>safes</a:t>
            </a:r>
            <a:r>
              <a:rPr lang="es-419" sz="2700" b="1" dirty="0">
                <a:solidFill>
                  <a:schemeClr val="bg1"/>
                </a:solidFill>
              </a:rPr>
              <a:t> </a:t>
            </a:r>
            <a:r>
              <a:rPr lang="es-419" sz="2700" b="1" dirty="0" err="1">
                <a:solidFill>
                  <a:schemeClr val="bg1"/>
                </a:solidFill>
              </a:rPr>
              <a:t>framework</a:t>
            </a:r>
            <a:endParaRPr lang="es-419" sz="2700" b="1" dirty="0">
              <a:solidFill>
                <a:schemeClr val="bg1"/>
              </a:solidFill>
            </a:endParaRPr>
          </a:p>
          <a:p>
            <a:pPr algn="l">
              <a:lnSpc>
                <a:spcPct val="120000"/>
              </a:lnSpc>
              <a:spcBef>
                <a:spcPts val="450"/>
              </a:spcBef>
              <a:spcAft>
                <a:spcPts val="450"/>
              </a:spcAft>
            </a:pPr>
            <a:r>
              <a:rPr lang="es-419" sz="2700" b="1" dirty="0" err="1">
                <a:solidFill>
                  <a:schemeClr val="bg1"/>
                </a:solidFill>
              </a:rPr>
              <a:t>Microdata</a:t>
            </a:r>
            <a:r>
              <a:rPr lang="es-419" sz="2700" b="1" dirty="0">
                <a:solidFill>
                  <a:schemeClr val="bg1"/>
                </a:solidFill>
              </a:rPr>
              <a:t> </a:t>
            </a:r>
            <a:r>
              <a:rPr lang="es-419" sz="2700" b="1" dirty="0" err="1">
                <a:solidFill>
                  <a:schemeClr val="bg1"/>
                </a:solidFill>
              </a:rPr>
              <a:t>protection</a:t>
            </a:r>
            <a:r>
              <a:rPr lang="es-419" sz="2700" b="1" dirty="0">
                <a:solidFill>
                  <a:schemeClr val="bg1"/>
                </a:solidFill>
              </a:rPr>
              <a:t> </a:t>
            </a:r>
            <a:r>
              <a:rPr lang="es-419" sz="2700" b="1" dirty="0" err="1">
                <a:solidFill>
                  <a:schemeClr val="bg1"/>
                </a:solidFill>
              </a:rPr>
              <a:t>approaches</a:t>
            </a:r>
            <a:endParaRPr lang="es-419" sz="2700" b="1" dirty="0">
              <a:solidFill>
                <a:schemeClr val="bg1"/>
              </a:solidFill>
            </a:endParaRPr>
          </a:p>
          <a:p>
            <a:pPr algn="l">
              <a:lnSpc>
                <a:spcPct val="120000"/>
              </a:lnSpc>
              <a:spcBef>
                <a:spcPts val="450"/>
              </a:spcBef>
              <a:spcAft>
                <a:spcPts val="450"/>
              </a:spcAft>
            </a:pPr>
            <a:endParaRPr lang="es-419" sz="2700" b="1" dirty="0">
              <a:solidFill>
                <a:schemeClr val="bg1"/>
              </a:solidFill>
            </a:endParaRPr>
          </a:p>
          <a:p>
            <a:pPr algn="l">
              <a:lnSpc>
                <a:spcPct val="120000"/>
              </a:lnSpc>
              <a:spcBef>
                <a:spcPts val="450"/>
              </a:spcBef>
              <a:spcAft>
                <a:spcPts val="450"/>
              </a:spcAft>
            </a:pPr>
            <a:endParaRPr lang="es-419" sz="2700" b="1" dirty="0">
              <a:solidFill>
                <a:schemeClr val="bg1"/>
              </a:solidFill>
            </a:endParaRPr>
          </a:p>
        </p:txBody>
      </p:sp>
      <p:pic>
        <p:nvPicPr>
          <p:cNvPr id="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144019"/>
            <a:ext cx="8904830" cy="97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CDA9CD82-1403-4FE2-89A0-B4942FF45666}"/>
              </a:ext>
            </a:extLst>
          </p:cNvPr>
          <p:cNvSpPr/>
          <p:nvPr/>
        </p:nvSpPr>
        <p:spPr>
          <a:xfrm>
            <a:off x="1074098" y="3420932"/>
            <a:ext cx="6676483" cy="982874"/>
          </a:xfrm>
          <a:prstGeom prst="rect">
            <a:avLst/>
          </a:prstGeom>
          <a:solidFill>
            <a:srgbClr val="00203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s-419" sz="1350" kern="1200" dirty="0">
              <a:solidFill>
                <a:prstClr val="white"/>
              </a:solidFill>
              <a:latin typeface="Calibri" panose="020F0502020204030204"/>
            </a:endParaRPr>
          </a:p>
        </p:txBody>
      </p:sp>
      <p:sp>
        <p:nvSpPr>
          <p:cNvPr id="5" name="Rectangle 4">
            <a:extLst>
              <a:ext uri="{FF2B5EF4-FFF2-40B4-BE49-F238E27FC236}">
                <a16:creationId xmlns:a16="http://schemas.microsoft.com/office/drawing/2014/main" id="{BC07BB01-706A-4CCA-AD4E-3EFA84E9CDDD}"/>
              </a:ext>
            </a:extLst>
          </p:cNvPr>
          <p:cNvSpPr/>
          <p:nvPr/>
        </p:nvSpPr>
        <p:spPr>
          <a:xfrm>
            <a:off x="1074097" y="2058125"/>
            <a:ext cx="6676483" cy="631287"/>
          </a:xfrm>
          <a:prstGeom prst="rect">
            <a:avLst/>
          </a:prstGeom>
          <a:solidFill>
            <a:srgbClr val="00203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s-419" sz="1350" kern="1200" dirty="0">
              <a:solidFill>
                <a:prstClr val="white"/>
              </a:solidFill>
              <a:latin typeface="Calibri" panose="020F0502020204030204"/>
            </a:endParaRPr>
          </a:p>
        </p:txBody>
      </p:sp>
    </p:spTree>
    <p:extLst>
      <p:ext uri="{BB962C8B-B14F-4D97-AF65-F5344CB8AC3E}">
        <p14:creationId xmlns:p14="http://schemas.microsoft.com/office/powerpoint/2010/main" val="4015911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7" name="Rectangle 26">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800600"/>
            <a:ext cx="9144000" cy="342580"/>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9" name="Rectangle 28">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4800599"/>
            <a:ext cx="6115049" cy="342579"/>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8" name="Picture 7">
            <a:extLst>
              <a:ext uri="{FF2B5EF4-FFF2-40B4-BE49-F238E27FC236}">
                <a16:creationId xmlns:a16="http://schemas.microsoft.com/office/drawing/2014/main" id="{8055F82A-0B37-7897-1422-6BBC1EA168A0}"/>
              </a:ext>
            </a:extLst>
          </p:cNvPr>
          <p:cNvPicPr>
            <a:picLocks noChangeAspect="1"/>
          </p:cNvPicPr>
          <p:nvPr/>
        </p:nvPicPr>
        <p:blipFill>
          <a:blip r:embed="rId2"/>
          <a:stretch>
            <a:fillRect/>
          </a:stretch>
        </p:blipFill>
        <p:spPr>
          <a:xfrm>
            <a:off x="3067370" y="4822032"/>
            <a:ext cx="1257299" cy="310753"/>
          </a:xfrm>
          <a:prstGeom prst="rect">
            <a:avLst/>
          </a:prstGeom>
        </p:spPr>
      </p:pic>
      <p:sp>
        <p:nvSpPr>
          <p:cNvPr id="16" name="Titel 1">
            <a:extLst>
              <a:ext uri="{FF2B5EF4-FFF2-40B4-BE49-F238E27FC236}">
                <a16:creationId xmlns:a16="http://schemas.microsoft.com/office/drawing/2014/main" id="{E2A96614-4E09-4A86-8B76-B0A54307BFC0}"/>
              </a:ext>
            </a:extLst>
          </p:cNvPr>
          <p:cNvSpPr>
            <a:spLocks noGrp="1"/>
          </p:cNvSpPr>
          <p:nvPr>
            <p:ph type="title"/>
          </p:nvPr>
        </p:nvSpPr>
        <p:spPr>
          <a:xfrm>
            <a:off x="251517" y="161755"/>
            <a:ext cx="3214000" cy="871538"/>
          </a:xfrm>
        </p:spPr>
        <p:txBody>
          <a:bodyPr anchor="b">
            <a:noAutofit/>
          </a:bodyPr>
          <a:lstStyle/>
          <a:p>
            <a:r>
              <a:rPr lang="nl-NL" sz="2800" b="1" dirty="0"/>
              <a:t>CHALLENGES: </a:t>
            </a:r>
            <a:br>
              <a:rPr lang="nl-NL" sz="2800" b="1" dirty="0"/>
            </a:br>
            <a:r>
              <a:rPr lang="nl-NL" sz="2800" b="1" dirty="0"/>
              <a:t>DATA PROTECTION</a:t>
            </a:r>
          </a:p>
        </p:txBody>
      </p:sp>
      <p:sp>
        <p:nvSpPr>
          <p:cNvPr id="26" name="Text Placeholder 3">
            <a:extLst>
              <a:ext uri="{FF2B5EF4-FFF2-40B4-BE49-F238E27FC236}">
                <a16:creationId xmlns:a16="http://schemas.microsoft.com/office/drawing/2014/main" id="{591A05D2-C050-4B43-B16F-2CBA5448214D}"/>
              </a:ext>
            </a:extLst>
          </p:cNvPr>
          <p:cNvSpPr txBox="1">
            <a:spLocks/>
          </p:cNvSpPr>
          <p:nvPr/>
        </p:nvSpPr>
        <p:spPr>
          <a:xfrm>
            <a:off x="251518" y="1080108"/>
            <a:ext cx="3213999" cy="325546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Tx/>
            </a:pPr>
            <a:endParaRPr lang="en-US" sz="1000">
              <a:solidFill>
                <a:srgbClr val="001231"/>
              </a:solidFill>
            </a:endParaRPr>
          </a:p>
          <a:p>
            <a:pPr algn="ctr">
              <a:buClrTx/>
            </a:pPr>
            <a:r>
              <a:rPr lang="en-US" sz="1600" b="1">
                <a:solidFill>
                  <a:srgbClr val="001231"/>
                </a:solidFill>
              </a:rPr>
              <a:t>FIVE SAFES FRAMEWORK</a:t>
            </a:r>
          </a:p>
          <a:p>
            <a:pPr>
              <a:buClrTx/>
            </a:pPr>
            <a:endParaRPr lang="en-US" dirty="0"/>
          </a:p>
        </p:txBody>
      </p:sp>
      <p:graphicFrame>
        <p:nvGraphicFramePr>
          <p:cNvPr id="28" name="Tijdelijke aanduiding voor inhoud 2">
            <a:extLst>
              <a:ext uri="{FF2B5EF4-FFF2-40B4-BE49-F238E27FC236}">
                <a16:creationId xmlns:a16="http://schemas.microsoft.com/office/drawing/2014/main" id="{C438E6D5-2EB2-4857-A3BE-49C24DD89DF4}"/>
              </a:ext>
            </a:extLst>
          </p:cNvPr>
          <p:cNvGraphicFramePr>
            <a:graphicFrameLocks noGrp="1"/>
          </p:cNvGraphicFramePr>
          <p:nvPr>
            <p:ph idx="1"/>
            <p:extLst>
              <p:ext uri="{D42A27DB-BD31-4B8C-83A1-F6EECF244321}">
                <p14:modId xmlns:p14="http://schemas.microsoft.com/office/powerpoint/2010/main" val="3175187471"/>
              </p:ext>
            </p:extLst>
          </p:nvPr>
        </p:nvGraphicFramePr>
        <p:xfrm>
          <a:off x="3575053" y="161762"/>
          <a:ext cx="5111750" cy="43898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 name="Picture 29">
            <a:extLst>
              <a:ext uri="{FF2B5EF4-FFF2-40B4-BE49-F238E27FC236}">
                <a16:creationId xmlns:a16="http://schemas.microsoft.com/office/drawing/2014/main" id="{7FA08961-0067-4E32-B609-9B74760CB6BF}"/>
              </a:ext>
            </a:extLst>
          </p:cNvPr>
          <p:cNvPicPr>
            <a:picLocks noChangeAspect="1"/>
          </p:cNvPicPr>
          <p:nvPr/>
        </p:nvPicPr>
        <p:blipFill>
          <a:blip r:embed="rId8"/>
          <a:stretch>
            <a:fillRect/>
          </a:stretch>
        </p:blipFill>
        <p:spPr>
          <a:xfrm>
            <a:off x="673221" y="2107419"/>
            <a:ext cx="1852032" cy="1728564"/>
          </a:xfrm>
          <a:prstGeom prst="rect">
            <a:avLst/>
          </a:prstGeom>
        </p:spPr>
      </p:pic>
      <p:sp>
        <p:nvSpPr>
          <p:cNvPr id="31" name="TextBox 30">
            <a:extLst>
              <a:ext uri="{FF2B5EF4-FFF2-40B4-BE49-F238E27FC236}">
                <a16:creationId xmlns:a16="http://schemas.microsoft.com/office/drawing/2014/main" id="{3A2AA491-BD0D-4C14-BB1C-ECCBAE367204}"/>
              </a:ext>
            </a:extLst>
          </p:cNvPr>
          <p:cNvSpPr txBox="1"/>
          <p:nvPr/>
        </p:nvSpPr>
        <p:spPr>
          <a:xfrm>
            <a:off x="-36512" y="4386118"/>
            <a:ext cx="3730508" cy="230832"/>
          </a:xfrm>
          <a:prstGeom prst="rect">
            <a:avLst/>
          </a:prstGeom>
          <a:noFill/>
        </p:spPr>
        <p:txBody>
          <a:bodyPr wrap="none" rtlCol="0">
            <a:spAutoFit/>
          </a:bodyPr>
          <a:lstStyle/>
          <a:p>
            <a:pPr marL="0" marR="0" lvl="0" indent="0" algn="l" defTabSz="91373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hlinkClick r:id="rId9">
                  <a:extLst>
                    <a:ext uri="{A12FA001-AC4F-418D-AE19-62706E023703}">
                      <ahyp:hlinkClr xmlns:ahyp="http://schemas.microsoft.com/office/drawing/2018/hyperlinkcolor" val="tx"/>
                    </a:ext>
                  </a:extLst>
                </a:hlinkClick>
              </a:rPr>
              <a:t>https://blog.ons.gov.uk/2017/01/27/the-five-safes-data-privacy-at-ons/</a:t>
            </a:r>
            <a:endParaRPr kumimoji="0" lang="en-US" sz="9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endParaRPr>
          </a:p>
        </p:txBody>
      </p:sp>
      <p:sp>
        <p:nvSpPr>
          <p:cNvPr id="32" name="TextBox 31">
            <a:extLst>
              <a:ext uri="{FF2B5EF4-FFF2-40B4-BE49-F238E27FC236}">
                <a16:creationId xmlns:a16="http://schemas.microsoft.com/office/drawing/2014/main" id="{C4C1D0C3-2F7E-4B12-B034-5427080BA9D9}"/>
              </a:ext>
            </a:extLst>
          </p:cNvPr>
          <p:cNvSpPr txBox="1"/>
          <p:nvPr/>
        </p:nvSpPr>
        <p:spPr>
          <a:xfrm>
            <a:off x="-36512" y="4598411"/>
            <a:ext cx="4833374" cy="230832"/>
          </a:xfrm>
          <a:prstGeom prst="rect">
            <a:avLst/>
          </a:prstGeom>
          <a:noFill/>
        </p:spPr>
        <p:txBody>
          <a:bodyPr wrap="none" rtlCol="0">
            <a:spAutoFit/>
          </a:bodyPr>
          <a:lstStyle/>
          <a:p>
            <a:pPr marL="0" marR="0" lvl="0" indent="0" algn="l" defTabSz="91373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hlinkClick r:id="rId10">
                  <a:extLst>
                    <a:ext uri="{A12FA001-AC4F-418D-AE19-62706E023703}">
                      <ahyp:hlinkClr xmlns:ahyp="http://schemas.microsoft.com/office/drawing/2018/hyperlinkcolor" val="tx"/>
                    </a:ext>
                  </a:extLst>
                </a:hlinkClick>
              </a:rPr>
              <a:t>https://www.abs.gov.au/about/data-services/data-confidentiality-guide/five-safes-framework</a:t>
            </a:r>
            <a:endParaRPr kumimoji="0" lang="en-US" sz="9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endParaRPr>
          </a:p>
        </p:txBody>
      </p:sp>
      <p:sp>
        <p:nvSpPr>
          <p:cNvPr id="33" name="TextBox 32">
            <a:extLst>
              <a:ext uri="{FF2B5EF4-FFF2-40B4-BE49-F238E27FC236}">
                <a16:creationId xmlns:a16="http://schemas.microsoft.com/office/drawing/2014/main" id="{BF26D012-863A-42F7-98F6-18D1A2478D14}"/>
              </a:ext>
            </a:extLst>
          </p:cNvPr>
          <p:cNvSpPr txBox="1"/>
          <p:nvPr/>
        </p:nvSpPr>
        <p:spPr>
          <a:xfrm>
            <a:off x="5580112" y="378946"/>
            <a:ext cx="2890667" cy="523220"/>
          </a:xfrm>
          <a:prstGeom prst="rect">
            <a:avLst/>
          </a:prstGeom>
          <a:noFill/>
        </p:spPr>
        <p:txBody>
          <a:bodyPr wrap="square" rtlCol="0">
            <a:spAutoFit/>
          </a:bodyPr>
          <a:lstStyle/>
          <a:p>
            <a:pPr marL="0" marR="0" lvl="0" indent="0" algn="l" defTabSz="91373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Is this use of the data appropriate, lawful, ethical and sensible?</a:t>
            </a:r>
          </a:p>
        </p:txBody>
      </p:sp>
      <p:sp>
        <p:nvSpPr>
          <p:cNvPr id="34" name="TextBox 33">
            <a:extLst>
              <a:ext uri="{FF2B5EF4-FFF2-40B4-BE49-F238E27FC236}">
                <a16:creationId xmlns:a16="http://schemas.microsoft.com/office/drawing/2014/main" id="{6C74AD9B-AD7D-456D-8EE0-E2367290662D}"/>
              </a:ext>
            </a:extLst>
          </p:cNvPr>
          <p:cNvSpPr txBox="1"/>
          <p:nvPr/>
        </p:nvSpPr>
        <p:spPr>
          <a:xfrm>
            <a:off x="5580112" y="1234041"/>
            <a:ext cx="2890667" cy="523220"/>
          </a:xfrm>
          <a:prstGeom prst="rect">
            <a:avLst/>
          </a:prstGeom>
          <a:noFill/>
        </p:spPr>
        <p:txBody>
          <a:bodyPr wrap="square" rtlCol="0">
            <a:spAutoFit/>
          </a:bodyPr>
          <a:lstStyle/>
          <a:p>
            <a:pPr marL="0" marR="0" lvl="0" indent="0" algn="l" defTabSz="91373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Can the user be trusted to use data in an appropriate manner?</a:t>
            </a:r>
          </a:p>
        </p:txBody>
      </p:sp>
      <p:sp>
        <p:nvSpPr>
          <p:cNvPr id="35" name="TextBox 34">
            <a:extLst>
              <a:ext uri="{FF2B5EF4-FFF2-40B4-BE49-F238E27FC236}">
                <a16:creationId xmlns:a16="http://schemas.microsoft.com/office/drawing/2014/main" id="{9DA03274-2419-4C88-A56D-A097E903ED53}"/>
              </a:ext>
            </a:extLst>
          </p:cNvPr>
          <p:cNvSpPr txBox="1"/>
          <p:nvPr/>
        </p:nvSpPr>
        <p:spPr>
          <a:xfrm>
            <a:off x="5580112" y="2035078"/>
            <a:ext cx="2890667" cy="738664"/>
          </a:xfrm>
          <a:prstGeom prst="rect">
            <a:avLst/>
          </a:prstGeom>
          <a:noFill/>
        </p:spPr>
        <p:txBody>
          <a:bodyPr wrap="square" rtlCol="0">
            <a:spAutoFit/>
          </a:bodyPr>
          <a:lstStyle/>
          <a:p>
            <a:pPr marL="0" marR="0" lvl="0" indent="0" algn="l" defTabSz="91373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Does the data itself contain sufficient information for a potential confidentiality breach?</a:t>
            </a:r>
          </a:p>
        </p:txBody>
      </p:sp>
      <p:sp>
        <p:nvSpPr>
          <p:cNvPr id="36" name="TextBox 35">
            <a:extLst>
              <a:ext uri="{FF2B5EF4-FFF2-40B4-BE49-F238E27FC236}">
                <a16:creationId xmlns:a16="http://schemas.microsoft.com/office/drawing/2014/main" id="{26444DE0-FC51-4879-AA31-B77F957C97B1}"/>
              </a:ext>
            </a:extLst>
          </p:cNvPr>
          <p:cNvSpPr txBox="1"/>
          <p:nvPr/>
        </p:nvSpPr>
        <p:spPr>
          <a:xfrm>
            <a:off x="5580112" y="2989943"/>
            <a:ext cx="2890667" cy="523220"/>
          </a:xfrm>
          <a:prstGeom prst="rect">
            <a:avLst/>
          </a:prstGeom>
          <a:noFill/>
        </p:spPr>
        <p:txBody>
          <a:bodyPr wrap="square" rtlCol="0">
            <a:spAutoFit/>
          </a:bodyPr>
          <a:lstStyle/>
          <a:p>
            <a:pPr marL="0" marR="0" lvl="0" indent="0" algn="l" defTabSz="91373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Does the access facility limit unauthorized use or mistakes?</a:t>
            </a:r>
          </a:p>
        </p:txBody>
      </p:sp>
      <p:sp>
        <p:nvSpPr>
          <p:cNvPr id="37" name="TextBox 36">
            <a:extLst>
              <a:ext uri="{FF2B5EF4-FFF2-40B4-BE49-F238E27FC236}">
                <a16:creationId xmlns:a16="http://schemas.microsoft.com/office/drawing/2014/main" id="{899110DD-D879-49E3-AF6C-D5478AA7E738}"/>
              </a:ext>
            </a:extLst>
          </p:cNvPr>
          <p:cNvSpPr txBox="1"/>
          <p:nvPr/>
        </p:nvSpPr>
        <p:spPr>
          <a:xfrm>
            <a:off x="5580111" y="3799692"/>
            <a:ext cx="2890667" cy="738664"/>
          </a:xfrm>
          <a:prstGeom prst="rect">
            <a:avLst/>
          </a:prstGeom>
          <a:noFill/>
        </p:spPr>
        <p:txBody>
          <a:bodyPr wrap="square" rtlCol="0">
            <a:spAutoFit/>
          </a:bodyPr>
          <a:lstStyle/>
          <a:p>
            <a:pPr marL="0" marR="0" lvl="0" indent="0" algn="l" defTabSz="91373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Is the confidentiality maintained for the outputs by the data management system?</a:t>
            </a:r>
          </a:p>
        </p:txBody>
      </p:sp>
    </p:spTree>
    <p:extLst>
      <p:ext uri="{BB962C8B-B14F-4D97-AF65-F5344CB8AC3E}">
        <p14:creationId xmlns:p14="http://schemas.microsoft.com/office/powerpoint/2010/main" val="212871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xEl>
                                              <p:pRg st="1" end="1"/>
                                            </p:txEl>
                                          </p:spTgt>
                                        </p:tgtEl>
                                        <p:attrNameLst>
                                          <p:attrName>style.visibility</p:attrName>
                                        </p:attrNameLst>
                                      </p:cBhvr>
                                      <p:to>
                                        <p:strVal val="visible"/>
                                      </p:to>
                                    </p:set>
                                    <p:animEffect transition="in" filter="fade">
                                      <p:cBhvr>
                                        <p:cTn id="7" dur="500"/>
                                        <p:tgtEl>
                                          <p:spTgt spid="2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500"/>
                                        <p:tgtEl>
                                          <p:spTgt spid="3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8" grpId="0">
        <p:bldAsOne/>
      </p:bldGraphic>
      <p:bldP spid="31" grpId="0"/>
      <p:bldP spid="32" grpId="0"/>
      <p:bldP spid="33" grpId="0"/>
      <p:bldP spid="34" grpId="0"/>
      <p:bldP spid="35" grpId="0"/>
      <p:bldP spid="36" grpId="0"/>
      <p:bldP spid="37" grpId="0"/>
    </p:bldLst>
  </p:timing>
</p:sld>
</file>

<file path=ppt/theme/theme1.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1966</TotalTime>
  <Words>4473</Words>
  <Application>Microsoft Office PowerPoint</Application>
  <PresentationFormat>On-screen Show (16:9)</PresentationFormat>
  <Paragraphs>579</Paragraphs>
  <Slides>29</Slides>
  <Notes>25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29</vt:i4>
      </vt:variant>
    </vt:vector>
  </HeadingPairs>
  <TitlesOfParts>
    <vt:vector size="37" baseType="lpstr">
      <vt:lpstr>Calibri Light</vt:lpstr>
      <vt:lpstr>Arial</vt:lpstr>
      <vt:lpstr>Times New Roman</vt:lpstr>
      <vt:lpstr>Calibri</vt:lpstr>
      <vt:lpstr>Century Gothic</vt:lpstr>
      <vt:lpstr>5_Custom Design</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CHALLENGES:  DATA PROTECTION</vt:lpstr>
      <vt:lpstr>CHALLENGES:  DATA PROTECTION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microdata for public use:</dc:title>
  <dc:creator>Lara L Cleveland</dc:creator>
  <cp:lastModifiedBy>Dina Karanouh</cp:lastModifiedBy>
  <cp:revision>21</cp:revision>
  <dcterms:modified xsi:type="dcterms:W3CDTF">2025-05-19T07:00:33Z</dcterms:modified>
</cp:coreProperties>
</file>