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Barlow" panose="020F0502020204030204" pitchFamily="2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Light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z3JqTJiwjiw0rTzFLzr4emic7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677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25953345f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25953345f3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325953345f3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5953345f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25953345f3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325953345f3_0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25953345f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25953345f3_0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325953345f3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5953345f3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25953345f3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325953345f3_0_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5953345f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25953345f3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325953345f3_0_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5953345f3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25953345f3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325953345f3_0_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25953345f3_0_2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325953345f3_0_2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325953345f3_0_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25953345f3_0_6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g325953345f3_0_6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g325953345f3_0_6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25953345f3_0_6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5953345f3_0_69"/>
          <p:cNvSpPr>
            <a:spLocks noGrp="1"/>
          </p:cNvSpPr>
          <p:nvPr>
            <p:ph type="pic" idx="2"/>
          </p:nvPr>
        </p:nvSpPr>
        <p:spPr>
          <a:xfrm>
            <a:off x="0" y="1306513"/>
            <a:ext cx="12192000" cy="5551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5953345f3_0_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325953345f3_0_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g325953345f3_0_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325953345f3_0_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325953345f3_0_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25953345f3_0_3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g325953345f3_0_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25953345f3_0_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325953345f3_0_3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325953345f3_0_3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25953345f3_0_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325953345f3_0_3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g325953345f3_0_3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g325953345f3_0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25953345f3_0_4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325953345f3_0_4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25953345f3_0_4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g325953345f3_0_4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g325953345f3_0_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25953345f3_0_5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g325953345f3_0_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25953345f3_0_5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g325953345f3_0_5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g325953345f3_0_5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g325953345f3_0_5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g325953345f3_0_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25953345f3_0_6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g325953345f3_0_6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25953345f3_0_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g325953345f3_0_2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g325953345f3_0_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mclaren@data4sdgs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mailto:martina.desaverio@un.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71503"/>
            <a:ext cx="12192000" cy="548072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/>
          <p:nvPr/>
        </p:nvSpPr>
        <p:spPr>
          <a:xfrm>
            <a:off x="0" y="1471503"/>
            <a:ext cx="12192000" cy="5486400"/>
          </a:xfrm>
          <a:prstGeom prst="rect">
            <a:avLst/>
          </a:prstGeom>
          <a:solidFill>
            <a:srgbClr val="000000">
              <a:alpha val="11764"/>
            </a:srgbClr>
          </a:solidFill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4000"/>
              </a:srgbClr>
            </a:outerShdw>
            <a:reflection stA="61000" endPos="30000" dist="38100" dir="5400000" fadeDir="5400012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399625" y="2176400"/>
            <a:ext cx="83211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5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Tools to Increase Access to and Use of Administrative Data</a:t>
            </a:r>
            <a:endParaRPr sz="59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39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39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39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423" y="452876"/>
            <a:ext cx="4407073" cy="64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"/>
          <p:cNvPicPr preferRelativeResize="0"/>
          <p:nvPr/>
        </p:nvPicPr>
        <p:blipFill rotWithShape="1">
          <a:blip r:embed="rId5">
            <a:alphaModFix/>
          </a:blip>
          <a:srcRect l="1428" r="1428"/>
          <a:stretch/>
        </p:blipFill>
        <p:spPr>
          <a:xfrm>
            <a:off x="8601076" y="-165776"/>
            <a:ext cx="3468775" cy="163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/>
          <p:cNvPicPr preferRelativeResize="0"/>
          <p:nvPr/>
        </p:nvPicPr>
        <p:blipFill rotWithShape="1">
          <a:blip r:embed="rId6">
            <a:alphaModFix/>
          </a:blip>
          <a:srcRect r="73388" b="10562"/>
          <a:stretch/>
        </p:blipFill>
        <p:spPr>
          <a:xfrm>
            <a:off x="9722625" y="5220725"/>
            <a:ext cx="2347231" cy="163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5953345f3_0_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About the Collaborative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8" name="Google Shape;78;g325953345f3_0_18"/>
          <p:cNvSpPr txBox="1">
            <a:spLocks noGrp="1"/>
          </p:cNvSpPr>
          <p:nvPr>
            <p:ph type="body" idx="1"/>
          </p:nvPr>
        </p:nvSpPr>
        <p:spPr>
          <a:xfrm>
            <a:off x="838200" y="1691275"/>
            <a:ext cx="10515600" cy="401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latin typeface="Roboto Light"/>
                <a:ea typeface="Roboto Light"/>
                <a:cs typeface="Roboto Light"/>
                <a:sym typeface="Roboto Light"/>
              </a:rPr>
              <a:t>The Collaborative on Administrative Data is a platform to </a:t>
            </a:r>
            <a:r>
              <a:rPr lang="en-US" sz="2800" b="1">
                <a:latin typeface="Roboto"/>
                <a:ea typeface="Roboto"/>
                <a:cs typeface="Roboto"/>
                <a:sym typeface="Roboto"/>
              </a:rPr>
              <a:t>share</a:t>
            </a:r>
            <a:r>
              <a:rPr lang="en-US" sz="2800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US" sz="2800" b="1">
                <a:latin typeface="Roboto"/>
                <a:ea typeface="Roboto"/>
                <a:cs typeface="Roboto"/>
                <a:sym typeface="Roboto"/>
              </a:rPr>
              <a:t>resources, tools, best practices, and experiences</a:t>
            </a:r>
            <a:r>
              <a:rPr lang="en-US" sz="2800">
                <a:latin typeface="Roboto Light"/>
                <a:ea typeface="Roboto Light"/>
                <a:cs typeface="Roboto Light"/>
                <a:sym typeface="Roboto Light"/>
              </a:rPr>
              <a:t>. </a:t>
            </a:r>
            <a:endParaRPr sz="280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latin typeface="Roboto Light"/>
                <a:ea typeface="Roboto Light"/>
                <a:cs typeface="Roboto Light"/>
                <a:sym typeface="Roboto Light"/>
              </a:rPr>
              <a:t>It contributes to </a:t>
            </a:r>
            <a:r>
              <a:rPr lang="en-US" sz="2800" b="1">
                <a:latin typeface="Roboto"/>
                <a:ea typeface="Roboto"/>
                <a:cs typeface="Roboto"/>
                <a:sym typeface="Roboto"/>
              </a:rPr>
              <a:t>raise awareness </a:t>
            </a:r>
            <a:r>
              <a:rPr lang="en-US" sz="2800">
                <a:latin typeface="Roboto Light"/>
                <a:ea typeface="Roboto Light"/>
                <a:cs typeface="Roboto Light"/>
                <a:sym typeface="Roboto Light"/>
              </a:rPr>
              <a:t>about the benefits of sharing and combining administrative sources to enhance the quality, timeliness, coverage, and level of disaggregation of statistical data. </a:t>
            </a:r>
            <a:endParaRPr sz="280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latin typeface="Roboto Light"/>
                <a:ea typeface="Roboto Light"/>
                <a:cs typeface="Roboto Light"/>
                <a:sym typeface="Roboto Light"/>
              </a:rPr>
              <a:t>The CAD fosters </a:t>
            </a:r>
            <a:r>
              <a:rPr lang="en-US" sz="2800" b="1">
                <a:latin typeface="Roboto"/>
                <a:ea typeface="Roboto"/>
                <a:cs typeface="Roboto"/>
                <a:sym typeface="Roboto"/>
              </a:rPr>
              <a:t>exchange and learning </a:t>
            </a:r>
            <a:r>
              <a:rPr lang="en-US" sz="2800">
                <a:latin typeface="Roboto Light"/>
                <a:ea typeface="Roboto Light"/>
                <a:cs typeface="Roboto Light"/>
                <a:sym typeface="Roboto Light"/>
              </a:rPr>
              <a:t>across sectors. Membership in the CAD is </a:t>
            </a:r>
            <a:r>
              <a:rPr lang="en-US" sz="2800" b="1">
                <a:latin typeface="Roboto"/>
                <a:ea typeface="Roboto"/>
                <a:cs typeface="Roboto"/>
                <a:sym typeface="Roboto"/>
              </a:rPr>
              <a:t>open to all</a:t>
            </a:r>
            <a:r>
              <a:rPr lang="en-US" sz="2800">
                <a:latin typeface="Roboto Light"/>
                <a:ea typeface="Roboto Light"/>
                <a:cs typeface="Roboto Light"/>
                <a:sym typeface="Roboto Light"/>
              </a:rPr>
              <a:t>. </a:t>
            </a:r>
            <a:endParaRPr sz="2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9" name="Google Shape;79;g325953345f3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975" y="5797925"/>
            <a:ext cx="3491101" cy="7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25953345f3_0_1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Advocacy and Administrative Data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6" name="Google Shape;86;g325953345f3_0_102"/>
          <p:cNvSpPr txBox="1">
            <a:spLocks noGrp="1"/>
          </p:cNvSpPr>
          <p:nvPr>
            <p:ph type="body" idx="1"/>
          </p:nvPr>
        </p:nvSpPr>
        <p:spPr>
          <a:xfrm>
            <a:off x="838200" y="1641275"/>
            <a:ext cx="10515600" cy="406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The challenge: </a:t>
            </a:r>
            <a:r>
              <a:rPr lang="en-US">
                <a:latin typeface="Roboto Light"/>
                <a:ea typeface="Roboto Light"/>
                <a:cs typeface="Roboto Light"/>
                <a:sym typeface="Roboto Light"/>
              </a:rPr>
              <a:t>National Statistical Offices must get national stakeholders on board to agree to share the data that they accumulate in the course of their day-to-day operations.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What value the CAD provides: </a:t>
            </a:r>
            <a:r>
              <a:rPr lang="en-US">
                <a:latin typeface="Roboto Light"/>
                <a:ea typeface="Roboto Light"/>
                <a:cs typeface="Roboto Light"/>
                <a:sym typeface="Roboto Light"/>
              </a:rPr>
              <a:t>Many CAD members have faced and overcome challenges of getting national stakeholders on board with sharing data.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>
                <a:latin typeface="Roboto"/>
                <a:ea typeface="Roboto"/>
                <a:cs typeface="Roboto"/>
                <a:sym typeface="Roboto"/>
              </a:rPr>
              <a:t>The approach: </a:t>
            </a:r>
            <a:r>
              <a:rPr lang="en-US">
                <a:latin typeface="Roboto Light"/>
                <a:ea typeface="Roboto Light"/>
                <a:cs typeface="Roboto Light"/>
                <a:sym typeface="Roboto Light"/>
              </a:rPr>
              <a:t>The Advocacy Toolkit collates existing experiences among CAD members to provide a useful resource for those navigating them for the first time. 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87" name="Google Shape;87;g325953345f3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975" y="5797925"/>
            <a:ext cx="3491101" cy="7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25953345f3_0_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What is advocacy for administrative data?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4" name="Google Shape;94;g325953345f3_0_80"/>
          <p:cNvSpPr txBox="1">
            <a:spLocks noGrp="1"/>
          </p:cNvSpPr>
          <p:nvPr>
            <p:ph type="body" idx="1"/>
          </p:nvPr>
        </p:nvSpPr>
        <p:spPr>
          <a:xfrm>
            <a:off x="838200" y="1673225"/>
            <a:ext cx="10515600" cy="36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latin typeface="Roboto"/>
                <a:ea typeface="Roboto"/>
                <a:cs typeface="Roboto"/>
                <a:sym typeface="Roboto"/>
              </a:rPr>
              <a:t>Advocacy</a:t>
            </a:r>
            <a:r>
              <a:rPr lang="en-US" sz="2800">
                <a:latin typeface="Roboto Light"/>
                <a:ea typeface="Roboto Light"/>
                <a:cs typeface="Roboto Light"/>
                <a:sym typeface="Roboto Light"/>
              </a:rPr>
              <a:t> is a</a:t>
            </a:r>
            <a:r>
              <a:rPr lang="en-US" sz="2800" b="1">
                <a:latin typeface="Roboto"/>
                <a:ea typeface="Roboto"/>
                <a:cs typeface="Roboto"/>
                <a:sym typeface="Roboto"/>
              </a:rPr>
              <a:t> deliberate process</a:t>
            </a:r>
            <a:r>
              <a:rPr lang="en-US" sz="2800">
                <a:latin typeface="Roboto Light"/>
                <a:ea typeface="Roboto Light"/>
                <a:cs typeface="Roboto Light"/>
                <a:sym typeface="Roboto Light"/>
              </a:rPr>
              <a:t> of</a:t>
            </a:r>
            <a:r>
              <a:rPr lang="en-US" sz="2800" b="1">
                <a:latin typeface="Roboto"/>
                <a:ea typeface="Roboto"/>
                <a:cs typeface="Roboto"/>
                <a:sym typeface="Roboto"/>
              </a:rPr>
              <a:t> influencing </a:t>
            </a:r>
            <a:r>
              <a:rPr lang="en-US" sz="2800">
                <a:latin typeface="Roboto Light"/>
                <a:ea typeface="Roboto Light"/>
                <a:cs typeface="Roboto Light"/>
                <a:sym typeface="Roboto Light"/>
              </a:rPr>
              <a:t>policies, practices, and decision-making within institutions and among </a:t>
            </a:r>
            <a:r>
              <a:rPr lang="en-US" sz="2800" b="1">
                <a:latin typeface="Roboto"/>
                <a:ea typeface="Roboto"/>
                <a:cs typeface="Roboto"/>
                <a:sym typeface="Roboto"/>
              </a:rPr>
              <a:t>key stakeholders.</a:t>
            </a:r>
            <a:endParaRPr sz="28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latin typeface="Roboto Light"/>
                <a:ea typeface="Roboto Light"/>
                <a:cs typeface="Roboto Light"/>
                <a:sym typeface="Roboto Light"/>
              </a:rPr>
              <a:t>In the context of promoting administrative data for statistics, advocacy focuses on </a:t>
            </a:r>
            <a:r>
              <a:rPr lang="en-US" sz="2800" b="1">
                <a:latin typeface="Roboto"/>
                <a:ea typeface="Roboto"/>
                <a:cs typeface="Roboto"/>
                <a:sym typeface="Roboto"/>
              </a:rPr>
              <a:t>demonstrating the value of sharing </a:t>
            </a:r>
            <a:r>
              <a:rPr lang="en-US" sz="2800">
                <a:latin typeface="Roboto Light"/>
                <a:ea typeface="Roboto Light"/>
                <a:cs typeface="Roboto Light"/>
                <a:sym typeface="Roboto Light"/>
              </a:rPr>
              <a:t>and using administrative data for statistics production, </a:t>
            </a:r>
            <a:r>
              <a:rPr lang="en-US" sz="2800" b="1">
                <a:latin typeface="Roboto"/>
                <a:ea typeface="Roboto"/>
                <a:cs typeface="Roboto"/>
                <a:sym typeface="Roboto"/>
              </a:rPr>
              <a:t>addressing barriers </a:t>
            </a:r>
            <a:r>
              <a:rPr lang="en-US" sz="2800">
                <a:latin typeface="Roboto Light"/>
                <a:ea typeface="Roboto Light"/>
                <a:cs typeface="Roboto Light"/>
                <a:sym typeface="Roboto Light"/>
              </a:rPr>
              <a:t>to its use, and </a:t>
            </a:r>
            <a:r>
              <a:rPr lang="en-US" sz="2800" b="1">
                <a:latin typeface="Roboto"/>
                <a:ea typeface="Roboto"/>
                <a:cs typeface="Roboto"/>
                <a:sym typeface="Roboto"/>
              </a:rPr>
              <a:t>encouraging support</a:t>
            </a:r>
            <a:r>
              <a:rPr lang="en-US" sz="2800">
                <a:latin typeface="Roboto Light"/>
                <a:ea typeface="Roboto Light"/>
                <a:cs typeface="Roboto Light"/>
                <a:sym typeface="Roboto Light"/>
              </a:rPr>
              <a:t> from higher levels of government and collaboration between data holders and the NSO in terms of data sharing and quality improvements.</a:t>
            </a:r>
            <a:endParaRPr sz="2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95" name="Google Shape;95;g325953345f3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975" y="5797925"/>
            <a:ext cx="3491101" cy="7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25953345f3_0_87"/>
          <p:cNvSpPr txBox="1">
            <a:spLocks noGrp="1"/>
          </p:cNvSpPr>
          <p:nvPr>
            <p:ph type="title"/>
          </p:nvPr>
        </p:nvSpPr>
        <p:spPr>
          <a:xfrm>
            <a:off x="838200" y="6841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Key components of Advocacy for Administrative Data Access and Use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2" name="Google Shape;102;g325953345f3_0_87"/>
          <p:cNvSpPr txBox="1">
            <a:spLocks noGrp="1"/>
          </p:cNvSpPr>
          <p:nvPr>
            <p:ph type="body" idx="1"/>
          </p:nvPr>
        </p:nvSpPr>
        <p:spPr>
          <a:xfrm>
            <a:off x="936675" y="2316975"/>
            <a:ext cx="9588000" cy="36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Roboto Light"/>
              <a:buChar char="•"/>
            </a:pPr>
            <a:r>
              <a:rPr lang="en-US" sz="3600">
                <a:latin typeface="Roboto Light"/>
                <a:ea typeface="Roboto Light"/>
                <a:cs typeface="Roboto Light"/>
                <a:sym typeface="Roboto Light"/>
              </a:rPr>
              <a:t>Awareness</a:t>
            </a:r>
            <a:endParaRPr sz="360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boto Light"/>
              <a:buChar char="•"/>
            </a:pPr>
            <a:r>
              <a:rPr lang="en-US" sz="3600">
                <a:latin typeface="Roboto Light"/>
                <a:ea typeface="Roboto Light"/>
                <a:cs typeface="Roboto Light"/>
                <a:sym typeface="Roboto Light"/>
              </a:rPr>
              <a:t>Engagement</a:t>
            </a:r>
            <a:endParaRPr sz="360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boto Light"/>
              <a:buChar char="•"/>
            </a:pPr>
            <a:r>
              <a:rPr lang="en-US" sz="3600">
                <a:latin typeface="Roboto Light"/>
                <a:ea typeface="Roboto Light"/>
                <a:cs typeface="Roboto Light"/>
                <a:sym typeface="Roboto Light"/>
              </a:rPr>
              <a:t>Influence</a:t>
            </a:r>
            <a:endParaRPr sz="360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boto Light"/>
              <a:buChar char="•"/>
            </a:pPr>
            <a:r>
              <a:rPr lang="en-US" sz="3600">
                <a:latin typeface="Roboto Light"/>
                <a:ea typeface="Roboto Light"/>
                <a:cs typeface="Roboto Light"/>
                <a:sym typeface="Roboto Light"/>
              </a:rPr>
              <a:t>Sustainability</a:t>
            </a:r>
            <a:endParaRPr sz="36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3" name="Google Shape;103;g325953345f3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975" y="5797925"/>
            <a:ext cx="3491101" cy="7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5953345f3_0_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Steps: Understanding the Advocacy Process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0" name="Google Shape;110;g325953345f3_0_94"/>
          <p:cNvSpPr txBox="1">
            <a:spLocks noGrp="1"/>
          </p:cNvSpPr>
          <p:nvPr>
            <p:ph type="body" idx="1"/>
          </p:nvPr>
        </p:nvSpPr>
        <p:spPr>
          <a:xfrm>
            <a:off x="838200" y="1550875"/>
            <a:ext cx="10515600" cy="392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Roboto Light"/>
              <a:buAutoNum type="arabicPeriod"/>
            </a:pPr>
            <a:r>
              <a:rPr lang="en-US" sz="2700">
                <a:latin typeface="Roboto Light"/>
                <a:ea typeface="Roboto Light"/>
                <a:cs typeface="Roboto Light"/>
                <a:sym typeface="Roboto Light"/>
              </a:rPr>
              <a:t>Define the </a:t>
            </a:r>
            <a:r>
              <a:rPr lang="en-US" sz="2700" b="1">
                <a:latin typeface="Roboto"/>
                <a:ea typeface="Roboto"/>
                <a:cs typeface="Roboto"/>
                <a:sym typeface="Roboto"/>
              </a:rPr>
              <a:t>objective</a:t>
            </a:r>
            <a:r>
              <a:rPr lang="en-US" sz="2700">
                <a:latin typeface="Roboto Light"/>
                <a:ea typeface="Roboto Light"/>
                <a:cs typeface="Roboto Light"/>
                <a:sym typeface="Roboto Light"/>
              </a:rPr>
              <a:t> of your advocacy efforts. </a:t>
            </a:r>
            <a:endParaRPr sz="270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 Light"/>
              <a:buAutoNum type="arabicPeriod"/>
            </a:pPr>
            <a:r>
              <a:rPr lang="en-US" sz="2700">
                <a:latin typeface="Roboto Light"/>
                <a:ea typeface="Roboto Light"/>
                <a:cs typeface="Roboto Light"/>
                <a:sym typeface="Roboto Light"/>
              </a:rPr>
              <a:t>Identify and analyze </a:t>
            </a:r>
            <a:r>
              <a:rPr lang="en-US" sz="2700" b="1">
                <a:latin typeface="Roboto"/>
                <a:ea typeface="Roboto"/>
                <a:cs typeface="Roboto"/>
                <a:sym typeface="Roboto"/>
              </a:rPr>
              <a:t>stakeholders</a:t>
            </a:r>
            <a:r>
              <a:rPr lang="en-US" sz="2700">
                <a:latin typeface="Roboto Light"/>
                <a:ea typeface="Roboto Light"/>
                <a:cs typeface="Roboto Light"/>
                <a:sym typeface="Roboto Light"/>
              </a:rPr>
              <a:t>. </a:t>
            </a:r>
            <a:endParaRPr sz="270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 Light"/>
              <a:buAutoNum type="arabicPeriod"/>
            </a:pPr>
            <a:r>
              <a:rPr lang="en-US" sz="2700">
                <a:latin typeface="Roboto Light"/>
                <a:ea typeface="Roboto Light"/>
                <a:cs typeface="Roboto Light"/>
                <a:sym typeface="Roboto Light"/>
              </a:rPr>
              <a:t>Identify strategic </a:t>
            </a:r>
            <a:r>
              <a:rPr lang="en-US" sz="2700" b="1">
                <a:latin typeface="Roboto"/>
                <a:ea typeface="Roboto"/>
                <a:cs typeface="Roboto"/>
                <a:sym typeface="Roboto"/>
              </a:rPr>
              <a:t>entry points </a:t>
            </a:r>
            <a:r>
              <a:rPr lang="en-US" sz="2700">
                <a:latin typeface="Roboto Light"/>
                <a:ea typeface="Roboto Light"/>
                <a:cs typeface="Roboto Light"/>
                <a:sym typeface="Roboto Light"/>
              </a:rPr>
              <a:t>for advocacy. </a:t>
            </a:r>
            <a:endParaRPr sz="270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 Light"/>
              <a:buAutoNum type="arabicPeriod"/>
            </a:pPr>
            <a:r>
              <a:rPr lang="en-US" sz="2700">
                <a:latin typeface="Roboto Light"/>
                <a:ea typeface="Roboto Light"/>
                <a:cs typeface="Roboto Light"/>
                <a:sym typeface="Roboto Light"/>
              </a:rPr>
              <a:t>Develop </a:t>
            </a:r>
            <a:r>
              <a:rPr lang="en-US" sz="2700" b="1">
                <a:latin typeface="Roboto"/>
                <a:ea typeface="Roboto"/>
                <a:cs typeface="Roboto"/>
                <a:sym typeface="Roboto"/>
              </a:rPr>
              <a:t>key messages</a:t>
            </a:r>
            <a:r>
              <a:rPr lang="en-US" sz="2700">
                <a:latin typeface="Roboto Light"/>
                <a:ea typeface="Roboto Light"/>
                <a:cs typeface="Roboto Light"/>
                <a:sym typeface="Roboto Light"/>
              </a:rPr>
              <a:t>. Focus on presenting the benefits of administrative data and anticipating potential concerns.</a:t>
            </a:r>
            <a:endParaRPr sz="270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 Light"/>
              <a:buAutoNum type="arabicPeriod"/>
            </a:pPr>
            <a:r>
              <a:rPr lang="en-US" sz="2700">
                <a:latin typeface="Roboto Light"/>
                <a:ea typeface="Roboto Light"/>
                <a:cs typeface="Roboto Light"/>
                <a:sym typeface="Roboto Light"/>
              </a:rPr>
              <a:t>Engage in </a:t>
            </a:r>
            <a:r>
              <a:rPr lang="en-US" sz="2700" b="1">
                <a:latin typeface="Roboto"/>
                <a:ea typeface="Roboto"/>
                <a:cs typeface="Roboto"/>
                <a:sym typeface="Roboto"/>
              </a:rPr>
              <a:t>outreach</a:t>
            </a:r>
            <a:r>
              <a:rPr lang="en-US" sz="2700">
                <a:latin typeface="Roboto Light"/>
                <a:ea typeface="Roboto Light"/>
                <a:cs typeface="Roboto Light"/>
                <a:sym typeface="Roboto Light"/>
              </a:rPr>
              <a:t> strategies including, for example, high-level meetings, workshops, pilot projects, and more. </a:t>
            </a:r>
            <a:endParaRPr sz="2700"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 Light"/>
              <a:buAutoNum type="arabicPeriod"/>
            </a:pPr>
            <a:r>
              <a:rPr lang="en-US" sz="2700" b="1">
                <a:latin typeface="Roboto"/>
                <a:ea typeface="Roboto"/>
                <a:cs typeface="Roboto"/>
                <a:sym typeface="Roboto"/>
              </a:rPr>
              <a:t>Measure, evaluate, and adapt</a:t>
            </a:r>
            <a:r>
              <a:rPr lang="en-US" sz="2700">
                <a:latin typeface="Roboto Light"/>
                <a:ea typeface="Roboto Light"/>
                <a:cs typeface="Roboto Light"/>
                <a:sym typeface="Roboto Light"/>
              </a:rPr>
              <a:t> your advocacy strategy and messaging to achieve sustainable change. </a:t>
            </a:r>
            <a:endParaRPr sz="27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11" name="Google Shape;111;g325953345f3_0_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975" y="5797925"/>
            <a:ext cx="3491101" cy="7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25953345f3_0_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Find out more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8" name="Google Shape;118;g325953345f3_0_111"/>
          <p:cNvSpPr txBox="1">
            <a:spLocks noGrp="1"/>
          </p:cNvSpPr>
          <p:nvPr>
            <p:ph type="body" idx="1"/>
          </p:nvPr>
        </p:nvSpPr>
        <p:spPr>
          <a:xfrm>
            <a:off x="838200" y="1628250"/>
            <a:ext cx="10515600" cy="384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latin typeface="Roboto Light"/>
                <a:ea typeface="Roboto Light"/>
                <a:cs typeface="Roboto Light"/>
                <a:sym typeface="Roboto Light"/>
              </a:rPr>
              <a:t>The </a:t>
            </a:r>
            <a:r>
              <a:rPr lang="en-US" sz="2800" b="1">
                <a:latin typeface="Roboto"/>
                <a:ea typeface="Roboto"/>
                <a:cs typeface="Roboto"/>
                <a:sym typeface="Roboto"/>
              </a:rPr>
              <a:t>complete Advocacy Toolkit</a:t>
            </a:r>
            <a:r>
              <a:rPr lang="en-US" sz="2800">
                <a:latin typeface="Roboto Light"/>
                <a:ea typeface="Roboto Light"/>
                <a:cs typeface="Roboto Light"/>
                <a:sym typeface="Roboto Light"/>
              </a:rPr>
              <a:t>, set to be published in </a:t>
            </a:r>
            <a:r>
              <a:rPr lang="en-US" sz="2800" b="1">
                <a:latin typeface="Roboto"/>
                <a:ea typeface="Roboto"/>
                <a:cs typeface="Roboto"/>
                <a:sym typeface="Roboto"/>
              </a:rPr>
              <a:t>Q1 2025</a:t>
            </a:r>
            <a:r>
              <a:rPr lang="en-US" sz="2800">
                <a:latin typeface="Roboto Light"/>
                <a:ea typeface="Roboto Light"/>
                <a:cs typeface="Roboto Light"/>
                <a:sym typeface="Roboto Light"/>
              </a:rPr>
              <a:t>, contains detailed information on these topics in addition to real-life</a:t>
            </a:r>
            <a:r>
              <a:rPr lang="en-US" sz="2800" b="1">
                <a:latin typeface="Roboto"/>
                <a:ea typeface="Roboto"/>
                <a:cs typeface="Roboto"/>
                <a:sym typeface="Roboto"/>
              </a:rPr>
              <a:t> case studies</a:t>
            </a:r>
            <a:r>
              <a:rPr lang="en-US" sz="2800"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en-US" sz="2800" b="1">
                <a:latin typeface="Roboto"/>
                <a:ea typeface="Roboto"/>
                <a:cs typeface="Roboto"/>
                <a:sym typeface="Roboto"/>
              </a:rPr>
              <a:t>resources</a:t>
            </a:r>
            <a:r>
              <a:rPr lang="en-US" sz="2800">
                <a:latin typeface="Roboto Light"/>
                <a:ea typeface="Roboto Light"/>
                <a:cs typeface="Roboto Light"/>
                <a:sym typeface="Roboto Light"/>
              </a:rPr>
              <a:t>, and </a:t>
            </a:r>
            <a:r>
              <a:rPr lang="en-US" sz="2800" b="1">
                <a:latin typeface="Roboto"/>
                <a:ea typeface="Roboto"/>
                <a:cs typeface="Roboto"/>
                <a:sym typeface="Roboto"/>
              </a:rPr>
              <a:t>examples</a:t>
            </a:r>
            <a:r>
              <a:rPr lang="en-US" sz="2800">
                <a:latin typeface="Roboto Light"/>
                <a:ea typeface="Roboto Light"/>
                <a:cs typeface="Roboto Light"/>
                <a:sym typeface="Roboto Light"/>
              </a:rPr>
              <a:t> from country members of the Collaborative.</a:t>
            </a:r>
            <a:endParaRPr sz="280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latin typeface="Roboto Light"/>
                <a:ea typeface="Roboto Light"/>
                <a:cs typeface="Roboto Light"/>
                <a:sym typeface="Roboto Light"/>
              </a:rPr>
              <a:t>Email </a:t>
            </a:r>
            <a:r>
              <a:rPr lang="en-US" sz="2800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3"/>
              </a:rPr>
              <a:t>jmclaren@data4sdgs.org</a:t>
            </a:r>
            <a:r>
              <a:rPr lang="en-US" sz="2800">
                <a:latin typeface="Roboto Light"/>
                <a:ea typeface="Roboto Light"/>
                <a:cs typeface="Roboto Light"/>
                <a:sym typeface="Roboto Light"/>
              </a:rPr>
              <a:t> and </a:t>
            </a:r>
            <a:r>
              <a:rPr lang="en-US" sz="2800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4"/>
              </a:rPr>
              <a:t>martina.desaverio@un.org</a:t>
            </a:r>
            <a:r>
              <a:rPr lang="en-US" sz="2800">
                <a:latin typeface="Roboto Light"/>
                <a:ea typeface="Roboto Light"/>
                <a:cs typeface="Roboto Light"/>
                <a:sym typeface="Roboto Light"/>
              </a:rPr>
              <a:t> to learn more about accessing these resources or joining the Collaborative on Administrative Data.</a:t>
            </a:r>
            <a:endParaRPr sz="2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19" name="Google Shape;119;g325953345f3_0_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975" y="5797925"/>
            <a:ext cx="3491101" cy="7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71503"/>
            <a:ext cx="12192000" cy="548072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/>
        </p:nvSpPr>
        <p:spPr>
          <a:xfrm>
            <a:off x="2613128" y="3611701"/>
            <a:ext cx="65691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5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Thank you!</a:t>
            </a:r>
            <a:endParaRPr sz="5200" b="1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667" y="452876"/>
            <a:ext cx="4407073" cy="64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2261" y="115357"/>
            <a:ext cx="2803072" cy="13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Widescreen</PresentationFormat>
  <Paragraphs>38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Roboto Light</vt:lpstr>
      <vt:lpstr>Roboto</vt:lpstr>
      <vt:lpstr>Arial</vt:lpstr>
      <vt:lpstr>Calibri</vt:lpstr>
      <vt:lpstr>Barlow</vt:lpstr>
      <vt:lpstr>Simple Light</vt:lpstr>
      <vt:lpstr>PowerPoint Presentation</vt:lpstr>
      <vt:lpstr>About the Collaborative</vt:lpstr>
      <vt:lpstr>Advocacy and Administrative Data</vt:lpstr>
      <vt:lpstr>What is advocacy for administrative data?</vt:lpstr>
      <vt:lpstr>Key components of Advocacy for Administrative Data Access and Use</vt:lpstr>
      <vt:lpstr>Steps: Understanding the Advocacy Process</vt:lpstr>
      <vt:lpstr>Find out more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Luis Gonzalez Morales</dc:creator>
  <cp:lastModifiedBy>Dina Karanouh</cp:lastModifiedBy>
  <cp:revision>1</cp:revision>
  <dcterms:created xsi:type="dcterms:W3CDTF">2020-04-03T02:44:02Z</dcterms:created>
  <dcterms:modified xsi:type="dcterms:W3CDTF">2025-01-15T10:38:33Z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0x010100E15B4134BDBFC14590A121ABE75A51E9</vt:lpwstr>
  </property>
</Properties>
</file>