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4"/>
    <p:sldMasterId id="2147483801" r:id="rId5"/>
  </p:sldMasterIdLst>
  <p:notesMasterIdLst>
    <p:notesMasterId r:id="rId55"/>
  </p:notesMasterIdLst>
  <p:sldIdLst>
    <p:sldId id="759" r:id="rId6"/>
    <p:sldId id="656" r:id="rId7"/>
    <p:sldId id="285" r:id="rId8"/>
    <p:sldId id="257" r:id="rId9"/>
    <p:sldId id="756" r:id="rId10"/>
    <p:sldId id="660" r:id="rId11"/>
    <p:sldId id="261" r:id="rId12"/>
    <p:sldId id="265" r:id="rId13"/>
    <p:sldId id="262" r:id="rId14"/>
    <p:sldId id="264" r:id="rId15"/>
    <p:sldId id="290" r:id="rId16"/>
    <p:sldId id="292" r:id="rId17"/>
    <p:sldId id="293" r:id="rId18"/>
    <p:sldId id="662" r:id="rId19"/>
    <p:sldId id="765" r:id="rId20"/>
    <p:sldId id="767" r:id="rId21"/>
    <p:sldId id="745" r:id="rId22"/>
    <p:sldId id="263" r:id="rId23"/>
    <p:sldId id="266" r:id="rId24"/>
    <p:sldId id="267" r:id="rId25"/>
    <p:sldId id="284" r:id="rId26"/>
    <p:sldId id="661" r:id="rId27"/>
    <p:sldId id="268" r:id="rId28"/>
    <p:sldId id="269" r:id="rId29"/>
    <p:sldId id="746" r:id="rId30"/>
    <p:sldId id="760" r:id="rId31"/>
    <p:sldId id="764" r:id="rId32"/>
    <p:sldId id="770" r:id="rId33"/>
    <p:sldId id="763" r:id="rId34"/>
    <p:sldId id="747" r:id="rId35"/>
    <p:sldId id="279" r:id="rId36"/>
    <p:sldId id="748" r:id="rId37"/>
    <p:sldId id="270" r:id="rId38"/>
    <p:sldId id="426" r:id="rId39"/>
    <p:sldId id="274" r:id="rId40"/>
    <p:sldId id="758" r:id="rId41"/>
    <p:sldId id="273" r:id="rId42"/>
    <p:sldId id="749" r:id="rId43"/>
    <p:sldId id="277" r:id="rId44"/>
    <p:sldId id="278" r:id="rId45"/>
    <p:sldId id="751" r:id="rId46"/>
    <p:sldId id="771" r:id="rId47"/>
    <p:sldId id="754" r:id="rId48"/>
    <p:sldId id="772" r:id="rId49"/>
    <p:sldId id="752" r:id="rId50"/>
    <p:sldId id="755" r:id="rId51"/>
    <p:sldId id="761" r:id="rId52"/>
    <p:sldId id="762" r:id="rId53"/>
    <p:sldId id="28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3410F-249F-4103-8951-71189C47436B}" v="1" dt="2022-06-01T17:59:07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465" autoAdjust="0"/>
  </p:normalViewPr>
  <p:slideViewPr>
    <p:cSldViewPr>
      <p:cViewPr varScale="1">
        <p:scale>
          <a:sx n="75" d="100"/>
          <a:sy n="75" d="100"/>
        </p:scale>
        <p:origin x="304" y="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 Gozalov" userId="a2de045a-68a6-4d03-ba6d-31275eda1754" providerId="ADAL" clId="{9DE005B0-360E-4662-8F61-AB00AFB0D4CF}"/>
    <pc:docChg chg="undo custSel addSld delSld modSld">
      <pc:chgData name="Abdulla Gozalov" userId="a2de045a-68a6-4d03-ba6d-31275eda1754" providerId="ADAL" clId="{9DE005B0-360E-4662-8F61-AB00AFB0D4CF}" dt="2021-07-13T22:11:07.512" v="980" actId="20577"/>
      <pc:docMkLst>
        <pc:docMk/>
      </pc:docMkLst>
      <pc:sldChg chg="modSp mod">
        <pc:chgData name="Abdulla Gozalov" userId="a2de045a-68a6-4d03-ba6d-31275eda1754" providerId="ADAL" clId="{9DE005B0-360E-4662-8F61-AB00AFB0D4CF}" dt="2021-07-13T21:52:30.964" v="6" actId="20577"/>
        <pc:sldMkLst>
          <pc:docMk/>
          <pc:sldMk cId="0" sldId="262"/>
        </pc:sldMkLst>
        <pc:spChg chg="mod">
          <ac:chgData name="Abdulla Gozalov" userId="a2de045a-68a6-4d03-ba6d-31275eda1754" providerId="ADAL" clId="{9DE005B0-360E-4662-8F61-AB00AFB0D4CF}" dt="2021-07-13T21:52:30.964" v="6" actId="20577"/>
          <ac:spMkLst>
            <pc:docMk/>
            <pc:sldMk cId="0" sldId="262"/>
            <ac:spMk id="9219" creationId="{AC68ABB9-D00B-4161-9BB6-89D3EE93E5E5}"/>
          </ac:spMkLst>
        </pc:spChg>
      </pc:sldChg>
      <pc:sldChg chg="modSp mod">
        <pc:chgData name="Abdulla Gozalov" userId="a2de045a-68a6-4d03-ba6d-31275eda1754" providerId="ADAL" clId="{9DE005B0-360E-4662-8F61-AB00AFB0D4CF}" dt="2021-07-13T22:05:42.049" v="27" actId="947"/>
        <pc:sldMkLst>
          <pc:docMk/>
          <pc:sldMk cId="0" sldId="274"/>
        </pc:sldMkLst>
        <pc:spChg chg="mod">
          <ac:chgData name="Abdulla Gozalov" userId="a2de045a-68a6-4d03-ba6d-31275eda1754" providerId="ADAL" clId="{9DE005B0-360E-4662-8F61-AB00AFB0D4CF}" dt="2021-07-13T22:05:42.049" v="27" actId="947"/>
          <ac:spMkLst>
            <pc:docMk/>
            <pc:sldMk cId="0" sldId="274"/>
            <ac:spMk id="3" creationId="{23E6BF1E-A59C-4197-92E7-485C2DBCE58F}"/>
          </ac:spMkLst>
        </pc:spChg>
        <pc:spChg chg="mod">
          <ac:chgData name="Abdulla Gozalov" userId="a2de045a-68a6-4d03-ba6d-31275eda1754" providerId="ADAL" clId="{9DE005B0-360E-4662-8F61-AB00AFB0D4CF}" dt="2021-07-13T22:05:30.941" v="26" actId="947"/>
          <ac:spMkLst>
            <pc:docMk/>
            <pc:sldMk cId="0" sldId="274"/>
            <ac:spMk id="15362" creationId="{B1DB5AD1-BF9E-46B7-83DE-387917E48661}"/>
          </ac:spMkLst>
        </pc:spChg>
      </pc:sldChg>
      <pc:sldChg chg="modSp mod">
        <pc:chgData name="Abdulla Gozalov" userId="a2de045a-68a6-4d03-ba6d-31275eda1754" providerId="ADAL" clId="{9DE005B0-360E-4662-8F61-AB00AFB0D4CF}" dt="2021-07-13T22:10:47.860" v="958" actId="20577"/>
        <pc:sldMkLst>
          <pc:docMk/>
          <pc:sldMk cId="0" sldId="751"/>
        </pc:sldMkLst>
        <pc:spChg chg="mod">
          <ac:chgData name="Abdulla Gozalov" userId="a2de045a-68a6-4d03-ba6d-31275eda1754" providerId="ADAL" clId="{9DE005B0-360E-4662-8F61-AB00AFB0D4CF}" dt="2021-07-13T22:07:02.047" v="96" actId="20577"/>
          <ac:spMkLst>
            <pc:docMk/>
            <pc:sldMk cId="0" sldId="751"/>
            <ac:spMk id="24578" creationId="{3E8B6B02-8D36-4AE6-AE63-4C385B910F2C}"/>
          </ac:spMkLst>
        </pc:spChg>
        <pc:spChg chg="mod">
          <ac:chgData name="Abdulla Gozalov" userId="a2de045a-68a6-4d03-ba6d-31275eda1754" providerId="ADAL" clId="{9DE005B0-360E-4662-8F61-AB00AFB0D4CF}" dt="2021-07-13T22:10:47.860" v="958" actId="20577"/>
          <ac:spMkLst>
            <pc:docMk/>
            <pc:sldMk cId="0" sldId="751"/>
            <ac:spMk id="24579" creationId="{7D403271-042F-481B-A9E9-2E47F8F5670D}"/>
          </ac:spMkLst>
        </pc:spChg>
      </pc:sldChg>
      <pc:sldChg chg="modSp mod">
        <pc:chgData name="Abdulla Gozalov" userId="a2de045a-68a6-4d03-ba6d-31275eda1754" providerId="ADAL" clId="{9DE005B0-360E-4662-8F61-AB00AFB0D4CF}" dt="2021-07-13T22:11:07.512" v="980" actId="20577"/>
        <pc:sldMkLst>
          <pc:docMk/>
          <pc:sldMk cId="0" sldId="754"/>
        </pc:sldMkLst>
        <pc:spChg chg="mod">
          <ac:chgData name="Abdulla Gozalov" userId="a2de045a-68a6-4d03-ba6d-31275eda1754" providerId="ADAL" clId="{9DE005B0-360E-4662-8F61-AB00AFB0D4CF}" dt="2021-07-13T22:11:07.512" v="980" actId="20577"/>
          <ac:spMkLst>
            <pc:docMk/>
            <pc:sldMk cId="0" sldId="754"/>
            <ac:spMk id="27651" creationId="{3C178129-D8F9-4CCE-992E-BAA27681070D}"/>
          </ac:spMkLst>
        </pc:spChg>
      </pc:sldChg>
      <pc:sldChg chg="modSp mod">
        <pc:chgData name="Abdulla Gozalov" userId="a2de045a-68a6-4d03-ba6d-31275eda1754" providerId="ADAL" clId="{9DE005B0-360E-4662-8F61-AB00AFB0D4CF}" dt="2021-07-13T21:51:16.515" v="1" actId="6549"/>
        <pc:sldMkLst>
          <pc:docMk/>
          <pc:sldMk cId="0" sldId="759"/>
        </pc:sldMkLst>
        <pc:spChg chg="mod">
          <ac:chgData name="Abdulla Gozalov" userId="a2de045a-68a6-4d03-ba6d-31275eda1754" providerId="ADAL" clId="{9DE005B0-360E-4662-8F61-AB00AFB0D4CF}" dt="2021-07-13T21:51:16.515" v="1" actId="6549"/>
          <ac:spMkLst>
            <pc:docMk/>
            <pc:sldMk cId="0" sldId="759"/>
            <ac:spMk id="7" creationId="{D8FE84F0-7D47-4D31-BAC7-3E1DBB1E2A49}"/>
          </ac:spMkLst>
        </pc:spChg>
      </pc:sldChg>
      <pc:sldChg chg="modSp mod">
        <pc:chgData name="Abdulla Gozalov" userId="a2de045a-68a6-4d03-ba6d-31275eda1754" providerId="ADAL" clId="{9DE005B0-360E-4662-8F61-AB00AFB0D4CF}" dt="2021-07-13T22:00:37.359" v="23" actId="20577"/>
        <pc:sldMkLst>
          <pc:docMk/>
          <pc:sldMk cId="1609300149" sldId="770"/>
        </pc:sldMkLst>
        <pc:spChg chg="mod">
          <ac:chgData name="Abdulla Gozalov" userId="a2de045a-68a6-4d03-ba6d-31275eda1754" providerId="ADAL" clId="{9DE005B0-360E-4662-8F61-AB00AFB0D4CF}" dt="2021-07-13T22:00:37.359" v="23" actId="20577"/>
          <ac:spMkLst>
            <pc:docMk/>
            <pc:sldMk cId="1609300149" sldId="770"/>
            <ac:spMk id="7" creationId="{BF29135B-E22B-4446-95C1-8C0DE998E659}"/>
          </ac:spMkLst>
        </pc:spChg>
      </pc:sldChg>
      <pc:sldChg chg="modSp new del mod">
        <pc:chgData name="Abdulla Gozalov" userId="a2de045a-68a6-4d03-ba6d-31275eda1754" providerId="ADAL" clId="{9DE005B0-360E-4662-8F61-AB00AFB0D4CF}" dt="2021-07-13T22:06:47.957" v="65" actId="2696"/>
        <pc:sldMkLst>
          <pc:docMk/>
          <pc:sldMk cId="3184352023" sldId="771"/>
        </pc:sldMkLst>
        <pc:spChg chg="mod">
          <ac:chgData name="Abdulla Gozalov" userId="a2de045a-68a6-4d03-ba6d-31275eda1754" providerId="ADAL" clId="{9DE005B0-360E-4662-8F61-AB00AFB0D4CF}" dt="2021-07-13T22:06:25.902" v="64" actId="20577"/>
          <ac:spMkLst>
            <pc:docMk/>
            <pc:sldMk cId="3184352023" sldId="771"/>
            <ac:spMk id="2" creationId="{DC6E17F6-4627-47E6-9711-9A064C4BEBCC}"/>
          </ac:spMkLst>
        </pc:spChg>
      </pc:sldChg>
      <pc:sldChg chg="add">
        <pc:chgData name="Abdulla Gozalov" userId="a2de045a-68a6-4d03-ba6d-31275eda1754" providerId="ADAL" clId="{9DE005B0-360E-4662-8F61-AB00AFB0D4CF}" dt="2021-07-13T22:06:53.043" v="66"/>
        <pc:sldMkLst>
          <pc:docMk/>
          <pc:sldMk cId="3351258222" sldId="771"/>
        </pc:sldMkLst>
      </pc:sldChg>
    </pc:docChg>
  </pc:docChgLst>
  <pc:docChgLst>
    <pc:chgData name="Abdulla Gozalov" userId="a2de045a-68a6-4d03-ba6d-31275eda1754" providerId="ADAL" clId="{68259017-3F44-4DAE-966B-55F669640E37}"/>
    <pc:docChg chg="undo modSld">
      <pc:chgData name="Abdulla Gozalov" userId="a2de045a-68a6-4d03-ba6d-31275eda1754" providerId="ADAL" clId="{68259017-3F44-4DAE-966B-55F669640E37}" dt="2020-09-21T22:04:51.653" v="29" actId="122"/>
      <pc:docMkLst>
        <pc:docMk/>
      </pc:docMkLst>
      <pc:sldChg chg="addSp modSp">
        <pc:chgData name="Abdulla Gozalov" userId="a2de045a-68a6-4d03-ba6d-31275eda1754" providerId="ADAL" clId="{68259017-3F44-4DAE-966B-55F669640E37}" dt="2020-09-21T22:04:51.653" v="29" actId="122"/>
        <pc:sldMkLst>
          <pc:docMk/>
          <pc:sldMk cId="0" sldId="759"/>
        </pc:sldMkLst>
        <pc:spChg chg="add mod">
          <ac:chgData name="Abdulla Gozalov" userId="a2de045a-68a6-4d03-ba6d-31275eda1754" providerId="ADAL" clId="{68259017-3F44-4DAE-966B-55F669640E37}" dt="2020-09-21T22:04:51.653" v="29" actId="122"/>
          <ac:spMkLst>
            <pc:docMk/>
            <pc:sldMk cId="0" sldId="759"/>
            <ac:spMk id="7" creationId="{D8FE84F0-7D47-4D31-BAC7-3E1DBB1E2A49}"/>
          </ac:spMkLst>
        </pc:spChg>
        <pc:picChg chg="mod">
          <ac:chgData name="Abdulla Gozalov" userId="a2de045a-68a6-4d03-ba6d-31275eda1754" providerId="ADAL" clId="{68259017-3F44-4DAE-966B-55F669640E37}" dt="2020-09-21T22:04:42.199" v="27" actId="1076"/>
          <ac:picMkLst>
            <pc:docMk/>
            <pc:sldMk cId="0" sldId="759"/>
            <ac:picMk id="10242" creationId="{0F44083A-B10A-4B46-8AF1-85BAD6DDE431}"/>
          </ac:picMkLst>
        </pc:picChg>
      </pc:sldChg>
      <pc:sldChg chg="modSp">
        <pc:chgData name="Abdulla Gozalov" userId="a2de045a-68a6-4d03-ba6d-31275eda1754" providerId="ADAL" clId="{68259017-3F44-4DAE-966B-55F669640E37}" dt="2020-09-21T22:01:50.699" v="20" actId="20577"/>
        <pc:sldMkLst>
          <pc:docMk/>
          <pc:sldMk cId="784377045" sldId="763"/>
        </pc:sldMkLst>
        <pc:spChg chg="mod">
          <ac:chgData name="Abdulla Gozalov" userId="a2de045a-68a6-4d03-ba6d-31275eda1754" providerId="ADAL" clId="{68259017-3F44-4DAE-966B-55F669640E37}" dt="2020-09-21T22:01:50.699" v="20" actId="20577"/>
          <ac:spMkLst>
            <pc:docMk/>
            <pc:sldMk cId="784377045" sldId="763"/>
            <ac:spMk id="2" creationId="{F5930AFE-BF4E-4579-AE93-0447B66500D3}"/>
          </ac:spMkLst>
        </pc:spChg>
      </pc:sldChg>
    </pc:docChg>
  </pc:docChgLst>
  <pc:docChgLst>
    <pc:chgData name="Abdulla Gozalov" userId="a2de045a-68a6-4d03-ba6d-31275eda1754" providerId="ADAL" clId="{22C32273-FAEA-4D07-B581-3133067F6071}"/>
    <pc:docChg chg="custSel addSld delSld modSld">
      <pc:chgData name="Abdulla Gozalov" userId="a2de045a-68a6-4d03-ba6d-31275eda1754" providerId="ADAL" clId="{22C32273-FAEA-4D07-B581-3133067F6071}" dt="2020-12-01T20:51:23.503" v="704" actId="20577"/>
      <pc:docMkLst>
        <pc:docMk/>
      </pc:docMkLst>
      <pc:sldChg chg="modSp">
        <pc:chgData name="Abdulla Gozalov" userId="a2de045a-68a6-4d03-ba6d-31275eda1754" providerId="ADAL" clId="{22C32273-FAEA-4D07-B581-3133067F6071}" dt="2020-11-30T21:29:53.331" v="9" actId="20577"/>
        <pc:sldMkLst>
          <pc:docMk/>
          <pc:sldMk cId="0" sldId="264"/>
        </pc:sldMkLst>
        <pc:spChg chg="mod">
          <ac:chgData name="Abdulla Gozalov" userId="a2de045a-68a6-4d03-ba6d-31275eda1754" providerId="ADAL" clId="{22C32273-FAEA-4D07-B581-3133067F6071}" dt="2020-11-30T21:29:53.331" v="9" actId="20577"/>
          <ac:spMkLst>
            <pc:docMk/>
            <pc:sldMk cId="0" sldId="264"/>
            <ac:spMk id="11267" creationId="{02731CAD-8965-4170-9CE4-AE7900C7D251}"/>
          </ac:spMkLst>
        </pc:spChg>
      </pc:sldChg>
      <pc:sldChg chg="modSp">
        <pc:chgData name="Abdulla Gozalov" userId="a2de045a-68a6-4d03-ba6d-31275eda1754" providerId="ADAL" clId="{22C32273-FAEA-4D07-B581-3133067F6071}" dt="2020-11-30T21:57:32.688" v="329" actId="20577"/>
        <pc:sldMkLst>
          <pc:docMk/>
          <pc:sldMk cId="0" sldId="269"/>
        </pc:sldMkLst>
        <pc:spChg chg="mod">
          <ac:chgData name="Abdulla Gozalov" userId="a2de045a-68a6-4d03-ba6d-31275eda1754" providerId="ADAL" clId="{22C32273-FAEA-4D07-B581-3133067F6071}" dt="2020-11-30T21:57:32.688" v="329" actId="20577"/>
          <ac:spMkLst>
            <pc:docMk/>
            <pc:sldMk cId="0" sldId="269"/>
            <ac:spMk id="19459" creationId="{72220121-B5D4-4C2F-8D2F-1337761A6BCB}"/>
          </ac:spMkLst>
        </pc:spChg>
      </pc:sldChg>
      <pc:sldChg chg="modSp">
        <pc:chgData name="Abdulla Gozalov" userId="a2de045a-68a6-4d03-ba6d-31275eda1754" providerId="ADAL" clId="{22C32273-FAEA-4D07-B581-3133067F6071}" dt="2020-12-01T20:51:23.503" v="704" actId="20577"/>
        <pc:sldMkLst>
          <pc:docMk/>
          <pc:sldMk cId="0" sldId="284"/>
        </pc:sldMkLst>
        <pc:spChg chg="mod">
          <ac:chgData name="Abdulla Gozalov" userId="a2de045a-68a6-4d03-ba6d-31275eda1754" providerId="ADAL" clId="{22C32273-FAEA-4D07-B581-3133067F6071}" dt="2020-12-01T20:51:23.503" v="704" actId="20577"/>
          <ac:spMkLst>
            <pc:docMk/>
            <pc:sldMk cId="0" sldId="284"/>
            <ac:spMk id="9" creationId="{112229D7-5AAA-470A-A2D1-AAF590FE5013}"/>
          </ac:spMkLst>
        </pc:spChg>
      </pc:sldChg>
      <pc:sldChg chg="modSp">
        <pc:chgData name="Abdulla Gozalov" userId="a2de045a-68a6-4d03-ba6d-31275eda1754" providerId="ADAL" clId="{22C32273-FAEA-4D07-B581-3133067F6071}" dt="2020-11-30T21:35:05.719" v="54" actId="20577"/>
        <pc:sldMkLst>
          <pc:docMk/>
          <pc:sldMk cId="0" sldId="288"/>
        </pc:sldMkLst>
        <pc:spChg chg="mod">
          <ac:chgData name="Abdulla Gozalov" userId="a2de045a-68a6-4d03-ba6d-31275eda1754" providerId="ADAL" clId="{22C32273-FAEA-4D07-B581-3133067F6071}" dt="2020-11-30T21:35:05.719" v="54" actId="20577"/>
          <ac:spMkLst>
            <pc:docMk/>
            <pc:sldMk cId="0" sldId="288"/>
            <ac:spMk id="20483" creationId="{9E956509-4F8F-425C-A8D3-A22704DE8E0D}"/>
          </ac:spMkLst>
        </pc:spChg>
      </pc:sldChg>
      <pc:sldChg chg="modSp">
        <pc:chgData name="Abdulla Gozalov" userId="a2de045a-68a6-4d03-ba6d-31275eda1754" providerId="ADAL" clId="{22C32273-FAEA-4D07-B581-3133067F6071}" dt="2020-11-30T22:00:48.184" v="703" actId="20577"/>
        <pc:sldMkLst>
          <pc:docMk/>
          <pc:sldMk cId="0" sldId="662"/>
        </pc:sldMkLst>
        <pc:spChg chg="mod">
          <ac:chgData name="Abdulla Gozalov" userId="a2de045a-68a6-4d03-ba6d-31275eda1754" providerId="ADAL" clId="{22C32273-FAEA-4D07-B581-3133067F6071}" dt="2020-11-30T22:00:48.184" v="703" actId="20577"/>
          <ac:spMkLst>
            <pc:docMk/>
            <pc:sldMk cId="0" sldId="662"/>
            <ac:spMk id="17411" creationId="{7B543CCC-A393-4404-9C27-26660967F8F2}"/>
          </ac:spMkLst>
        </pc:spChg>
      </pc:sldChg>
      <pc:sldChg chg="modSp">
        <pc:chgData name="Abdulla Gozalov" userId="a2de045a-68a6-4d03-ba6d-31275eda1754" providerId="ADAL" clId="{22C32273-FAEA-4D07-B581-3133067F6071}" dt="2020-11-30T21:36:48.589" v="55" actId="1076"/>
        <pc:sldMkLst>
          <pc:docMk/>
          <pc:sldMk cId="0" sldId="748"/>
        </pc:sldMkLst>
        <pc:spChg chg="mod">
          <ac:chgData name="Abdulla Gozalov" userId="a2de045a-68a6-4d03-ba6d-31275eda1754" providerId="ADAL" clId="{22C32273-FAEA-4D07-B581-3133067F6071}" dt="2020-11-30T21:36:48.589" v="55" actId="1076"/>
          <ac:spMkLst>
            <pc:docMk/>
            <pc:sldMk cId="0" sldId="748"/>
            <ac:spMk id="19460" creationId="{2E88DB89-7128-4082-BBA7-576A6BB711F6}"/>
          </ac:spMkLst>
        </pc:spChg>
      </pc:sldChg>
      <pc:sldChg chg="modSp">
        <pc:chgData name="Abdulla Gozalov" userId="a2de045a-68a6-4d03-ba6d-31275eda1754" providerId="ADAL" clId="{22C32273-FAEA-4D07-B581-3133067F6071}" dt="2020-11-30T21:38:33.458" v="65" actId="20577"/>
        <pc:sldMkLst>
          <pc:docMk/>
          <pc:sldMk cId="0" sldId="752"/>
        </pc:sldMkLst>
        <pc:spChg chg="mod">
          <ac:chgData name="Abdulla Gozalov" userId="a2de045a-68a6-4d03-ba6d-31275eda1754" providerId="ADAL" clId="{22C32273-FAEA-4D07-B581-3133067F6071}" dt="2020-11-30T21:38:33.458" v="65" actId="20577"/>
          <ac:spMkLst>
            <pc:docMk/>
            <pc:sldMk cId="0" sldId="752"/>
            <ac:spMk id="25603" creationId="{220E40EB-224B-458D-B963-502367CE761F}"/>
          </ac:spMkLst>
        </pc:spChg>
      </pc:sldChg>
      <pc:sldChg chg="modSp">
        <pc:chgData name="Abdulla Gozalov" userId="a2de045a-68a6-4d03-ba6d-31275eda1754" providerId="ADAL" clId="{22C32273-FAEA-4D07-B581-3133067F6071}" dt="2020-11-30T21:27:59.300" v="4" actId="20577"/>
        <pc:sldMkLst>
          <pc:docMk/>
          <pc:sldMk cId="0" sldId="759"/>
        </pc:sldMkLst>
        <pc:spChg chg="mod">
          <ac:chgData name="Abdulla Gozalov" userId="a2de045a-68a6-4d03-ba6d-31275eda1754" providerId="ADAL" clId="{22C32273-FAEA-4D07-B581-3133067F6071}" dt="2020-11-30T21:27:59.300" v="4" actId="20577"/>
          <ac:spMkLst>
            <pc:docMk/>
            <pc:sldMk cId="0" sldId="759"/>
            <ac:spMk id="7" creationId="{D8FE84F0-7D47-4D31-BAC7-3E1DBB1E2A49}"/>
          </ac:spMkLst>
        </pc:spChg>
      </pc:sldChg>
      <pc:sldChg chg="modSp">
        <pc:chgData name="Abdulla Gozalov" userId="a2de045a-68a6-4d03-ba6d-31275eda1754" providerId="ADAL" clId="{22C32273-FAEA-4D07-B581-3133067F6071}" dt="2020-11-30T21:33:22.775" v="11" actId="20577"/>
        <pc:sldMkLst>
          <pc:docMk/>
          <pc:sldMk cId="1239131385" sldId="760"/>
        </pc:sldMkLst>
        <pc:spChg chg="mod">
          <ac:chgData name="Abdulla Gozalov" userId="a2de045a-68a6-4d03-ba6d-31275eda1754" providerId="ADAL" clId="{22C32273-FAEA-4D07-B581-3133067F6071}" dt="2020-11-30T21:33:22.775" v="11" actId="20577"/>
          <ac:spMkLst>
            <pc:docMk/>
            <pc:sldMk cId="1239131385" sldId="760"/>
            <ac:spMk id="3" creationId="{6A756A47-9D9A-4D59-AE85-831C5DDE14EE}"/>
          </ac:spMkLst>
        </pc:spChg>
      </pc:sldChg>
      <pc:sldChg chg="add del">
        <pc:chgData name="Abdulla Gozalov" userId="a2de045a-68a6-4d03-ba6d-31275eda1754" providerId="ADAL" clId="{22C32273-FAEA-4D07-B581-3133067F6071}" dt="2020-11-30T21:58:36.750" v="331" actId="2696"/>
        <pc:sldMkLst>
          <pc:docMk/>
          <pc:sldMk cId="3784457154" sldId="771"/>
        </pc:sldMkLst>
      </pc:sldChg>
    </pc:docChg>
  </pc:docChgLst>
  <pc:docChgLst>
    <pc:chgData name="Abdulla Gozalov" userId="a2de045a-68a6-4d03-ba6d-31275eda1754" providerId="ADAL" clId="{6BF3410F-249F-4103-8951-71189C47436B}"/>
    <pc:docChg chg="undo custSel addSld delSld modSld">
      <pc:chgData name="Abdulla Gozalov" userId="a2de045a-68a6-4d03-ba6d-31275eda1754" providerId="ADAL" clId="{6BF3410F-249F-4103-8951-71189C47436B}" dt="2022-06-01T18:00:09.843" v="824" actId="6549"/>
      <pc:docMkLst>
        <pc:docMk/>
      </pc:docMkLst>
      <pc:sldChg chg="del">
        <pc:chgData name="Abdulla Gozalov" userId="a2de045a-68a6-4d03-ba6d-31275eda1754" providerId="ADAL" clId="{6BF3410F-249F-4103-8951-71189C47436B}" dt="2022-06-01T17:16:14.106" v="2" actId="2696"/>
        <pc:sldMkLst>
          <pc:docMk/>
          <pc:sldMk cId="0" sldId="280"/>
        </pc:sldMkLst>
      </pc:sldChg>
      <pc:sldChg chg="del">
        <pc:chgData name="Abdulla Gozalov" userId="a2de045a-68a6-4d03-ba6d-31275eda1754" providerId="ADAL" clId="{6BF3410F-249F-4103-8951-71189C47436B}" dt="2022-06-01T17:16:17.556" v="3" actId="2696"/>
        <pc:sldMkLst>
          <pc:docMk/>
          <pc:sldMk cId="0" sldId="281"/>
        </pc:sldMkLst>
      </pc:sldChg>
      <pc:sldChg chg="del">
        <pc:chgData name="Abdulla Gozalov" userId="a2de045a-68a6-4d03-ba6d-31275eda1754" providerId="ADAL" clId="{6BF3410F-249F-4103-8951-71189C47436B}" dt="2022-06-01T17:16:20.566" v="4" actId="2696"/>
        <pc:sldMkLst>
          <pc:docMk/>
          <pc:sldMk cId="0" sldId="282"/>
        </pc:sldMkLst>
      </pc:sldChg>
      <pc:sldChg chg="del">
        <pc:chgData name="Abdulla Gozalov" userId="a2de045a-68a6-4d03-ba6d-31275eda1754" providerId="ADAL" clId="{6BF3410F-249F-4103-8951-71189C47436B}" dt="2022-06-01T17:15:42.570" v="0" actId="2696"/>
        <pc:sldMkLst>
          <pc:docMk/>
          <pc:sldMk cId="0" sldId="287"/>
        </pc:sldMkLst>
      </pc:sldChg>
      <pc:sldChg chg="del">
        <pc:chgData name="Abdulla Gozalov" userId="a2de045a-68a6-4d03-ba6d-31275eda1754" providerId="ADAL" clId="{6BF3410F-249F-4103-8951-71189C47436B}" dt="2022-06-01T17:15:55.223" v="1" actId="2696"/>
        <pc:sldMkLst>
          <pc:docMk/>
          <pc:sldMk cId="0" sldId="288"/>
        </pc:sldMkLst>
      </pc:sldChg>
      <pc:sldChg chg="del">
        <pc:chgData name="Abdulla Gozalov" userId="a2de045a-68a6-4d03-ba6d-31275eda1754" providerId="ADAL" clId="{6BF3410F-249F-4103-8951-71189C47436B}" dt="2022-06-01T17:17:13.759" v="6" actId="2696"/>
        <pc:sldMkLst>
          <pc:docMk/>
          <pc:sldMk cId="0" sldId="750"/>
        </pc:sldMkLst>
      </pc:sldChg>
      <pc:sldChg chg="del">
        <pc:chgData name="Abdulla Gozalov" userId="a2de045a-68a6-4d03-ba6d-31275eda1754" providerId="ADAL" clId="{6BF3410F-249F-4103-8951-71189C47436B}" dt="2022-06-01T17:30:44.022" v="680" actId="2696"/>
        <pc:sldMkLst>
          <pc:docMk/>
          <pc:sldMk cId="950317003" sldId="753"/>
        </pc:sldMkLst>
      </pc:sldChg>
      <pc:sldChg chg="modSp mod">
        <pc:chgData name="Abdulla Gozalov" userId="a2de045a-68a6-4d03-ba6d-31275eda1754" providerId="ADAL" clId="{6BF3410F-249F-4103-8951-71189C47436B}" dt="2022-06-01T17:30:28.698" v="679" actId="20577"/>
        <pc:sldMkLst>
          <pc:docMk/>
          <pc:sldMk cId="0" sldId="754"/>
        </pc:sldMkLst>
        <pc:spChg chg="mod">
          <ac:chgData name="Abdulla Gozalov" userId="a2de045a-68a6-4d03-ba6d-31275eda1754" providerId="ADAL" clId="{6BF3410F-249F-4103-8951-71189C47436B}" dt="2022-06-01T17:30:28.698" v="679" actId="20577"/>
          <ac:spMkLst>
            <pc:docMk/>
            <pc:sldMk cId="0" sldId="754"/>
            <ac:spMk id="27651" creationId="{3C178129-D8F9-4CCE-992E-BAA27681070D}"/>
          </ac:spMkLst>
        </pc:spChg>
      </pc:sldChg>
      <pc:sldChg chg="del">
        <pc:chgData name="Abdulla Gozalov" userId="a2de045a-68a6-4d03-ba6d-31275eda1754" providerId="ADAL" clId="{6BF3410F-249F-4103-8951-71189C47436B}" dt="2022-06-01T17:16:45.970" v="5" actId="2696"/>
        <pc:sldMkLst>
          <pc:docMk/>
          <pc:sldMk cId="0" sldId="757"/>
        </pc:sldMkLst>
      </pc:sldChg>
      <pc:sldChg chg="addSp modSp mod">
        <pc:chgData name="Abdulla Gozalov" userId="a2de045a-68a6-4d03-ba6d-31275eda1754" providerId="ADAL" clId="{6BF3410F-249F-4103-8951-71189C47436B}" dt="2022-06-01T18:00:09.843" v="824" actId="6549"/>
        <pc:sldMkLst>
          <pc:docMk/>
          <pc:sldMk cId="0" sldId="759"/>
        </pc:sldMkLst>
        <pc:spChg chg="add mod">
          <ac:chgData name="Abdulla Gozalov" userId="a2de045a-68a6-4d03-ba6d-31275eda1754" providerId="ADAL" clId="{6BF3410F-249F-4103-8951-71189C47436B}" dt="2022-06-01T18:00:09.843" v="824" actId="6549"/>
          <ac:spMkLst>
            <pc:docMk/>
            <pc:sldMk cId="0" sldId="759"/>
            <ac:spMk id="3" creationId="{1C50ED28-9E06-4CFC-B898-F60E2274A0AC}"/>
          </ac:spMkLst>
        </pc:spChg>
      </pc:sldChg>
      <pc:sldChg chg="modSp mod">
        <pc:chgData name="Abdulla Gozalov" userId="a2de045a-68a6-4d03-ba6d-31275eda1754" providerId="ADAL" clId="{6BF3410F-249F-4103-8951-71189C47436B}" dt="2022-06-01T17:30:56.225" v="684" actId="20577"/>
        <pc:sldMkLst>
          <pc:docMk/>
          <pc:sldMk cId="3655409449" sldId="761"/>
        </pc:sldMkLst>
        <pc:spChg chg="mod">
          <ac:chgData name="Abdulla Gozalov" userId="a2de045a-68a6-4d03-ba6d-31275eda1754" providerId="ADAL" clId="{6BF3410F-249F-4103-8951-71189C47436B}" dt="2022-06-01T17:30:56.225" v="684" actId="20577"/>
          <ac:spMkLst>
            <pc:docMk/>
            <pc:sldMk cId="3655409449" sldId="761"/>
            <ac:spMk id="3" creationId="{AFB29FE8-F329-442D-A785-E7FC2528D428}"/>
          </ac:spMkLst>
        </pc:spChg>
      </pc:sldChg>
      <pc:sldChg chg="del">
        <pc:chgData name="Abdulla Gozalov" userId="a2de045a-68a6-4d03-ba6d-31275eda1754" providerId="ADAL" clId="{6BF3410F-249F-4103-8951-71189C47436B}" dt="2022-06-01T17:31:12.201" v="685" actId="2696"/>
        <pc:sldMkLst>
          <pc:docMk/>
          <pc:sldMk cId="371228267" sldId="769"/>
        </pc:sldMkLst>
      </pc:sldChg>
      <pc:sldChg chg="modSp new mod">
        <pc:chgData name="Abdulla Gozalov" userId="a2de045a-68a6-4d03-ba6d-31275eda1754" providerId="ADAL" clId="{6BF3410F-249F-4103-8951-71189C47436B}" dt="2022-06-01T17:36:22.578" v="692" actId="20577"/>
        <pc:sldMkLst>
          <pc:docMk/>
          <pc:sldMk cId="738993174" sldId="772"/>
        </pc:sldMkLst>
        <pc:spChg chg="mod">
          <ac:chgData name="Abdulla Gozalov" userId="a2de045a-68a6-4d03-ba6d-31275eda1754" providerId="ADAL" clId="{6BF3410F-249F-4103-8951-71189C47436B}" dt="2022-06-01T17:18:15.602" v="35" actId="20577"/>
          <ac:spMkLst>
            <pc:docMk/>
            <pc:sldMk cId="738993174" sldId="772"/>
            <ac:spMk id="2" creationId="{F27E33A9-D804-4DC1-B1D4-C9E69A7D62AB}"/>
          </ac:spMkLst>
        </pc:spChg>
        <pc:spChg chg="mod">
          <ac:chgData name="Abdulla Gozalov" userId="a2de045a-68a6-4d03-ba6d-31275eda1754" providerId="ADAL" clId="{6BF3410F-249F-4103-8951-71189C47436B}" dt="2022-06-01T17:36:22.578" v="692" actId="20577"/>
          <ac:spMkLst>
            <pc:docMk/>
            <pc:sldMk cId="738993174" sldId="772"/>
            <ac:spMk id="3" creationId="{0E942FEC-97F7-48CE-81B0-E6D584E8A921}"/>
          </ac:spMkLst>
        </pc:spChg>
      </pc:sldChg>
      <pc:sldMasterChg chg="delSldLayout">
        <pc:chgData name="Abdulla Gozalov" userId="a2de045a-68a6-4d03-ba6d-31275eda1754" providerId="ADAL" clId="{6BF3410F-249F-4103-8951-71189C47436B}" dt="2022-06-01T17:30:44.022" v="680" actId="2696"/>
        <pc:sldMasterMkLst>
          <pc:docMk/>
          <pc:sldMasterMk cId="3372409105" sldId="2147483784"/>
        </pc:sldMasterMkLst>
        <pc:sldLayoutChg chg="del">
          <pc:chgData name="Abdulla Gozalov" userId="a2de045a-68a6-4d03-ba6d-31275eda1754" providerId="ADAL" clId="{6BF3410F-249F-4103-8951-71189C47436B}" dt="2022-06-01T17:30:44.022" v="680" actId="2696"/>
          <pc:sldLayoutMkLst>
            <pc:docMk/>
            <pc:sldMasterMk cId="3372409105" sldId="2147483784"/>
            <pc:sldLayoutMk cId="3624536545" sldId="2147483798"/>
          </pc:sldLayoutMkLst>
        </pc:sldLayoutChg>
        <pc:sldLayoutChg chg="del">
          <pc:chgData name="Abdulla Gozalov" userId="a2de045a-68a6-4d03-ba6d-31275eda1754" providerId="ADAL" clId="{6BF3410F-249F-4103-8951-71189C47436B}" dt="2022-06-01T17:17:13.759" v="6" actId="2696"/>
          <pc:sldLayoutMkLst>
            <pc:docMk/>
            <pc:sldMasterMk cId="3372409105" sldId="2147483784"/>
            <pc:sldLayoutMk cId="3147092052" sldId="21474837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F3EA0-2068-4062-859C-227617C48D37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2FC1-3562-4F8E-B634-FE3C2B2AD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9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4B4D56F-21F3-4C2F-922D-27DFC2B91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3AED3CC-CD9E-4763-A9EE-15B5FA49D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4DB00C1-D857-43DA-8340-1E5D982E7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A26F77-D567-4256-A0A8-6A6E9175F35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Any statistical table is a set of observations or measures.</a:t>
            </a:r>
          </a:p>
          <a:p>
            <a:r>
              <a:rPr lang="en-US" altLang="en-US" dirty="0"/>
              <a:t>But the observation itself means nothing.</a:t>
            </a:r>
          </a:p>
          <a:p>
            <a:r>
              <a:rPr lang="en-US" altLang="en-US" dirty="0"/>
              <a:t>We need metadata to identify the figure such as the Tourism establishments, the unit, the country, the frequency, the time…</a:t>
            </a:r>
          </a:p>
          <a:p>
            <a:r>
              <a:rPr lang="en-US" altLang="en-US" dirty="0"/>
              <a:t>This information will be called </a:t>
            </a:r>
            <a:r>
              <a:rPr lang="en-US" altLang="en-US" i="1" dirty="0"/>
              <a:t>structural metadata.</a:t>
            </a:r>
          </a:p>
          <a:p>
            <a:r>
              <a:rPr lang="en-US" altLang="en-US" dirty="0"/>
              <a:t>We can now introduce our fist SDMX object: the </a:t>
            </a:r>
            <a:r>
              <a:rPr lang="en-US" altLang="en-US" i="1" dirty="0"/>
              <a:t>Concept.</a:t>
            </a:r>
          </a:p>
          <a:p>
            <a:r>
              <a:rPr lang="en-US" altLang="en-US" dirty="0"/>
              <a:t>The concept is a label describing the data.</a:t>
            </a:r>
          </a:p>
          <a:p>
            <a:r>
              <a:rPr lang="en-US" altLang="en-US" dirty="0"/>
              <a:t>It has an ID, a name and description in several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5C3601-C906-49E4-8B93-0224A79551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1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2FC1-3562-4F8E-B634-FE3C2B2AD4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0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2FC1-3562-4F8E-B634-FE3C2B2AD4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4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2FC1-3562-4F8E-B634-FE3C2B2AD4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72FC1-3562-4F8E-B634-FE3C2B2AD4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96060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66EF-19C5-4E62-A22D-7756583A6D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59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6FA03-5F08-42F8-A4E7-8C7BB82D2F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34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568429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6DE10A-8661-4F83-8D7C-D72FC0D95C7D}" type="slidenum">
              <a:rPr lang="fr-BE" smtClean="0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9630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6DE10A-8661-4F83-8D7C-D72FC0D95C7D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2703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A283503-79E9-4395-9B9E-7FEA922D03C1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848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7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5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0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42EFEF-1A14-46D1-8FC8-DDDD04F1B7D5}"/>
              </a:ext>
            </a:extLst>
          </p:cNvPr>
          <p:cNvGrpSpPr/>
          <p:nvPr/>
        </p:nvGrpSpPr>
        <p:grpSpPr>
          <a:xfrm>
            <a:off x="-9312" y="-5242"/>
            <a:ext cx="12201312" cy="6868484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0EE44E-62E7-48B7-96AF-6BCF9D6DB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4AC0F-CF63-4F68-A8DA-2805C1A0A476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  <a:endParaRPr lang="en-US" sz="1500" b="1" spc="-5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6" y="1085222"/>
            <a:ext cx="9926934" cy="834013"/>
          </a:xfrm>
        </p:spPr>
        <p:txBody>
          <a:bodyPr anchor="t">
            <a:normAutofit/>
          </a:bodyPr>
          <a:lstStyle>
            <a:lvl1pPr>
              <a:defRPr sz="2800" b="1">
                <a:latin typeface="Montserra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832" y="2110155"/>
            <a:ext cx="9725967" cy="406680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7503" y="6334660"/>
            <a:ext cx="6933363" cy="365125"/>
          </a:xfrm>
        </p:spPr>
        <p:txBody>
          <a:bodyPr/>
          <a:lstStyle>
            <a:lvl1pPr algn="ct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090" y="6334660"/>
            <a:ext cx="587289" cy="365125"/>
          </a:xfrm>
        </p:spPr>
        <p:txBody>
          <a:bodyPr/>
          <a:lstStyle>
            <a:lvl1pPr algn="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625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2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8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7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7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7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5FC5D-77DA-45EC-9B11-9EB2C908A8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21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E4CBE-494A-4868-9BCF-F074AD879B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22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B7338-B215-4367-AB4B-325BA9E531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61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E97D4-ECA1-49EA-971C-2BED6EBD3A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8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6348-A99A-44B0-B7B1-4C0C99F727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5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DFCDB-116E-40C3-80A7-F4740D526B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1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05758-C2D0-4A03-A9F1-01C71B4F3B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0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1CD877-254F-40E7-8C81-83AA182DD8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40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81" r:id="rId14"/>
    <p:sldLayoutId id="214748378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01/06/2022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7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gistry.sdmx.org/" TargetMode="External"/><Relationship Id="rId2" Type="http://schemas.openxmlformats.org/officeDocument/2006/relationships/hyperlink" Target="https://sdmx.org/?page_id=321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dmx.org/wp-content/uploads/SDMX_Guidelines_for_CDCL.doc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dmx.org/wp-content/uploads/SDMX_Glossary_Version_2_0_October_2018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dmx.org/wp-content/uploads/SDMX_Glossary_Version_2_0_October_2018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20" descr="A picture containing table, indoor&#10;&#10;Description automatically generated">
            <a:extLst>
              <a:ext uri="{FF2B5EF4-FFF2-40B4-BE49-F238E27FC236}">
                <a16:creationId xmlns:a16="http://schemas.microsoft.com/office/drawing/2014/main" id="{0F44083A-B10A-4B46-8AF1-85BAD6DDE43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b="19524"/>
          <a:stretch>
            <a:fillRect/>
          </a:stretch>
        </p:blipFill>
        <p:spPr>
          <a:xfrm>
            <a:off x="3175" y="1633538"/>
            <a:ext cx="12188825" cy="5330825"/>
          </a:xfrm>
        </p:spPr>
      </p:pic>
      <p:pic>
        <p:nvPicPr>
          <p:cNvPr id="10243" name="Picture Placeholder 53">
            <a:extLst>
              <a:ext uri="{FF2B5EF4-FFF2-40B4-BE49-F238E27FC236}">
                <a16:creationId xmlns:a16="http://schemas.microsoft.com/office/drawing/2014/main" id="{7BC3BF0D-D1ED-4718-9618-99F063CD049F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5" t="2" b="-2"/>
          <a:stretch>
            <a:fillRect/>
          </a:stretch>
        </p:blipFill>
        <p:spPr>
          <a:xfrm>
            <a:off x="7051675" y="1631950"/>
            <a:ext cx="4110038" cy="533082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BCCE3C-56A6-4E3F-BD5A-85D253809ADD}"/>
              </a:ext>
            </a:extLst>
          </p:cNvPr>
          <p:cNvSpPr/>
          <p:nvPr/>
        </p:nvSpPr>
        <p:spPr>
          <a:xfrm rot="16200000">
            <a:off x="10998994" y="2540794"/>
            <a:ext cx="21336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 by Markus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Spiske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unsplash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91233-5351-4901-828C-AFCB2239F6E6}"/>
              </a:ext>
            </a:extLst>
          </p:cNvPr>
          <p:cNvSpPr/>
          <p:nvPr/>
        </p:nvSpPr>
        <p:spPr>
          <a:xfrm>
            <a:off x="255588" y="1795463"/>
            <a:ext cx="7340600" cy="1643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SDMX Information Model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6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7C3414-D193-42D9-940D-F54F3EC2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15925"/>
            <a:ext cx="5213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8FE84F0-7D47-4D31-BAC7-3E1DBB1E2A49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0ED28-9E06-4CFC-B898-F60E2274A0AC}"/>
              </a:ext>
            </a:extLst>
          </p:cNvPr>
          <p:cNvSpPr txBox="1"/>
          <p:nvPr/>
        </p:nvSpPr>
        <p:spPr>
          <a:xfrm>
            <a:off x="2667000" y="4952999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Abdulla Gozalov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UNSD-ESCWA Advanced SDMX Workshop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Beirut, 27 Jun – 1 Jul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CAAA71C1-7823-4DBD-8BEA-88556FB13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Dimension or Attribute?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2731CAD-8965-4170-9CE4-AE7900C7D2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362200"/>
            <a:ext cx="9829799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Choosing the role of a concept has profound implications on the structure of data.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Concepts that identify data, should be made dimensions. Concepts that provide additional information about data, should be made attributes.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a concept is a dimension, it is possible to have time series that are different only in the value of this concept.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E.g. if Unit of Measure is a dimension, it is possible to have separate time series for “T” and “T/HA” or, more controversially, “KG” and “T”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E42D8-75A6-49B7-8DBE-2EFE61BC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3A79-13EF-4FE9-9A34-0283DC2A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or Attribute? (2)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31BC9F-CCD9-4166-93C3-0202C33ED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098528"/>
              </p:ext>
            </p:extLst>
          </p:nvPr>
        </p:nvGraphicFramePr>
        <p:xfrm>
          <a:off x="2362200" y="1752600"/>
          <a:ext cx="769302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40563627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35282191"/>
                    </a:ext>
                  </a:extLst>
                </a:gridCol>
                <a:gridCol w="2282826">
                  <a:extLst>
                    <a:ext uri="{9D8B030D-6E8A-4147-A177-3AD203B41FA5}">
                      <a16:colId xmlns:a16="http://schemas.microsoft.com/office/drawing/2014/main" val="107582243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5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7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4086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140.9 per 100 pop.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44533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A4EBE-9DB7-4EA7-A20C-0CE259EA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6CEC4-9798-4D03-A40C-F408463F8979}"/>
              </a:ext>
            </a:extLst>
          </p:cNvPr>
          <p:cNvSpPr txBox="1"/>
          <p:nvPr/>
        </p:nvSpPr>
        <p:spPr>
          <a:xfrm>
            <a:off x="652849" y="3627121"/>
            <a:ext cx="75879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Unit of measure as a dimension… (dimensions </a:t>
            </a:r>
            <a:r>
              <a:rPr lang="en-US" u="sng" dirty="0"/>
              <a:t>underlined</a:t>
            </a:r>
            <a:r>
              <a:rPr lang="en-US" dirty="0"/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FC489C-54D6-4533-90A1-2A653B5AF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78511"/>
              </p:ext>
            </p:extLst>
          </p:nvPr>
        </p:nvGraphicFramePr>
        <p:xfrm>
          <a:off x="652849" y="3969338"/>
          <a:ext cx="10668000" cy="1938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72352066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8106958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004259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833638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9131208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44293933"/>
                    </a:ext>
                  </a:extLst>
                </a:gridCol>
              </a:tblGrid>
              <a:tr h="576990">
                <a:tc>
                  <a:txBody>
                    <a:bodyPr/>
                    <a:lstStyle/>
                    <a:p>
                      <a:r>
                        <a:rPr lang="en-US" u="sng" dirty="0" err="1"/>
                        <a:t>Ref.Area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</a:t>
                      </a:r>
                      <a:r>
                        <a:rPr lang="en-US" dirty="0" err="1"/>
                        <a:t>Mult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Obs.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47014"/>
                  </a:ext>
                </a:extLst>
              </a:tr>
              <a:tr h="329709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60982"/>
                  </a:ext>
                </a:extLst>
              </a:tr>
              <a:tr h="329709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18168"/>
                  </a:ext>
                </a:extLst>
              </a:tr>
              <a:tr h="567256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100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5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3A79-13EF-4FE9-9A34-0283DC2A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or Attribute?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DDA48-BAB9-4F99-8822-28DE2C85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00C26C-9449-4D7D-AFEE-0D512214F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20232"/>
              </p:ext>
            </p:extLst>
          </p:nvPr>
        </p:nvGraphicFramePr>
        <p:xfrm>
          <a:off x="1143000" y="2851666"/>
          <a:ext cx="10287002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72352066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8106958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004259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8336382"/>
                    </a:ext>
                  </a:extLst>
                </a:gridCol>
                <a:gridCol w="989642">
                  <a:extLst>
                    <a:ext uri="{9D8B030D-6E8A-4147-A177-3AD203B41FA5}">
                      <a16:colId xmlns:a16="http://schemas.microsoft.com/office/drawing/2014/main" val="2913120897"/>
                    </a:ext>
                  </a:extLst>
                </a:gridCol>
                <a:gridCol w="1067760">
                  <a:extLst>
                    <a:ext uri="{9D8B030D-6E8A-4147-A177-3AD203B41FA5}">
                      <a16:colId xmlns:a16="http://schemas.microsoft.com/office/drawing/2014/main" val="324429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err="1"/>
                        <a:t>Ref.Area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</a:t>
                      </a:r>
                      <a:r>
                        <a:rPr lang="en-US" dirty="0" err="1"/>
                        <a:t>Mult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Obs.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4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6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1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100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78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46CEC4-9798-4D03-A40C-F408463F8979}"/>
              </a:ext>
            </a:extLst>
          </p:cNvPr>
          <p:cNvSpPr txBox="1"/>
          <p:nvPr/>
        </p:nvSpPr>
        <p:spPr>
          <a:xfrm>
            <a:off x="1143000" y="2442567"/>
            <a:ext cx="87469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Unit of measure as an attribute…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CD829E-789A-4798-898E-CAC4E0D584FE}"/>
              </a:ext>
            </a:extLst>
          </p:cNvPr>
          <p:cNvSpPr txBox="1"/>
          <p:nvPr/>
        </p:nvSpPr>
        <p:spPr>
          <a:xfrm>
            <a:off x="8775541" y="2442567"/>
            <a:ext cx="1143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Violation!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E0622-FE84-4541-90B1-EFA62F082675}"/>
              </a:ext>
            </a:extLst>
          </p:cNvPr>
          <p:cNvSpPr/>
          <p:nvPr/>
        </p:nvSpPr>
        <p:spPr bwMode="auto">
          <a:xfrm>
            <a:off x="1143000" y="3464840"/>
            <a:ext cx="6629400" cy="441960"/>
          </a:xfrm>
          <a:prstGeom prst="rect">
            <a:avLst/>
          </a:prstGeom>
          <a:solidFill>
            <a:srgbClr val="FF0000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ECA397-AD4B-490A-B8E1-94FA17B9AD25}"/>
              </a:ext>
            </a:extLst>
          </p:cNvPr>
          <p:cNvSpPr txBox="1"/>
          <p:nvPr/>
        </p:nvSpPr>
        <p:spPr>
          <a:xfrm>
            <a:off x="1143000" y="5053964"/>
            <a:ext cx="96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dataset above is invalid: duplicate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two values above are only different in their attributes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B9956-AE62-4AF3-9415-246FE9CECE70}"/>
              </a:ext>
            </a:extLst>
          </p:cNvPr>
          <p:cNvSpPr/>
          <p:nvPr/>
        </p:nvSpPr>
        <p:spPr bwMode="auto">
          <a:xfrm>
            <a:off x="1143000" y="4255533"/>
            <a:ext cx="6629401" cy="348733"/>
          </a:xfrm>
          <a:prstGeom prst="rect">
            <a:avLst/>
          </a:prstGeom>
          <a:solidFill>
            <a:srgbClr val="FF0000">
              <a:alpha val="2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AA0131-7BE1-44A2-9392-AB09944E06BD}"/>
              </a:ext>
            </a:extLst>
          </p:cNvPr>
          <p:cNvCxnSpPr>
            <a:stCxn id="9" idx="1"/>
          </p:cNvCxnSpPr>
          <p:nvPr/>
        </p:nvCxnSpPr>
        <p:spPr bwMode="auto">
          <a:xfrm flipH="1">
            <a:off x="7772400" y="2627233"/>
            <a:ext cx="1003141" cy="83760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996687-495A-4C8D-9CEC-E4085841BEA0}"/>
              </a:ext>
            </a:extLst>
          </p:cNvPr>
          <p:cNvCxnSpPr>
            <a:stCxn id="9" idx="1"/>
          </p:cNvCxnSpPr>
          <p:nvPr/>
        </p:nvCxnSpPr>
        <p:spPr bwMode="auto">
          <a:xfrm flipH="1">
            <a:off x="7632541" y="2627233"/>
            <a:ext cx="1143000" cy="16283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35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3A79-13EF-4FE9-9A34-0283DC2A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or Attribute? (4)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FD8AE-2867-4BAF-B1EB-CDE282EE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00C26C-9449-4D7D-AFEE-0D512214F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92747"/>
              </p:ext>
            </p:extLst>
          </p:nvPr>
        </p:nvGraphicFramePr>
        <p:xfrm>
          <a:off x="812799" y="2514600"/>
          <a:ext cx="10566401" cy="202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9280">
                  <a:extLst>
                    <a:ext uri="{9D8B030D-6E8A-4147-A177-3AD203B41FA5}">
                      <a16:colId xmlns:a16="http://schemas.microsoft.com/office/drawing/2014/main" val="1723520664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8106958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004259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8336382"/>
                    </a:ext>
                  </a:extLst>
                </a:gridCol>
                <a:gridCol w="1001360">
                  <a:extLst>
                    <a:ext uri="{9D8B030D-6E8A-4147-A177-3AD203B41FA5}">
                      <a16:colId xmlns:a16="http://schemas.microsoft.com/office/drawing/2014/main" val="2913120897"/>
                    </a:ext>
                  </a:extLst>
                </a:gridCol>
                <a:gridCol w="1096761">
                  <a:extLst>
                    <a:ext uri="{9D8B030D-6E8A-4147-A177-3AD203B41FA5}">
                      <a16:colId xmlns:a16="http://schemas.microsoft.com/office/drawing/2014/main" val="3244293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err="1"/>
                        <a:t>Ref.Area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 </a:t>
                      </a:r>
                      <a:r>
                        <a:rPr lang="en-US" dirty="0" err="1"/>
                        <a:t>Mult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Obs.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4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6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1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 and Mobile telephone subscriptions per 100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100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78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646CEC4-9798-4D03-A40C-F408463F8979}"/>
              </a:ext>
            </a:extLst>
          </p:cNvPr>
          <p:cNvSpPr txBox="1"/>
          <p:nvPr/>
        </p:nvSpPr>
        <p:spPr>
          <a:xfrm>
            <a:off x="783967" y="2096088"/>
            <a:ext cx="7587932" cy="369332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Unit of measure as an attribute…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ECA397-AD4B-490A-B8E1-94FA17B9AD25}"/>
              </a:ext>
            </a:extLst>
          </p:cNvPr>
          <p:cNvSpPr txBox="1"/>
          <p:nvPr/>
        </p:nvSpPr>
        <p:spPr>
          <a:xfrm>
            <a:off x="783967" y="4709305"/>
            <a:ext cx="910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 there is no violation because every row has a unique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Unit concept is still useful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CF2E9-7C00-49F5-AB9B-B748CBEA5344}"/>
              </a:ext>
            </a:extLst>
          </p:cNvPr>
          <p:cNvSpPr txBox="1"/>
          <p:nvPr/>
        </p:nvSpPr>
        <p:spPr>
          <a:xfrm>
            <a:off x="10899934" y="1806714"/>
            <a:ext cx="479266" cy="707886"/>
          </a:xfrm>
          <a:prstGeom prst="rect">
            <a:avLst/>
          </a:prstGeom>
          <a:solidFill>
            <a:srgbClr val="00B05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ingdings" panose="05000000000000000000" pitchFamily="2" charset="2"/>
              </a:rPr>
              <a:t>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554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4CBD5A7-E86D-4428-BE9F-1D942D5E6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Attribute attachment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B543CCC-A393-4404-9C27-26660967F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6866" y="1600200"/>
            <a:ext cx="9926934" cy="45767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/>
              <a:t>In SDMX 2.0, attributes can be attached at observation, time series, group, or dataset level. </a:t>
            </a:r>
          </a:p>
          <a:p>
            <a:pPr eaLnBrk="1" hangingPunct="1"/>
            <a:r>
              <a:rPr lang="en-US" altLang="en-US" dirty="0"/>
              <a:t>In SDMX 2.1, attributes can be attached at observation, dimension(s), group, or dataset.</a:t>
            </a:r>
          </a:p>
          <a:p>
            <a:pPr lvl="1" eaLnBrk="1" hangingPunct="1"/>
            <a:r>
              <a:rPr lang="en-US" altLang="en-US" dirty="0"/>
              <a:t>When an attribute is attached to all dimensions except time, it is effectively attached to time series</a:t>
            </a:r>
          </a:p>
          <a:p>
            <a:pPr eaLnBrk="1" hangingPunct="1"/>
            <a:r>
              <a:rPr lang="en-US" altLang="en-US" dirty="0"/>
              <a:t>For practical purposes attributes are often attached at observation or time series.</a:t>
            </a:r>
          </a:p>
          <a:p>
            <a:pPr eaLnBrk="1" hangingPunct="1"/>
            <a:r>
              <a:rPr lang="en-US" altLang="en-US" dirty="0"/>
              <a:t>In addition, attributes can be designated as </a:t>
            </a:r>
            <a:r>
              <a:rPr lang="en-US" altLang="en-US" b="1" dirty="0"/>
              <a:t>mandatory</a:t>
            </a:r>
            <a:r>
              <a:rPr lang="en-US" altLang="en-US" dirty="0"/>
              <a:t> or </a:t>
            </a:r>
            <a:r>
              <a:rPr lang="en-US" altLang="en-US" b="1" dirty="0"/>
              <a:t>conditional</a:t>
            </a:r>
            <a:r>
              <a:rPr lang="en-US" altLang="en-US" dirty="0"/>
              <a:t> (optional). Mandatory attributes must be present at their attachment level for the dataset to be valid, while conditional attributes may be skipped.</a:t>
            </a:r>
          </a:p>
          <a:p>
            <a:pPr lvl="1"/>
            <a:r>
              <a:rPr lang="en-US" altLang="en-US" dirty="0"/>
              <a:t>Dimensions, by contrast, must always </a:t>
            </a:r>
            <a:r>
              <a:rPr lang="en-US" altLang="en-US"/>
              <a:t>be provided.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FBA3C-7906-483E-9C66-65541CFB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D595-9510-41E0-A9C7-2E8440F2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9926934" cy="834013"/>
          </a:xfrm>
        </p:spPr>
        <p:txBody>
          <a:bodyPr/>
          <a:lstStyle/>
          <a:p>
            <a:r>
              <a:rPr lang="en-US" dirty="0"/>
              <a:t>Cross-domain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6A47-9D9A-4D59-AE85-831C5DDE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1519814"/>
            <a:ext cx="9926933" cy="4814846"/>
          </a:xfrm>
        </p:spPr>
        <p:txBody>
          <a:bodyPr>
            <a:normAutofit/>
          </a:bodyPr>
          <a:lstStyle/>
          <a:p>
            <a:r>
              <a:rPr lang="en-US" dirty="0"/>
              <a:t>SDMX Statistical Working Group (SWG) develops and publishes Cross-Domain Concepts </a:t>
            </a:r>
          </a:p>
          <a:p>
            <a:r>
              <a:rPr lang="en-US" dirty="0"/>
              <a:t>These are recommended concept IDs that are shared among statistical subject-matter domains and can be reused in many DSDs. The full list of cross-domain concepts is available at the SDMX web site under Guidelines: </a:t>
            </a:r>
            <a:r>
              <a:rPr lang="en-US" dirty="0">
                <a:hlinkClick r:id="rId2"/>
              </a:rPr>
              <a:t>https://sdmx.org/?page_id=3215</a:t>
            </a:r>
            <a:endParaRPr lang="en-US" dirty="0"/>
          </a:p>
          <a:p>
            <a:r>
              <a:rPr lang="en-US" dirty="0"/>
              <a:t>The cross-domain concept scheme is also published at the SDMX Global Registry: </a:t>
            </a:r>
            <a:r>
              <a:rPr lang="en-US" dirty="0">
                <a:hlinkClick r:id="rId3"/>
              </a:rPr>
              <a:t>https://registry.sdmx.org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21618-0916-42EB-99FE-AE7EAE5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4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A751-78D3-4716-8412-7CAB3564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Cross-domain Concepts: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ED99-B4DF-46C4-B732-BD360325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1919234"/>
            <a:ext cx="9926933" cy="44815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of the widely used cross-domain concepts include:</a:t>
            </a:r>
          </a:p>
          <a:p>
            <a:pPr lvl="1"/>
            <a:r>
              <a:rPr lang="en-US" dirty="0"/>
              <a:t>Statistical indicator: </a:t>
            </a:r>
            <a:r>
              <a:rPr lang="en-US" b="1" dirty="0"/>
              <a:t>INDICATOR</a:t>
            </a:r>
            <a:endParaRPr lang="en-US" dirty="0"/>
          </a:p>
          <a:p>
            <a:pPr lvl="1"/>
            <a:r>
              <a:rPr lang="en-US" dirty="0"/>
              <a:t>Reference area: </a:t>
            </a:r>
            <a:r>
              <a:rPr lang="en-US" b="1" dirty="0"/>
              <a:t>REF_AREA</a:t>
            </a:r>
          </a:p>
          <a:p>
            <a:pPr lvl="1"/>
            <a:r>
              <a:rPr lang="en-US" dirty="0"/>
              <a:t>Sex: </a:t>
            </a:r>
            <a:r>
              <a:rPr lang="en-US" b="1" dirty="0"/>
              <a:t>SEX</a:t>
            </a:r>
          </a:p>
          <a:p>
            <a:pPr lvl="1"/>
            <a:r>
              <a:rPr lang="en-US" dirty="0"/>
              <a:t>Age: </a:t>
            </a:r>
            <a:r>
              <a:rPr lang="en-US" b="1" dirty="0"/>
              <a:t>AGE</a:t>
            </a:r>
          </a:p>
          <a:p>
            <a:pPr lvl="1"/>
            <a:r>
              <a:rPr lang="en-US" dirty="0"/>
              <a:t>Unit of measure: </a:t>
            </a:r>
            <a:r>
              <a:rPr lang="en-US" b="1" dirty="0"/>
              <a:t>UNIT_MEASURE</a:t>
            </a:r>
            <a:endParaRPr lang="en-US" dirty="0"/>
          </a:p>
          <a:p>
            <a:pPr lvl="1"/>
            <a:r>
              <a:rPr lang="en-US" dirty="0"/>
              <a:t>Unit multiplier: </a:t>
            </a:r>
            <a:r>
              <a:rPr lang="en-US" b="1" dirty="0"/>
              <a:t>UNIT_MULT</a:t>
            </a:r>
          </a:p>
          <a:p>
            <a:pPr lvl="1"/>
            <a:r>
              <a:rPr lang="en-US" dirty="0"/>
              <a:t>Time period: </a:t>
            </a:r>
            <a:r>
              <a:rPr lang="en-US" b="1" dirty="0"/>
              <a:t>TIME_PERIOD</a:t>
            </a:r>
          </a:p>
          <a:p>
            <a:pPr lvl="1"/>
            <a:r>
              <a:rPr lang="en-US" dirty="0"/>
              <a:t>Observation value: </a:t>
            </a:r>
            <a:r>
              <a:rPr lang="en-US" b="1" dirty="0"/>
              <a:t>OBS_VALUE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66F4C-40EB-4171-9C55-569E2425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54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93F6-41EC-4AE6-98AE-05503210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so far...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220396-ABF5-4E9D-8E2E-0F7E2F7D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6DF0DD2-C150-46E5-A239-C1C78B8BB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370811"/>
              </p:ext>
            </p:extLst>
          </p:nvPr>
        </p:nvGraphicFramePr>
        <p:xfrm>
          <a:off x="1219200" y="2727961"/>
          <a:ext cx="713460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64">
                  <a:extLst>
                    <a:ext uri="{9D8B030D-6E8A-4147-A177-3AD203B41FA5}">
                      <a16:colId xmlns:a16="http://schemas.microsoft.com/office/drawing/2014/main" val="2424590478"/>
                    </a:ext>
                  </a:extLst>
                </a:gridCol>
                <a:gridCol w="1735074">
                  <a:extLst>
                    <a:ext uri="{9D8B030D-6E8A-4147-A177-3AD203B41FA5}">
                      <a16:colId xmlns:a16="http://schemas.microsoft.com/office/drawing/2014/main" val="1398218127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619667742"/>
                    </a:ext>
                  </a:extLst>
                </a:gridCol>
                <a:gridCol w="1961388">
                  <a:extLst>
                    <a:ext uri="{9D8B030D-6E8A-4147-A177-3AD203B41FA5}">
                      <a16:colId xmlns:a16="http://schemas.microsoft.com/office/drawing/2014/main" val="27720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Attachment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4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70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REF_AREA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0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TIME_PERIOD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6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multiplier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UNIT_MULT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8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Observation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OBS_VALUE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P.Measure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05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79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81DBBCD2-8860-4D53-ABA5-159A1849C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Representation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3025F76-20EF-4A41-9379-002193934A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DSD defines a range of valid values for each concept.</a:t>
            </a:r>
          </a:p>
          <a:p>
            <a:pPr eaLnBrk="1" hangingPunct="1"/>
            <a:r>
              <a:rPr lang="en-US" altLang="en-US" dirty="0"/>
              <a:t>When data are transferred, each of its descriptor concepts must have valid values.</a:t>
            </a:r>
          </a:p>
          <a:p>
            <a:pPr eaLnBrk="1" hangingPunct="1"/>
            <a:r>
              <a:rPr lang="en-US" altLang="en-US" dirty="0"/>
              <a:t>A concept can be</a:t>
            </a:r>
          </a:p>
          <a:p>
            <a:pPr lvl="1" eaLnBrk="1" hangingPunct="1"/>
            <a:r>
              <a:rPr lang="en-US" altLang="en-US" dirty="0"/>
              <a:t>Coded</a:t>
            </a:r>
          </a:p>
          <a:p>
            <a:pPr lvl="1" eaLnBrk="1" hangingPunct="1"/>
            <a:r>
              <a:rPr lang="en-US" altLang="en-US" dirty="0"/>
              <a:t>Un-coded with format</a:t>
            </a:r>
          </a:p>
          <a:p>
            <a:pPr lvl="1" eaLnBrk="1" hangingPunct="1"/>
            <a:r>
              <a:rPr lang="en-US" altLang="en-US" dirty="0"/>
              <a:t>Un-coded free text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86D33-6726-4A13-9D3F-072C768B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0F3C7E48-559F-40B4-86EC-3B8195805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6866" y="1085222"/>
            <a:ext cx="9926934" cy="834013"/>
          </a:xfrm>
        </p:spPr>
        <p:txBody>
          <a:bodyPr/>
          <a:lstStyle/>
          <a:p>
            <a:pPr eaLnBrk="1" hangingPunct="1"/>
            <a:r>
              <a:rPr lang="en-US" altLang="en-US" dirty="0"/>
              <a:t>Code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A33AF7A-E35A-4C64-A1A7-6C127E89F6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000" y="2362200"/>
            <a:ext cx="10490199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“A language-independent set of letters, numbers or symbols that represent a concept whose meaning is described in a natural language.”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sequence of characters that can be associated with descriptions in any number of languages.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Descriptions can be updated without disrupting mappings or other components of data exchange.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E1D467-D06F-4790-97C6-3EA6EA89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6"/>
          <a:stretch>
            <a:fillRect/>
          </a:stretch>
        </p:blipFill>
        <p:spPr bwMode="auto">
          <a:xfrm>
            <a:off x="1433512" y="2386015"/>
            <a:ext cx="58864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MCj043485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99" y="3381376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745037" y="4548190"/>
            <a:ext cx="696912" cy="3698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 sz="1800"/>
              <a:t>2529</a:t>
            </a:r>
            <a:endParaRPr lang="en-US" altLang="en-US" sz="1800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602038" y="2476501"/>
            <a:ext cx="28637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/>
              <a:t>Tourism establishments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233737" y="2743201"/>
            <a:ext cx="1058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/>
              <a:t>Italy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4135437" y="2768601"/>
            <a:ext cx="1706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/>
              <a:t>Annual data</a:t>
            </a:r>
          </a:p>
        </p:txBody>
      </p:sp>
      <p:pic>
        <p:nvPicPr>
          <p:cNvPr id="20" name="Picture 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1" r="74730"/>
          <a:stretch>
            <a:fillRect/>
          </a:stretch>
        </p:blipFill>
        <p:spPr bwMode="auto">
          <a:xfrm>
            <a:off x="1433513" y="3644901"/>
            <a:ext cx="14874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3" t="21155" b="66640"/>
          <a:stretch>
            <a:fillRect/>
          </a:stretch>
        </p:blipFill>
        <p:spPr bwMode="auto">
          <a:xfrm>
            <a:off x="2908300" y="3200401"/>
            <a:ext cx="44116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t="32701"/>
          <a:stretch>
            <a:fillRect/>
          </a:stretch>
        </p:blipFill>
        <p:spPr bwMode="auto">
          <a:xfrm>
            <a:off x="2895600" y="3657601"/>
            <a:ext cx="44243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2368550" y="2476501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BE" altLang="en-US"/>
              <a:t>Number</a:t>
            </a:r>
          </a:p>
        </p:txBody>
      </p:sp>
      <p:pic>
        <p:nvPicPr>
          <p:cNvPr id="24" name="Picture 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5" r="74730" b="66640"/>
          <a:stretch>
            <a:fillRect/>
          </a:stretch>
        </p:blipFill>
        <p:spPr bwMode="auto">
          <a:xfrm>
            <a:off x="1433513" y="3200401"/>
            <a:ext cx="14874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0" t="21307" r="25764" b="66640"/>
          <a:stretch>
            <a:fillRect/>
          </a:stretch>
        </p:blipFill>
        <p:spPr bwMode="auto">
          <a:xfrm>
            <a:off x="4371975" y="3214689"/>
            <a:ext cx="1439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6" r="74730" b="33801"/>
          <a:stretch>
            <a:fillRect/>
          </a:stretch>
        </p:blipFill>
        <p:spPr bwMode="auto">
          <a:xfrm>
            <a:off x="1438274" y="4510089"/>
            <a:ext cx="147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Figures vs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B7E5B-09C3-4230-9DC7-BB82AA8F6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DE10A-8661-4F83-8D7C-D72FC0D95C7D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CE28B5-AD27-44D6-88CC-4671AC07F0F0}"/>
              </a:ext>
            </a:extLst>
          </p:cNvPr>
          <p:cNvSpPr/>
          <p:nvPr/>
        </p:nvSpPr>
        <p:spPr>
          <a:xfrm>
            <a:off x="7332662" y="3040980"/>
            <a:ext cx="463073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Figures by themselves are meaningless.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For data to be usable, it must be properly described. The descriptions let users know what the data actually represents.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2B685668-C226-49BA-9C32-93C0E518B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Code List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3537B01-3BB4-4B34-9ACB-C1188DF4E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000" y="2362200"/>
            <a:ext cx="10490199" cy="4191000"/>
          </a:xfrm>
        </p:spPr>
        <p:txBody>
          <a:bodyPr/>
          <a:lstStyle/>
          <a:p>
            <a:pPr eaLnBrk="1" hangingPunct="1"/>
            <a:r>
              <a:rPr lang="en-US" altLang="en-US" dirty="0"/>
              <a:t>“A predefined list from which some statistical coded concepts take their values.”</a:t>
            </a:r>
          </a:p>
          <a:p>
            <a:pPr eaLnBrk="1" hangingPunct="1"/>
            <a:r>
              <a:rPr lang="en-US" altLang="en-US" dirty="0"/>
              <a:t>A code list is a collection of codes maintained as a unit.</a:t>
            </a:r>
          </a:p>
          <a:p>
            <a:pPr eaLnBrk="1" hangingPunct="1"/>
            <a:r>
              <a:rPr lang="en-US" altLang="en-US" dirty="0"/>
              <a:t>A code list enumerates all possible values for a concept or set of concepts</a:t>
            </a:r>
          </a:p>
          <a:p>
            <a:pPr lvl="1" eaLnBrk="1" hangingPunct="1"/>
            <a:r>
              <a:rPr lang="en-US" altLang="en-US" dirty="0"/>
              <a:t>Sex code list</a:t>
            </a:r>
          </a:p>
          <a:p>
            <a:pPr lvl="1" eaLnBrk="1" hangingPunct="1"/>
            <a:r>
              <a:rPr lang="en-US" altLang="en-US" dirty="0"/>
              <a:t>Country code list</a:t>
            </a:r>
          </a:p>
          <a:p>
            <a:pPr lvl="1" eaLnBrk="1" hangingPunct="1"/>
            <a:r>
              <a:rPr lang="en-US" altLang="en-US" dirty="0"/>
              <a:t>Indicator code list, </a:t>
            </a:r>
            <a:r>
              <a:rPr lang="en-US" altLang="en-US" dirty="0" err="1"/>
              <a:t>etc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A35C3-1657-4286-A940-BA62082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9DC9E166-312E-49F6-A84B-F36879F93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Code List: Some Examples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CAD9C-6BFD-4C48-AF74-4E3A0FDC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27B64A-D919-4DB3-8020-2E993BBA9064}"/>
              </a:ext>
            </a:extLst>
          </p:cNvPr>
          <p:cNvGrpSpPr/>
          <p:nvPr/>
        </p:nvGrpSpPr>
        <p:grpSpPr>
          <a:xfrm>
            <a:off x="2514600" y="1667581"/>
            <a:ext cx="6715125" cy="2494356"/>
            <a:chOff x="2667000" y="2334819"/>
            <a:chExt cx="6715125" cy="2494356"/>
          </a:xfrm>
        </p:grpSpPr>
        <p:pic>
          <p:nvPicPr>
            <p:cNvPr id="17411" name="Picture 7">
              <a:extLst>
                <a:ext uri="{FF2B5EF4-FFF2-40B4-BE49-F238E27FC236}">
                  <a16:creationId xmlns:a16="http://schemas.microsoft.com/office/drawing/2014/main" id="{19059736-5632-4A3A-A7CF-D07A1137F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667000"/>
              <a:ext cx="6715125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4383E7-32ED-439E-B840-1B482DF21585}"/>
                </a:ext>
              </a:extLst>
            </p:cNvPr>
            <p:cNvSpPr txBox="1"/>
            <p:nvPr/>
          </p:nvSpPr>
          <p:spPr>
            <a:xfrm>
              <a:off x="2679192" y="2334819"/>
              <a:ext cx="667512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CL_SERIES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53E22E2-FEA2-4F33-ACDB-4189CE3F677E}"/>
              </a:ext>
            </a:extLst>
          </p:cNvPr>
          <p:cNvGrpSpPr/>
          <p:nvPr/>
        </p:nvGrpSpPr>
        <p:grpSpPr>
          <a:xfrm>
            <a:off x="710128" y="4316798"/>
            <a:ext cx="5651373" cy="1738729"/>
            <a:chOff x="1444752" y="5057358"/>
            <a:chExt cx="5651373" cy="1738729"/>
          </a:xfrm>
        </p:grpSpPr>
        <p:pic>
          <p:nvPicPr>
            <p:cNvPr id="17412" name="Picture 10">
              <a:extLst>
                <a:ext uri="{FF2B5EF4-FFF2-40B4-BE49-F238E27FC236}">
                  <a16:creationId xmlns:a16="http://schemas.microsoft.com/office/drawing/2014/main" id="{F4F1F389-825C-44EB-B6B2-2C6342976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5395912"/>
              <a:ext cx="5648325" cy="140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367AC9-0912-4992-AC31-ACF0F8E1D72B}"/>
                </a:ext>
              </a:extLst>
            </p:cNvPr>
            <p:cNvSpPr txBox="1"/>
            <p:nvPr/>
          </p:nvSpPr>
          <p:spPr>
            <a:xfrm>
              <a:off x="1444752" y="5057358"/>
              <a:ext cx="564184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CL_EDUCATION_LEV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08EFAC-6668-4187-9E8D-B960F3FC361A}"/>
              </a:ext>
            </a:extLst>
          </p:cNvPr>
          <p:cNvGrpSpPr/>
          <p:nvPr/>
        </p:nvGrpSpPr>
        <p:grpSpPr>
          <a:xfrm>
            <a:off x="9478574" y="3792923"/>
            <a:ext cx="2000250" cy="2262604"/>
            <a:chOff x="9677400" y="4184591"/>
            <a:chExt cx="2000250" cy="2262604"/>
          </a:xfrm>
        </p:grpSpPr>
        <p:pic>
          <p:nvPicPr>
            <p:cNvPr id="17413" name="Picture 11">
              <a:extLst>
                <a:ext uri="{FF2B5EF4-FFF2-40B4-BE49-F238E27FC236}">
                  <a16:creationId xmlns:a16="http://schemas.microsoft.com/office/drawing/2014/main" id="{ECB4BE06-7AAC-4855-89A5-6AC169F9F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400" y="4523145"/>
              <a:ext cx="200025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2229D7-5AAA-470A-A2D1-AAF590FE5013}"/>
                </a:ext>
              </a:extLst>
            </p:cNvPr>
            <p:cNvSpPr txBox="1"/>
            <p:nvPr/>
          </p:nvSpPr>
          <p:spPr>
            <a:xfrm>
              <a:off x="9677400" y="4184591"/>
              <a:ext cx="198424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/>
                <a:t>CL_AREA</a:t>
              </a:r>
              <a:endParaRPr lang="en-US" sz="16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9E1AE12-E0F5-4AB5-8A3E-CFB7FE3E9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SDMX Concepts and Code lists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46B187A-64F5-422C-9081-F61C2EEA51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Code lists provide a representation for concepts, in terms of Codes.</a:t>
            </a:r>
          </a:p>
          <a:p>
            <a:pPr eaLnBrk="1" hangingPunct="1"/>
            <a:r>
              <a:rPr lang="en-US" altLang="en-US" dirty="0"/>
              <a:t>Codes are language-independent and may include descriptions in multiple languages.</a:t>
            </a:r>
          </a:p>
          <a:p>
            <a:pPr eaLnBrk="1" hangingPunct="1"/>
            <a:r>
              <a:rPr lang="en-US" altLang="en-US" dirty="0"/>
              <a:t>Code lists must be harmonized among all data providers that will be involved in exchange.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688B0-900F-4DCD-BCDA-0400D8EB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47123DCF-5C20-4E6F-BF84-2F72CFF1B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Un-coded Concepts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8765761-8724-4D50-A5A1-17F17BE1A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Can be free-text: Any valid text can be used as a value for the concept.</a:t>
            </a:r>
          </a:p>
          <a:p>
            <a:pPr lvl="1" eaLnBrk="1" hangingPunct="1"/>
            <a:r>
              <a:rPr lang="en-US" altLang="en-US" dirty="0"/>
              <a:t>Footnote</a:t>
            </a:r>
          </a:p>
          <a:p>
            <a:pPr eaLnBrk="1" hangingPunct="1"/>
            <a:r>
              <a:rPr lang="en-US" altLang="en-US" dirty="0"/>
              <a:t>Can have their format specified</a:t>
            </a:r>
          </a:p>
          <a:p>
            <a:pPr lvl="1" eaLnBrk="1" hangingPunct="1"/>
            <a:r>
              <a:rPr lang="en-US" altLang="en-US" dirty="0"/>
              <a:t>Postal code: 5 digits</a:t>
            </a:r>
          </a:p>
          <a:p>
            <a:pPr lvl="1" eaLnBrk="1" hangingPunct="1"/>
            <a:r>
              <a:rPr lang="en-US" altLang="en-US" dirty="0"/>
              <a:t>Last update: date/time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D14DC-DD01-4CEE-81F7-E2AA4D3D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226BB56B-264E-4F40-B162-BB4F39226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Representation of concepts in SDMX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2220121-B5D4-4C2F-8D2F-1337761A6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Dimensions</a:t>
            </a:r>
            <a:r>
              <a:rPr lang="en-US" altLang="en-US" dirty="0"/>
              <a:t> must be either coded or have their format specified.</a:t>
            </a:r>
          </a:p>
          <a:p>
            <a:pPr lvl="1" eaLnBrk="1" hangingPunct="1"/>
            <a:r>
              <a:rPr lang="en-US" altLang="en-US" dirty="0"/>
              <a:t>Free text is not allowed.</a:t>
            </a:r>
          </a:p>
          <a:p>
            <a:pPr eaLnBrk="1" hangingPunct="1"/>
            <a:r>
              <a:rPr lang="en-US" altLang="en-US" b="1" dirty="0"/>
              <a:t>Attributes</a:t>
            </a:r>
            <a:r>
              <a:rPr lang="en-US" altLang="en-US" dirty="0"/>
              <a:t> can be coded or un-coded; format may optionally be specified.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60789-EE54-473E-90D2-57EA6ED4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2534-F65D-4077-91C1-7C44A950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 so far…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D30A4C-EEC2-4550-9178-2109CA87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E35C04D-F684-4500-ADC1-FFB6423BC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82039"/>
              </p:ext>
            </p:extLst>
          </p:nvPr>
        </p:nvGraphicFramePr>
        <p:xfrm>
          <a:off x="1219200" y="2727961"/>
          <a:ext cx="9753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2">
                  <a:extLst>
                    <a:ext uri="{9D8B030D-6E8A-4147-A177-3AD203B41FA5}">
                      <a16:colId xmlns:a16="http://schemas.microsoft.com/office/drawing/2014/main" val="2424590478"/>
                    </a:ext>
                  </a:extLst>
                </a:gridCol>
                <a:gridCol w="1915978">
                  <a:extLst>
                    <a:ext uri="{9D8B030D-6E8A-4147-A177-3AD203B41FA5}">
                      <a16:colId xmlns:a16="http://schemas.microsoft.com/office/drawing/2014/main" val="1398218127"/>
                    </a:ext>
                  </a:extLst>
                </a:gridCol>
                <a:gridCol w="1582764">
                  <a:extLst>
                    <a:ext uri="{9D8B030D-6E8A-4147-A177-3AD203B41FA5}">
                      <a16:colId xmlns:a16="http://schemas.microsoft.com/office/drawing/2014/main" val="2619667742"/>
                    </a:ext>
                  </a:extLst>
                </a:gridCol>
                <a:gridCol w="1491066">
                  <a:extLst>
                    <a:ext uri="{9D8B030D-6E8A-4147-A177-3AD203B41FA5}">
                      <a16:colId xmlns:a16="http://schemas.microsoft.com/office/drawing/2014/main" val="277208005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28830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Attachment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4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70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REF_AREA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0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TIME_PERIOD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Date/time (YYYY)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6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multiplier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UNIT_MULT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CL_UNIT_MULT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8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Observation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OBS_VALUE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Pr.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Floating point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05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622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D595-9510-41E0-A9C7-2E8440F2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9926934" cy="834013"/>
          </a:xfrm>
        </p:spPr>
        <p:txBody>
          <a:bodyPr/>
          <a:lstStyle/>
          <a:p>
            <a:r>
              <a:rPr lang="en-US" dirty="0"/>
              <a:t>Cross-domain Code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6A47-9D9A-4D59-AE85-831C5DDE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1519814"/>
            <a:ext cx="9926933" cy="4814846"/>
          </a:xfrm>
        </p:spPr>
        <p:txBody>
          <a:bodyPr>
            <a:normAutofit/>
          </a:bodyPr>
          <a:lstStyle/>
          <a:p>
            <a:r>
              <a:rPr lang="en-US" dirty="0"/>
              <a:t>Similar to cross-domain concepts, SDMX Statistical Working Group (SWG) develops and publishes Cross-Domain Code Lists. </a:t>
            </a:r>
          </a:p>
          <a:p>
            <a:r>
              <a:rPr lang="en-US" dirty="0"/>
              <a:t>When available, these are based on existing statistical classifications and contain codes from those classifications. Otherwise, codes are developed by the SWG.</a:t>
            </a:r>
          </a:p>
          <a:p>
            <a:r>
              <a:rPr lang="en-US" dirty="0"/>
              <a:t>These codes should be used whenever possible in SDMX exchange or dissemination. The code lists are often extended with country or organization-specific codes. For example, the global Reference Area code list is often extended with subnational reference area codes for national data dissemination.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21618-0916-42EB-99FE-AE7EAE5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131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A751-78D3-4716-8412-7CAB3564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Cross-domain Concepts and Code Lists: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ED99-B4DF-46C4-B732-BD360325A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2110155"/>
            <a:ext cx="9926933" cy="4066808"/>
          </a:xfrm>
        </p:spPr>
        <p:txBody>
          <a:bodyPr/>
          <a:lstStyle/>
          <a:p>
            <a:r>
              <a:rPr lang="en-US" dirty="0"/>
              <a:t>Reference area: </a:t>
            </a:r>
            <a:r>
              <a:rPr lang="en-US" b="1" dirty="0"/>
              <a:t>REF_AREA</a:t>
            </a:r>
            <a:r>
              <a:rPr lang="en-US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/>
              <a:t>CL_AREA</a:t>
            </a:r>
          </a:p>
          <a:p>
            <a:r>
              <a:rPr lang="en-US" dirty="0"/>
              <a:t>Sex: </a:t>
            </a:r>
            <a:r>
              <a:rPr lang="en-US" b="1" dirty="0"/>
              <a:t>SEX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b="1" dirty="0"/>
              <a:t> CL_SEX</a:t>
            </a:r>
          </a:p>
          <a:p>
            <a:r>
              <a:rPr lang="en-US" dirty="0"/>
              <a:t>Unit multiplier: </a:t>
            </a:r>
            <a:r>
              <a:rPr lang="en-US" b="1" dirty="0"/>
              <a:t>UNIT_MULT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US" b="1" dirty="0"/>
              <a:t>CL_UNIT_MULT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66F4C-40EB-4171-9C55-569E2425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385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08AF-51F1-4BA0-961E-3CAAF6BB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cross-domain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0A198-655D-4055-B87F-5FAE3E02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29135B-E22B-4446-95C1-8C0DE998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694" y="5238727"/>
            <a:ext cx="10121105" cy="534051"/>
          </a:xfrm>
        </p:spPr>
        <p:txBody>
          <a:bodyPr/>
          <a:lstStyle/>
          <a:p>
            <a:r>
              <a:rPr lang="en-US" dirty="0"/>
              <a:t>These codes are recommended to be used in all code lists as appropriate.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02E1664-A819-4B41-9C43-F8DDC5C56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666927"/>
              </p:ext>
            </p:extLst>
          </p:nvPr>
        </p:nvGraphicFramePr>
        <p:xfrm>
          <a:off x="1232694" y="1619274"/>
          <a:ext cx="972661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506">
                  <a:extLst>
                    <a:ext uri="{9D8B030D-6E8A-4147-A177-3AD203B41FA5}">
                      <a16:colId xmlns:a16="http://schemas.microsoft.com/office/drawing/2014/main" val="640949784"/>
                    </a:ext>
                  </a:extLst>
                </a:gridCol>
                <a:gridCol w="6692106">
                  <a:extLst>
                    <a:ext uri="{9D8B030D-6E8A-4147-A177-3AD203B41FA5}">
                      <a16:colId xmlns:a16="http://schemas.microsoft.com/office/drawing/2014/main" val="2196179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Recommended Code Value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Recommended Code Description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68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Local extension (can be used as a prefix)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419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Non response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33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_O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03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Subtotal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754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267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_U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 data/unknown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828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_X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Not allocated/unspecified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97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_Z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Not applicable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757822"/>
                  </a:ext>
                </a:extLst>
              </a:tr>
            </a:tbl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6A7BBDB8-039D-4D98-9D56-072B2BE8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933795"/>
            <a:ext cx="56038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* Source: </a:t>
            </a:r>
            <a:r>
              <a:rPr lang="en-US" altLang="zh-CN" sz="1200" b="1" dirty="0">
                <a:ea typeface="SimSun" panose="02010600030101010101" pitchFamily="2" charset="-122"/>
                <a:hlinkClick r:id="rId2"/>
              </a:rPr>
              <a:t>Guidelines for the creation and Management of SDMX Code Lists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9300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0AFE-BF4E-4579-AE93-0447B665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6" y="1085223"/>
            <a:ext cx="9926934" cy="514978"/>
          </a:xfrm>
        </p:spPr>
        <p:txBody>
          <a:bodyPr/>
          <a:lstStyle/>
          <a:p>
            <a:r>
              <a:rPr lang="en-US" dirty="0"/>
              <a:t>Data model </a:t>
            </a:r>
            <a:r>
              <a:rPr lang="en-US"/>
              <a:t>so far: Code </a:t>
            </a:r>
            <a:r>
              <a:rPr lang="en-US" dirty="0"/>
              <a:t>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EE5FF-079F-4B3C-B134-065660A0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BBECCE-D599-4C15-91EC-8878F5C4736A}"/>
              </a:ext>
            </a:extLst>
          </p:cNvPr>
          <p:cNvGrpSpPr/>
          <p:nvPr/>
        </p:nvGrpSpPr>
        <p:grpSpPr>
          <a:xfrm>
            <a:off x="1426866" y="1637274"/>
            <a:ext cx="3554412" cy="1155144"/>
            <a:chOff x="1426866" y="1926715"/>
            <a:chExt cx="3554412" cy="1155144"/>
          </a:xfrm>
        </p:grpSpPr>
        <p:graphicFrame>
          <p:nvGraphicFramePr>
            <p:cNvPr id="8" name="Table 5">
              <a:extLst>
                <a:ext uri="{FF2B5EF4-FFF2-40B4-BE49-F238E27FC236}">
                  <a16:creationId xmlns:a16="http://schemas.microsoft.com/office/drawing/2014/main" id="{D497F463-BDC7-46FD-B7D2-1CD0FAB132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86860270"/>
                </p:ext>
              </p:extLst>
            </p:nvPr>
          </p:nvGraphicFramePr>
          <p:xfrm>
            <a:off x="1426866" y="2296047"/>
            <a:ext cx="3554412" cy="78581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62192">
                    <a:extLst>
                      <a:ext uri="{9D8B030D-6E8A-4147-A177-3AD203B41FA5}">
                        <a16:colId xmlns:a16="http://schemas.microsoft.com/office/drawing/2014/main" val="1625633605"/>
                      </a:ext>
                    </a:extLst>
                  </a:gridCol>
                  <a:gridCol w="2792220">
                    <a:extLst>
                      <a:ext uri="{9D8B030D-6E8A-4147-A177-3AD203B41FA5}">
                        <a16:colId xmlns:a16="http://schemas.microsoft.com/office/drawing/2014/main" val="972533808"/>
                      </a:ext>
                    </a:extLst>
                  </a:gridCol>
                </a:tblGrid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Code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Name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540447474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POP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Total Mid-Year Population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353332275"/>
                    </a:ext>
                  </a:extLst>
                </a:tr>
              </a:tbl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1BF04C-407C-4D33-B4F5-3446B018DDD7}"/>
                </a:ext>
              </a:extLst>
            </p:cNvPr>
            <p:cNvSpPr txBox="1"/>
            <p:nvPr/>
          </p:nvSpPr>
          <p:spPr>
            <a:xfrm>
              <a:off x="1426866" y="1926715"/>
              <a:ext cx="355441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CL_INDICATOR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10E218-F15C-4492-BD01-C3DF1105F2E3}"/>
              </a:ext>
            </a:extLst>
          </p:cNvPr>
          <p:cNvGrpSpPr/>
          <p:nvPr/>
        </p:nvGrpSpPr>
        <p:grpSpPr>
          <a:xfrm>
            <a:off x="2362200" y="2971800"/>
            <a:ext cx="3554412" cy="3146672"/>
            <a:chOff x="1426866" y="3389858"/>
            <a:chExt cx="3554412" cy="3146672"/>
          </a:xfrm>
        </p:grpSpPr>
        <p:graphicFrame>
          <p:nvGraphicFramePr>
            <p:cNvPr id="12" name="Table 5">
              <a:extLst>
                <a:ext uri="{FF2B5EF4-FFF2-40B4-BE49-F238E27FC236}">
                  <a16:creationId xmlns:a16="http://schemas.microsoft.com/office/drawing/2014/main" id="{71B9B9F3-57F4-4CF3-9BE0-5961A7E711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2632375"/>
                </p:ext>
              </p:extLst>
            </p:nvPr>
          </p:nvGraphicFramePr>
          <p:xfrm>
            <a:off x="1426866" y="3759190"/>
            <a:ext cx="3554412" cy="27773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62192">
                    <a:extLst>
                      <a:ext uri="{9D8B030D-6E8A-4147-A177-3AD203B41FA5}">
                        <a16:colId xmlns:a16="http://schemas.microsoft.com/office/drawing/2014/main" val="1625633605"/>
                      </a:ext>
                    </a:extLst>
                  </a:gridCol>
                  <a:gridCol w="2792220">
                    <a:extLst>
                      <a:ext uri="{9D8B030D-6E8A-4147-A177-3AD203B41FA5}">
                        <a16:colId xmlns:a16="http://schemas.microsoft.com/office/drawing/2014/main" val="972533808"/>
                      </a:ext>
                    </a:extLst>
                  </a:gridCol>
                </a:tblGrid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Code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Name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540447474"/>
                    </a:ext>
                  </a:extLst>
                </a:tr>
                <a:tr h="419904">
                  <a:tc>
                    <a:txBody>
                      <a:bodyPr/>
                      <a:lstStyle/>
                      <a:p>
                        <a:r>
                          <a:rPr lang="en-US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Units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353332275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Tens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428425374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Hundreds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4996738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Thousands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610246379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Millions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104152431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9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Billions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646712499"/>
                    </a:ext>
                  </a:extLst>
                </a:tr>
              </a:tbl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1E27CE-7011-4EB9-8C21-8B127FA4350D}"/>
                </a:ext>
              </a:extLst>
            </p:cNvPr>
            <p:cNvSpPr txBox="1"/>
            <p:nvPr/>
          </p:nvSpPr>
          <p:spPr>
            <a:xfrm>
              <a:off x="1426866" y="3389858"/>
              <a:ext cx="355441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CL_UNIT_MULT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D63780-D077-48B9-9D19-3C71542158B0}"/>
              </a:ext>
            </a:extLst>
          </p:cNvPr>
          <p:cNvGrpSpPr/>
          <p:nvPr/>
        </p:nvGrpSpPr>
        <p:grpSpPr>
          <a:xfrm>
            <a:off x="6858000" y="2060109"/>
            <a:ext cx="3554412" cy="3146672"/>
            <a:chOff x="1426866" y="3389858"/>
            <a:chExt cx="3554412" cy="3146672"/>
          </a:xfrm>
        </p:grpSpPr>
        <p:graphicFrame>
          <p:nvGraphicFramePr>
            <p:cNvPr id="18" name="Table 5">
              <a:extLst>
                <a:ext uri="{FF2B5EF4-FFF2-40B4-BE49-F238E27FC236}">
                  <a16:creationId xmlns:a16="http://schemas.microsoft.com/office/drawing/2014/main" id="{388D33EF-C526-4A4A-899A-C64976475D0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98732962"/>
                </p:ext>
              </p:extLst>
            </p:nvPr>
          </p:nvGraphicFramePr>
          <p:xfrm>
            <a:off x="1426866" y="3759190"/>
            <a:ext cx="3554412" cy="27773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62192">
                    <a:extLst>
                      <a:ext uri="{9D8B030D-6E8A-4147-A177-3AD203B41FA5}">
                        <a16:colId xmlns:a16="http://schemas.microsoft.com/office/drawing/2014/main" val="1625633605"/>
                      </a:ext>
                    </a:extLst>
                  </a:gridCol>
                  <a:gridCol w="2792220">
                    <a:extLst>
                      <a:ext uri="{9D8B030D-6E8A-4147-A177-3AD203B41FA5}">
                        <a16:colId xmlns:a16="http://schemas.microsoft.com/office/drawing/2014/main" val="972533808"/>
                      </a:ext>
                    </a:extLst>
                  </a:gridCol>
                </a:tblGrid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Code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Name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540447474"/>
                    </a:ext>
                  </a:extLst>
                </a:tr>
                <a:tr h="419904">
                  <a:tc>
                    <a:txBody>
                      <a:bodyPr/>
                      <a:lstStyle/>
                      <a:p>
                        <a:r>
                          <a:rPr lang="en-US" dirty="0"/>
                          <a:t>AF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Afghanistan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353332275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AL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Albania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428425374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AQ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Antarctica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54996738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DZ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Algeria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610246379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AS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American Samoa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104152431"/>
                    </a:ext>
                  </a:extLst>
                </a:tr>
                <a:tr h="392906">
                  <a:tc>
                    <a:txBody>
                      <a:bodyPr/>
                      <a:lstStyle/>
                      <a:p>
                        <a:r>
                          <a:rPr lang="en-US" dirty="0"/>
                          <a:t>AD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Andorra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646712499"/>
                    </a:ext>
                  </a:extLst>
                </a:tr>
              </a:tbl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8F8F01-26CF-400C-81E8-4AAADA9294B4}"/>
                </a:ext>
              </a:extLst>
            </p:cNvPr>
            <p:cNvSpPr txBox="1"/>
            <p:nvPr/>
          </p:nvSpPr>
          <p:spPr>
            <a:xfrm>
              <a:off x="1426866" y="3389858"/>
              <a:ext cx="355441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CL_AREA (partial)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37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B1DA33D3-5B05-4DEC-A52C-81477B208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Developing a Data Model for Data Exchange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F9DBEC4-D3FE-4A9C-AA3D-F2493A2A81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7601" y="2362201"/>
            <a:ext cx="10257367" cy="3962399"/>
          </a:xfrm>
        </p:spPr>
        <p:txBody>
          <a:bodyPr/>
          <a:lstStyle/>
          <a:p>
            <a:pPr eaLnBrk="1" hangingPunct="1"/>
            <a:r>
              <a:rPr lang="en-US" altLang="en-US" dirty="0"/>
              <a:t>Data model is developed to provide descriptions for all relevant characteristics of the data to be exchanged</a:t>
            </a:r>
          </a:p>
          <a:p>
            <a:pPr eaLnBrk="1" hangingPunct="1"/>
            <a:r>
              <a:rPr lang="en-US" altLang="en-US" dirty="0"/>
              <a:t>In some aspects similar to developing a relational database</a:t>
            </a:r>
          </a:p>
          <a:p>
            <a:pPr eaLnBrk="1" hangingPunct="1"/>
            <a:r>
              <a:rPr lang="en-US" altLang="en-US" dirty="0"/>
              <a:t>In SDMX, data model is represented by a Data Structure Definition (DSD).</a:t>
            </a:r>
          </a:p>
          <a:p>
            <a:pPr eaLnBrk="1" hangingPunct="1"/>
            <a:r>
              <a:rPr lang="en-US" altLang="en-US" dirty="0"/>
              <a:t>The “shape” of SDMX DSD is roughly similar to star schema.</a:t>
            </a:r>
          </a:p>
          <a:p>
            <a:pPr eaLnBrk="1" hangingPunct="1"/>
            <a:r>
              <a:rPr lang="en-US" altLang="en-US" dirty="0"/>
              <a:t>To design a DSD, we first need to find </a:t>
            </a:r>
            <a:r>
              <a:rPr lang="en-US" altLang="en-US" i="1" dirty="0"/>
              <a:t>concepts</a:t>
            </a:r>
            <a:r>
              <a:rPr lang="en-US" altLang="en-US" dirty="0"/>
              <a:t> that identify and describe our data.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074B9-D927-4A24-A2AE-5355B3EB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2534-F65D-4077-91C1-7C44A950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Definition: summary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2B805DD-9982-470C-8A18-E9A10202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B145A4-08FF-4899-9D96-1D7D6052D8DE}"/>
              </a:ext>
            </a:extLst>
          </p:cNvPr>
          <p:cNvGrpSpPr/>
          <p:nvPr/>
        </p:nvGrpSpPr>
        <p:grpSpPr>
          <a:xfrm>
            <a:off x="685800" y="1919235"/>
            <a:ext cx="10566398" cy="3920690"/>
            <a:chOff x="1143001" y="2595715"/>
            <a:chExt cx="10566398" cy="3920690"/>
          </a:xfrm>
        </p:grpSpPr>
        <p:graphicFrame>
          <p:nvGraphicFramePr>
            <p:cNvPr id="5" name="Content Placeholder 3">
              <a:extLst>
                <a:ext uri="{FF2B5EF4-FFF2-40B4-BE49-F238E27FC236}">
                  <a16:creationId xmlns:a16="http://schemas.microsoft.com/office/drawing/2014/main" id="{7E35C04D-F684-4500-ADC1-FFB6423BC72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1301266"/>
                </p:ext>
              </p:extLst>
            </p:nvPr>
          </p:nvGraphicFramePr>
          <p:xfrm>
            <a:off x="1143001" y="3692445"/>
            <a:ext cx="10566398" cy="28239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851045">
                    <a:extLst>
                      <a:ext uri="{9D8B030D-6E8A-4147-A177-3AD203B41FA5}">
                        <a16:colId xmlns:a16="http://schemas.microsoft.com/office/drawing/2014/main" val="2424590478"/>
                      </a:ext>
                    </a:extLst>
                  </a:gridCol>
                  <a:gridCol w="1773921">
                    <a:extLst>
                      <a:ext uri="{9D8B030D-6E8A-4147-A177-3AD203B41FA5}">
                        <a16:colId xmlns:a16="http://schemas.microsoft.com/office/drawing/2014/main" val="1398218127"/>
                      </a:ext>
                    </a:extLst>
                  </a:gridCol>
                  <a:gridCol w="1542540">
                    <a:extLst>
                      <a:ext uri="{9D8B030D-6E8A-4147-A177-3AD203B41FA5}">
                        <a16:colId xmlns:a16="http://schemas.microsoft.com/office/drawing/2014/main" val="2619667742"/>
                      </a:ext>
                    </a:extLst>
                  </a:gridCol>
                  <a:gridCol w="1385694">
                    <a:extLst>
                      <a:ext uri="{9D8B030D-6E8A-4147-A177-3AD203B41FA5}">
                        <a16:colId xmlns:a16="http://schemas.microsoft.com/office/drawing/2014/main" val="2772080051"/>
                      </a:ext>
                    </a:extLst>
                  </a:gridCol>
                  <a:gridCol w="2362200">
                    <a:extLst>
                      <a:ext uri="{9D8B030D-6E8A-4147-A177-3AD203B41FA5}">
                        <a16:colId xmlns:a16="http://schemas.microsoft.com/office/drawing/2014/main" val="2775006437"/>
                      </a:ext>
                    </a:extLst>
                  </a:gridCol>
                  <a:gridCol w="1650998">
                    <a:extLst>
                      <a:ext uri="{9D8B030D-6E8A-4147-A177-3AD203B41FA5}">
                        <a16:colId xmlns:a16="http://schemas.microsoft.com/office/drawing/2014/main" val="2028830517"/>
                      </a:ext>
                    </a:extLst>
                  </a:gridCol>
                </a:tblGrid>
                <a:tr h="351326">
                  <a:tc>
                    <a:txBody>
                      <a:bodyPr/>
                      <a:lstStyle/>
                      <a:p>
                        <a:r>
                          <a:rPr lang="en-US" dirty="0"/>
                          <a:t>Concept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/>
                          <a:t>Concept ID</a:t>
                        </a:r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Role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Attachment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Representation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Code list ID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70342219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Indicator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INDICATOR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Dimension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Code List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CL_INDICATOR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884670314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Reference area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REF_AREA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Dimension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Code List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CL_AREA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230804018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Time period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TIME_PERIOD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Dimension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YYYY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870365237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Unit multiplier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UNIT_MULT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Attribute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Time series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Code List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CL_UNIT_MULT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472983754"/>
                    </a:ext>
                  </a:extLst>
                </a:tr>
                <a:tr h="491640">
                  <a:tc>
                    <a:txBody>
                      <a:bodyPr/>
                      <a:lstStyle/>
                      <a:p>
                        <a:r>
                          <a:rPr lang="en-US" dirty="0"/>
                          <a:t>Obs. value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OBS_VALUE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Pr. Measure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dirty="0"/>
                          <a:t>Floating point number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180505963"/>
                    </a:ext>
                  </a:extLst>
                </a:tr>
              </a:tbl>
            </a:graphicData>
          </a:graphic>
        </p:graphicFrame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CAED9148-9EB9-4CB9-A82F-5016C821B1D3}"/>
                </a:ext>
              </a:extLst>
            </p:cNvPr>
            <p:cNvSpPr/>
            <p:nvPr/>
          </p:nvSpPr>
          <p:spPr>
            <a:xfrm>
              <a:off x="2590800" y="2621280"/>
              <a:ext cx="1818640" cy="5791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chemeClr val="tx1"/>
                  </a:solidFill>
                </a:rPr>
                <a:t>Concept Scheme</a:t>
              </a: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3D479CAE-58E3-45F7-A33C-1A8F4C24968A}"/>
                </a:ext>
              </a:extLst>
            </p:cNvPr>
            <p:cNvSpPr/>
            <p:nvPr/>
          </p:nvSpPr>
          <p:spPr>
            <a:xfrm>
              <a:off x="5660185" y="2642799"/>
              <a:ext cx="1818640" cy="5791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chemeClr val="tx1"/>
                  </a:solidFill>
                </a:rPr>
                <a:t>DSD</a:t>
              </a:r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29DCFE97-A087-4A81-B7EE-F96A7D4D68E1}"/>
                </a:ext>
              </a:extLst>
            </p:cNvPr>
            <p:cNvSpPr/>
            <p:nvPr/>
          </p:nvSpPr>
          <p:spPr>
            <a:xfrm>
              <a:off x="9067800" y="2595715"/>
              <a:ext cx="1818640" cy="5791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dirty="0">
                  <a:solidFill>
                    <a:schemeClr val="tx1"/>
                  </a:solidFill>
                </a:rPr>
                <a:t>Code </a:t>
              </a:r>
              <a:r>
                <a:rPr lang="en-US" dirty="0">
                  <a:solidFill>
                    <a:schemeClr val="tx1"/>
                  </a:solidFill>
                </a:rPr>
                <a:t>lists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6F63F1-F663-43B3-A8DF-FEA3DF609E0B}"/>
                </a:ext>
              </a:extLst>
            </p:cNvPr>
            <p:cNvCxnSpPr>
              <a:cxnSpLocks/>
              <a:stCxn id="4" idx="2"/>
            </p:cNvCxnSpPr>
            <p:nvPr/>
          </p:nvCxnSpPr>
          <p:spPr bwMode="auto">
            <a:xfrm flipH="1">
              <a:off x="1858748" y="3200400"/>
              <a:ext cx="1641372" cy="49204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CB0C143-6911-4F20-90D6-D52DFA557C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00120" y="3181597"/>
              <a:ext cx="415856" cy="53641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79AA122-AB0C-4D9A-B515-C4536020ECFF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 flipH="1">
              <a:off x="5439976" y="3221919"/>
              <a:ext cx="1129529" cy="45034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9C2D98-7C40-4B06-AE87-070E4D55556E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>
              <a:off x="6569505" y="3221919"/>
              <a:ext cx="364695" cy="47052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2E6915C-41DD-436A-97E5-71339A9245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58400" y="3200400"/>
              <a:ext cx="533400" cy="49204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24C4816-E8D8-4C27-A7FE-53EA2B8A8B7F}"/>
                </a:ext>
              </a:extLst>
            </p:cNvPr>
            <p:cNvCxnSpPr>
              <a:cxnSpLocks/>
              <a:stCxn id="7" idx="1"/>
              <a:endCxn id="4" idx="3"/>
            </p:cNvCxnSpPr>
            <p:nvPr/>
          </p:nvCxnSpPr>
          <p:spPr bwMode="auto">
            <a:xfrm flipH="1" flipV="1">
              <a:off x="4409440" y="2910840"/>
              <a:ext cx="1250745" cy="2151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65FF2C-6115-4CF7-B56A-E55C940D9DE1}"/>
                </a:ext>
              </a:extLst>
            </p:cNvPr>
            <p:cNvCxnSpPr>
              <a:cxnSpLocks/>
              <a:stCxn id="7" idx="3"/>
            </p:cNvCxnSpPr>
            <p:nvPr/>
          </p:nvCxnSpPr>
          <p:spPr bwMode="auto">
            <a:xfrm>
              <a:off x="7478825" y="2932359"/>
              <a:ext cx="1588975" cy="2017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61586B-8F9C-438B-B752-C18A89CDC23C}"/>
                </a:ext>
              </a:extLst>
            </p:cNvPr>
            <p:cNvSpPr txBox="1"/>
            <p:nvPr/>
          </p:nvSpPr>
          <p:spPr>
            <a:xfrm>
              <a:off x="4768594" y="2642800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dirty="0">
                  <a:solidFill>
                    <a:srgbClr val="0F5494"/>
                  </a:solidFill>
                </a:rPr>
                <a:t>Reference</a:t>
              </a:r>
              <a:endParaRPr lang="en-GB" sz="1200" dirty="0" err="1">
                <a:solidFill>
                  <a:srgbClr val="0F5494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3D083D-4D29-4544-8273-54788DB32320}"/>
                </a:ext>
              </a:extLst>
            </p:cNvPr>
            <p:cNvSpPr txBox="1"/>
            <p:nvPr/>
          </p:nvSpPr>
          <p:spPr>
            <a:xfrm>
              <a:off x="7817055" y="2675538"/>
              <a:ext cx="9042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>
                  <a:solidFill>
                    <a:srgbClr val="0F5494"/>
                  </a:solidFill>
                </a:rPr>
                <a:t>Reference</a:t>
              </a:r>
              <a:endParaRPr lang="en-GB" sz="1200" dirty="0" err="1">
                <a:solidFill>
                  <a:srgbClr val="0F5494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C8E1050-97FB-412E-A664-AE7AD37BF4B6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>
              <a:off x="6569505" y="3221919"/>
              <a:ext cx="1964895" cy="43568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9447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86F896F9-E2C7-44A0-86E8-486A1D4E4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Importance of Data Model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8B0D99C-2133-442D-ACD4-02EBAF821A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model, represented by DSD, defines what data can be encoded and transmitted.</a:t>
            </a:r>
          </a:p>
          <a:p>
            <a:pPr eaLnBrk="1" hangingPunct="1"/>
            <a:r>
              <a:rPr lang="en-US" altLang="en-US" dirty="0"/>
              <a:t>Flaws in a DSD may have significant adverse impact on data exchange</a:t>
            </a:r>
          </a:p>
          <a:p>
            <a:pPr lvl="1" eaLnBrk="1" hangingPunct="1"/>
            <a:r>
              <a:rPr lang="en-US" altLang="en-US" dirty="0"/>
              <a:t>Missing concepts</a:t>
            </a:r>
          </a:p>
          <a:p>
            <a:pPr lvl="1" eaLnBrk="1" hangingPunct="1"/>
            <a:r>
              <a:rPr lang="en-US" altLang="en-US" dirty="0"/>
              <a:t>Incorrect role of concepts</a:t>
            </a:r>
          </a:p>
          <a:p>
            <a:pPr lvl="1" eaLnBrk="1" hangingPunct="1"/>
            <a:r>
              <a:rPr lang="en-US" altLang="en-US" dirty="0"/>
              <a:t>Un-optimized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876310-8592-4E9F-B672-24723E3F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741CA4A-CFFC-40C8-ADF1-C4405AB81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Dataset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8F1E95D-1538-4669-AD2F-66F8D1C5A6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Organised collection of data defined by a Data Structure Definition (DSD)</a:t>
            </a:r>
            <a:r>
              <a:rPr lang="en-US" altLang="en-US" dirty="0"/>
              <a:t>*</a:t>
            </a:r>
          </a:p>
          <a:p>
            <a:pPr eaLnBrk="1" hangingPunct="1"/>
            <a:r>
              <a:rPr lang="en-US" altLang="en-US" dirty="0"/>
              <a:t>A dataset is structured in accordance with </a:t>
            </a:r>
            <a:r>
              <a:rPr lang="en-US" altLang="en-US" i="1" dirty="0"/>
              <a:t>one</a:t>
            </a:r>
            <a:r>
              <a:rPr lang="en-US" altLang="en-US" dirty="0"/>
              <a:t> DSD</a:t>
            </a:r>
          </a:p>
          <a:p>
            <a:pPr eaLnBrk="1" hangingPunct="1"/>
            <a:r>
              <a:rPr lang="en-US" altLang="en-US" dirty="0"/>
              <a:t>Serves as a container for time-series or cross-sectional series in SDMX data messages.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58F11-7FF8-439D-98EC-BC97B2BF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2E88DB89-7128-4082-BBA7-576A6BB7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6378881"/>
            <a:ext cx="19607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*Source: </a:t>
            </a:r>
            <a:r>
              <a:rPr lang="en-US" altLang="en-US" sz="1200" b="1" dirty="0"/>
              <a:t>SDMX Glossary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AAD3694-A732-4B63-BD2C-F9CF6C088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Time Series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E67023E-5E0E-4479-81DB-5828903C86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3016" y="1828800"/>
            <a:ext cx="9725967" cy="4066808"/>
          </a:xfrm>
        </p:spPr>
        <p:txBody>
          <a:bodyPr/>
          <a:lstStyle/>
          <a:p>
            <a:pPr eaLnBrk="1" hangingPunct="1"/>
            <a:r>
              <a:rPr lang="en-US" altLang="en-US" dirty="0"/>
              <a:t>A set of observations of a particular variable, taken at different points in time.</a:t>
            </a:r>
          </a:p>
          <a:p>
            <a:pPr eaLnBrk="1" hangingPunct="1"/>
            <a:r>
              <a:rPr lang="en-US" altLang="en-US" dirty="0"/>
              <a:t>Observations that belong to the same time series, differ in their time dimension.</a:t>
            </a:r>
          </a:p>
          <a:p>
            <a:pPr lvl="1" eaLnBrk="1" hangingPunct="1"/>
            <a:r>
              <a:rPr lang="en-US" altLang="en-US" dirty="0"/>
              <a:t>All other dimension values are identical.</a:t>
            </a:r>
          </a:p>
          <a:p>
            <a:pPr lvl="1" eaLnBrk="1" hangingPunct="1"/>
            <a:r>
              <a:rPr lang="en-US" altLang="en-US" dirty="0"/>
              <a:t>Observation-level attributes may differ across observations of the same time series.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3F30A-DDA5-4FDB-B6F8-4504DB20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3A72C06-C207-4B65-8B42-9468468DB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Series: Demonstration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5924350F-3ED1-43C3-8FB4-9DDFE3D53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752600"/>
            <a:ext cx="7172325" cy="3886200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4" name="Rectangle 4">
            <a:extLst>
              <a:ext uri="{FF2B5EF4-FFF2-40B4-BE49-F238E27FC236}">
                <a16:creationId xmlns:a16="http://schemas.microsoft.com/office/drawing/2014/main" id="{1BFE247F-C166-4E96-AB24-FB6BE9285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3581400" cy="228600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26640719-A0E3-4013-AB04-69C78035E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86200"/>
            <a:ext cx="2209800" cy="228600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DC092C54-972A-4002-AB58-DE877980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724401"/>
            <a:ext cx="3581400" cy="265113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BD954293-C9E8-49F5-BBB9-143BCE6A8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4" y="4303713"/>
            <a:ext cx="947737" cy="265112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8" name="Rectangle 8">
            <a:extLst>
              <a:ext uri="{FF2B5EF4-FFF2-40B4-BE49-F238E27FC236}">
                <a16:creationId xmlns:a16="http://schemas.microsoft.com/office/drawing/2014/main" id="{FA9DF299-780C-4870-B50B-7F3F7B23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4" y="2613026"/>
            <a:ext cx="947737" cy="265113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9" name="Rectangle 9">
            <a:extLst>
              <a:ext uri="{FF2B5EF4-FFF2-40B4-BE49-F238E27FC236}">
                <a16:creationId xmlns:a16="http://schemas.microsoft.com/office/drawing/2014/main" id="{F08AD122-E912-4BDE-B2B1-DAAC65812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192338"/>
            <a:ext cx="2209800" cy="228600"/>
          </a:xfrm>
          <a:prstGeom prst="rect">
            <a:avLst/>
          </a:prstGeom>
          <a:solidFill>
            <a:srgbClr val="FFCC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1DB5AD1-BF9E-46B7-83DE-387917E48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Non-Time Series Data</a:t>
            </a:r>
            <a:br>
              <a:rPr lang="en-US" altLang="en-US" dirty="0"/>
            </a:br>
            <a:r>
              <a:rPr lang="en-US" altLang="en-US" dirty="0"/>
              <a:t>(a.k.a. Cross-Sectional Data</a:t>
            </a:r>
            <a:r>
              <a:rPr lang="en-US" altLang="en-US" baseline="30000" dirty="0"/>
              <a:t>1</a:t>
            </a:r>
            <a:r>
              <a:rPr lang="en-US" altLang="en-US" dirty="0"/>
              <a:t>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54F6E4-F3A3-4DFD-94CC-5A358576FD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non-time dimension(s) is chosen along which a set of observations is constructed.</a:t>
            </a:r>
          </a:p>
          <a:p>
            <a:pPr lvl="1" eaLnBrk="1" hangingPunct="1"/>
            <a:r>
              <a:rPr lang="en-US" altLang="en-US" dirty="0"/>
              <a:t>E.g. for a survey or census the time is usually fixed and another dimension may be chosen to be reported at the observation level</a:t>
            </a:r>
          </a:p>
          <a:p>
            <a:pPr eaLnBrk="1" hangingPunct="1"/>
            <a:r>
              <a:rPr lang="en-US" altLang="en-US" dirty="0"/>
              <a:t>Used less frequently than time series representation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8D0476-5FAB-421E-976A-E93CCEE6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6BF1E-A59C-4197-92E7-485C2DBC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aseline="30000" dirty="0"/>
              <a:t>1</a:t>
            </a:r>
            <a:r>
              <a:rPr lang="en-US" altLang="en-US" dirty="0"/>
              <a:t> The term "Cross-sectional" was discontinued in SDMX 2.1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Time Series View vs Cross-Sectional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700772" y="5613935"/>
            <a:ext cx="587289" cy="365125"/>
          </a:xfrm>
        </p:spPr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2" y="1717675"/>
            <a:ext cx="6502400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82" y="4689475"/>
            <a:ext cx="4546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287682" y="2854215"/>
            <a:ext cx="447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/>
              <a:t> The Sex dimension was chosen as the cross-sectional measure.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83682" y="4841874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/>
              <a:t> Note that Time is still applicable.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5687483" y="2057400"/>
            <a:ext cx="817033" cy="2239963"/>
          </a:xfrm>
          <a:prstGeom prst="rect">
            <a:avLst/>
          </a:prstGeom>
          <a:solidFill>
            <a:schemeClr val="hlink">
              <a:alpha val="3999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248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1778E-6 1.61925E-7 C 0.10609 -0.05505 0.21231 -0.10965 0.25097 -0.06662 C 0.28976 -0.02313 0.23535 0.2068 0.23223 0.26186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88" y="7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  <p:bldP spid="71692" grpId="1" animBg="1"/>
      <p:bldP spid="71692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AE5351B-2E88-40AF-8BAB-96FC0C2F6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Keys in SDMX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85D752D-9A40-4582-9019-FC5A63C69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Series key</a:t>
            </a:r>
            <a:r>
              <a:rPr lang="en-US" altLang="en-US" dirty="0"/>
              <a:t> uniquely identifies a series</a:t>
            </a:r>
          </a:p>
          <a:p>
            <a:pPr lvl="1" eaLnBrk="1" hangingPunct="1"/>
            <a:r>
              <a:rPr lang="en-US" altLang="en-US" dirty="0"/>
              <a:t>In the case of time series, consists of all dimensions except </a:t>
            </a:r>
            <a:r>
              <a:rPr lang="en-US" altLang="en-US" b="1" dirty="0"/>
              <a:t>time</a:t>
            </a:r>
          </a:p>
          <a:p>
            <a:pPr eaLnBrk="1" hangingPunct="1"/>
            <a:r>
              <a:rPr lang="en-US" altLang="en-US" b="1" dirty="0"/>
              <a:t>Group key</a:t>
            </a:r>
            <a:r>
              <a:rPr lang="en-US" altLang="en-US" dirty="0"/>
              <a:t> uniquely identifies a group of time series</a:t>
            </a:r>
          </a:p>
          <a:p>
            <a:pPr lvl="1" eaLnBrk="1" hangingPunct="1"/>
            <a:r>
              <a:rPr lang="en-US" altLang="en-US" dirty="0"/>
              <a:t>Consists of a subset of the series key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4ED90-8035-46DC-B9B2-66BEC8A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149335A-0917-4B9F-99CF-466AEC82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Structural and Reference Metadata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C7A4572D-9421-4321-A6A7-6B72F1A52E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4021" y="2359693"/>
            <a:ext cx="10921999" cy="404110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u="sng" dirty="0"/>
              <a:t>Structural Metadata</a:t>
            </a:r>
            <a:r>
              <a:rPr lang="en-US" altLang="en-US" dirty="0"/>
              <a:t>: Identifiers and Descriptors, e.g.</a:t>
            </a:r>
          </a:p>
          <a:p>
            <a:pPr lvl="1" eaLnBrk="1" hangingPunct="1"/>
            <a:r>
              <a:rPr lang="en-US" altLang="en-US" dirty="0"/>
              <a:t>Data Structure Definition</a:t>
            </a:r>
          </a:p>
          <a:p>
            <a:pPr lvl="1" eaLnBrk="1" hangingPunct="1"/>
            <a:r>
              <a:rPr lang="en-US" altLang="en-US" dirty="0"/>
              <a:t>Concept Scheme</a:t>
            </a:r>
          </a:p>
          <a:p>
            <a:pPr lvl="1" eaLnBrk="1" hangingPunct="1"/>
            <a:r>
              <a:rPr lang="en-US" altLang="en-US" dirty="0"/>
              <a:t>Code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u="sng" dirty="0"/>
              <a:t>Reference Metadata</a:t>
            </a:r>
            <a:r>
              <a:rPr lang="en-US" altLang="en-US" dirty="0"/>
              <a:t>: Describes contents and quality of data, e.g.</a:t>
            </a:r>
          </a:p>
          <a:p>
            <a:pPr lvl="1" eaLnBrk="1" hangingPunct="1"/>
            <a:r>
              <a:rPr lang="en-US" altLang="en-US" dirty="0"/>
              <a:t>Indicator definition</a:t>
            </a:r>
          </a:p>
          <a:p>
            <a:pPr lvl="1" eaLnBrk="1" hangingPunct="1"/>
            <a:r>
              <a:rPr lang="en-US" altLang="en-US" dirty="0"/>
              <a:t>Comments and limitations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0EFB2-9E8C-42C0-BE04-2C3CB57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A5825-FE25-40BF-A6EC-E5FE4EA98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323598"/>
            <a:ext cx="2031841" cy="1828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1912C-0224-4F39-8B0C-66853DE7613A}"/>
              </a:ext>
            </a:extLst>
          </p:cNvPr>
          <p:cNvSpPr txBox="1"/>
          <p:nvPr/>
        </p:nvSpPr>
        <p:spPr>
          <a:xfrm>
            <a:off x="10294018" y="2359693"/>
            <a:ext cx="1747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we have  covered </a:t>
            </a:r>
          </a:p>
          <a:p>
            <a:r>
              <a:rPr lang="en-US" sz="2400" dirty="0"/>
              <a:t>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A2F07A0-DA8A-4AA4-8818-8E1A4EF32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Metadata in SDMX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97A4804-D580-48A2-8A4A-FDD7BD866E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be stored or exchanged separately from the object it describes, but be linked to it</a:t>
            </a:r>
          </a:p>
          <a:p>
            <a:r>
              <a:rPr lang="en-US" altLang="en-US"/>
              <a:t>Can be indexed and searched</a:t>
            </a:r>
          </a:p>
          <a:p>
            <a:r>
              <a:rPr lang="en-US" altLang="en-US"/>
              <a:t>Reported according to a defined structure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B5620-518B-4207-ACB0-6C126BDD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2A3E8851-0A7F-41C1-AFF2-95636A78E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Concept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04E3DD8-689D-4323-8E81-3D5E3DCC6E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“Unit of thought created by a unique combination of characteristics”*</a:t>
            </a:r>
          </a:p>
          <a:p>
            <a:pPr eaLnBrk="1" hangingPunct="1"/>
            <a:r>
              <a:rPr lang="en-US" altLang="en-US" dirty="0"/>
              <a:t>Each concept describes something about the data.</a:t>
            </a:r>
          </a:p>
          <a:p>
            <a:pPr eaLnBrk="1" hangingPunct="1"/>
            <a:r>
              <a:rPr lang="en-US" altLang="en-US" dirty="0"/>
              <a:t>Concepts should express all relevant data characteristics.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F4DE2-2286-4DFB-8805-2060F27B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B746086-5C00-43B7-BA7E-AE4A59E2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728" y="5978812"/>
            <a:ext cx="20986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* Source: </a:t>
            </a:r>
            <a:r>
              <a:rPr lang="en-US" altLang="zh-CN" sz="1200" b="1" dirty="0">
                <a:ea typeface="SimSun" panose="02010600030101010101" pitchFamily="2" charset="-122"/>
                <a:hlinkClick r:id="rId2"/>
              </a:rPr>
              <a:t>SDMX Glossary</a:t>
            </a:r>
            <a:r>
              <a:rPr lang="en-US" altLang="zh-CN" sz="1200" b="1" dirty="0">
                <a:ea typeface="SimSun" panose="02010600030101010101" pitchFamily="2" charset="-122"/>
              </a:rPr>
              <a:t> 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FACFAC4-9BAC-4D4F-933A-1B47D3BC0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Metadata Structure Definition (MSD)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A7A06C8-BC7A-4DBB-A0E0-CE777F0CC7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MSD Defines: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object type to which reference metadata can be associated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 DSD, Dataflow.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The components comprising the object identifier of the target object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 the draft SDG MSD allows metadata to be attached a partial key.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Concepts used to express metadata (“metadata attributes”).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 Indicator Definition, Quality Management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5B1C1-CFC2-4C41-85D4-67CB0447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E8B6B02-8D36-4AE6-AE63-4C385B910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Reference metadata in SDMX 3.0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403271-042F-481B-A9E9-2E47F8F56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Reference metadata support will be redesigned in SDMX 3.0.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To simplify implementation, discovery, and use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It will be possible to declare reference metadata concepts directly in the DSD, and transmit reference metadata as part of a dataset or in a separate message.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Metadata Structure Definitions, metadata sets, and metadata flows will still be supported for higher-level metadata that is not attached to specific datasets.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It is expected that simplification of reference metadata will lead to its implementation in common tools as well as much broader usage.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8DB42-F50D-4242-9B5F-C6592BBD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E8B6B02-8D36-4AE6-AE63-4C385B910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Dataflow and Metadataflow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403271-042F-481B-A9E9-2E47F8F56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Dataflow defines a “view” on a Data Structure Definition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 be constrained to a subset of codes in any dimension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 be categorized, i.e. can have </a:t>
            </a:r>
            <a:r>
              <a:rPr lang="en-US" altLang="en-US" i="1"/>
              <a:t>categories</a:t>
            </a:r>
            <a:r>
              <a:rPr lang="en-US" altLang="en-US"/>
              <a:t> attached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its simplest form defines any data valid according to a DSD</a:t>
            </a:r>
          </a:p>
          <a:p>
            <a:pPr>
              <a:lnSpc>
                <a:spcPct val="90000"/>
              </a:lnSpc>
            </a:pPr>
            <a:r>
              <a:rPr lang="en-US" altLang="en-US"/>
              <a:t>Similarly, Metadataflow defines a view on a Metadata Structure Definition.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8DB42-F50D-4242-9B5F-C6592BBD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258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32E1BBC-8C73-4360-B031-C0025F811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Content Constraints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C178129-D8F9-4CCE-992E-BAA276810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Constraints can be used to define which codes or combinations of codes are allowed (or disallowed)</a:t>
            </a:r>
          </a:p>
          <a:p>
            <a:pPr eaLnBrk="1" hangingPunct="1"/>
            <a:r>
              <a:rPr lang="en-US" altLang="en-US" dirty="0"/>
              <a:t>Constraints can define more granular validation rules than a simple validation of codes</a:t>
            </a:r>
          </a:p>
          <a:p>
            <a:pPr eaLnBrk="1" hangingPunct="1"/>
            <a:r>
              <a:rPr lang="en-US" altLang="en-US" dirty="0"/>
              <a:t>Are often attached to the Dataflow but can also be attached to DSD, Provision Agreement, </a:t>
            </a:r>
            <a:r>
              <a:rPr lang="en-US" altLang="en-US" dirty="0" err="1"/>
              <a:t>etc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EA8E8-B92F-4A17-A369-0C3D46E5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33A9-D804-4DC1-B1D4-C9E69A7D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Constraint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2FEC-97F7-48CE-81B0-E6D584E8A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Cube Region Constraints</a:t>
            </a:r>
            <a:r>
              <a:rPr lang="en-US"/>
              <a:t> </a:t>
            </a:r>
            <a:r>
              <a:rPr lang="en-US" dirty="0"/>
              <a:t>define valid (or invalid) codes as a subset of those defined in a DSD’s code lists.</a:t>
            </a:r>
          </a:p>
          <a:p>
            <a:pPr lvl="1"/>
            <a:r>
              <a:rPr lang="en-US" sz="1400" dirty="0"/>
              <a:t>E.g. for the Country Global SDG Dataflow, the only valid value for dimension REPORTING_TYPE is N (“National”).</a:t>
            </a:r>
          </a:p>
          <a:p>
            <a:r>
              <a:rPr lang="en-US" b="1" dirty="0"/>
              <a:t>Series Constraints</a:t>
            </a:r>
            <a:r>
              <a:rPr lang="en-US" dirty="0"/>
              <a:t> define valid (or invalid) </a:t>
            </a:r>
            <a:r>
              <a:rPr lang="en-US" u="sng" dirty="0"/>
              <a:t>combinations</a:t>
            </a:r>
            <a:r>
              <a:rPr lang="en-US" dirty="0"/>
              <a:t> of codes defined in a DSD’s code lists.</a:t>
            </a:r>
          </a:p>
          <a:p>
            <a:pPr lvl="1"/>
            <a:r>
              <a:rPr lang="en-US" sz="1400" dirty="0"/>
              <a:t>SERIES=</a:t>
            </a:r>
            <a:r>
              <a:rPr lang="en-US" sz="1400" b="1" dirty="0"/>
              <a:t>SH_STA_STNT </a:t>
            </a:r>
            <a:r>
              <a:rPr lang="en-US" sz="1400" dirty="0"/>
              <a:t>(Proportion of children moderately or severely stunted)</a:t>
            </a:r>
          </a:p>
          <a:p>
            <a:pPr lvl="1"/>
            <a:r>
              <a:rPr lang="en-US" sz="1400" dirty="0"/>
              <a:t>AGE=</a:t>
            </a:r>
            <a:r>
              <a:rPr lang="en-US" sz="1400" b="1" dirty="0"/>
              <a:t>Y0T4</a:t>
            </a:r>
            <a:r>
              <a:rPr lang="en-US" sz="1400" dirty="0"/>
              <a:t> (Under five years old)</a:t>
            </a:r>
          </a:p>
          <a:p>
            <a:pPr lvl="1"/>
            <a:r>
              <a:rPr lang="en-US" sz="1400" dirty="0"/>
              <a:t>COMPOSITE_BREAKDOWN=</a:t>
            </a:r>
            <a:r>
              <a:rPr lang="fr-FR" sz="1400" b="1" dirty="0"/>
              <a:t>_T</a:t>
            </a:r>
            <a:r>
              <a:rPr lang="fr-FR" sz="1400" dirty="0"/>
              <a:t>,</a:t>
            </a:r>
            <a:r>
              <a:rPr lang="fr-FR" sz="1400" b="1" dirty="0"/>
              <a:t>MS_MIGRANT</a:t>
            </a:r>
            <a:r>
              <a:rPr lang="fr-FR" sz="1400" dirty="0"/>
              <a:t>,</a:t>
            </a:r>
            <a:r>
              <a:rPr lang="fr-FR" sz="1400" b="1" dirty="0"/>
              <a:t>MS_NOMIGRANT</a:t>
            </a:r>
            <a:r>
              <a:rPr lang="fr-FR" sz="1400" dirty="0"/>
              <a:t>,</a:t>
            </a:r>
            <a:r>
              <a:rPr lang="fr-FR" sz="1400" b="1" dirty="0"/>
              <a:t>MS_EUMIGRANT</a:t>
            </a:r>
            <a:r>
              <a:rPr lang="fr-FR" sz="1400" dirty="0"/>
              <a:t>, or </a:t>
            </a:r>
            <a:r>
              <a:rPr lang="fr-FR" sz="1400" b="1" dirty="0"/>
              <a:t>MS_NONEUMIGRANT</a:t>
            </a:r>
          </a:p>
          <a:p>
            <a:pPr lvl="1"/>
            <a:r>
              <a:rPr lang="en-US" sz="1400" dirty="0"/>
              <a:t>PRODUCT=</a:t>
            </a:r>
            <a:r>
              <a:rPr lang="en-US" sz="1400" b="1" dirty="0"/>
              <a:t>_T</a:t>
            </a:r>
          </a:p>
          <a:p>
            <a:pPr lvl="1"/>
            <a:r>
              <a:rPr lang="en-US" sz="1400" dirty="0"/>
              <a:t>ACTIVITY=</a:t>
            </a:r>
            <a:r>
              <a:rPr lang="en-US" sz="1400" b="1" dirty="0"/>
              <a:t>_T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DC379-415A-49EF-B40B-57E3294B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993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894B67A-F1E6-42BC-88F4-1E46B00F2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Category, Category Scheme, and </a:t>
            </a:r>
            <a:r>
              <a:rPr lang="en-US" altLang="en-US" dirty="0" err="1"/>
              <a:t>Categorisation</a:t>
            </a:r>
            <a:endParaRPr lang="en-US" alt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20E40EB-224B-458D-B963-502367CE7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Category is a way of classifying data for reporting or dissemination</a:t>
            </a:r>
          </a:p>
          <a:p>
            <a:pPr lvl="1" eaLnBrk="1" hangingPunct="1"/>
            <a:r>
              <a:rPr lang="en-US" altLang="en-US" dirty="0"/>
              <a:t>Subject matter-domains are commonly implemented as Categories, such as “Demographic Statistics”, “Economic Statistics”</a:t>
            </a:r>
          </a:p>
          <a:p>
            <a:pPr eaLnBrk="1" hangingPunct="1"/>
            <a:r>
              <a:rPr lang="en-US" altLang="en-US" dirty="0"/>
              <a:t>Category Scheme groups Categories into a maintainable unit.</a:t>
            </a:r>
          </a:p>
          <a:p>
            <a:pPr eaLnBrk="1" hangingPunct="1"/>
            <a:r>
              <a:rPr lang="en-US" altLang="en-US" dirty="0" err="1"/>
              <a:t>Categorisation</a:t>
            </a:r>
            <a:r>
              <a:rPr lang="en-US" altLang="en-US" dirty="0"/>
              <a:t> links a </a:t>
            </a:r>
            <a:r>
              <a:rPr lang="en-US" altLang="en-US"/>
              <a:t>Category to the </a:t>
            </a:r>
            <a:r>
              <a:rPr lang="en-US" altLang="en-US" dirty="0"/>
              <a:t>object to which it applies.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F9AF4-2839-448E-A391-5B0DBA12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4AB2A79-2752-47DB-9B5C-197F53C13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SDMX Messages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E8D23DF-B931-4A4A-958B-3108605229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10795000" cy="4419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600" dirty="0"/>
              <a:t>Any SDMX-related information is exchanged in the form of documents called </a:t>
            </a:r>
            <a:r>
              <a:rPr lang="en-US" altLang="en-US" sz="2600" i="1" dirty="0"/>
              <a:t>messages</a:t>
            </a:r>
            <a:r>
              <a:rPr lang="en-US" altLang="en-US" sz="2600" dirty="0"/>
              <a:t>. An SDMX message can be sent in a number of standard formats including XML, JSON, CSV.</a:t>
            </a:r>
          </a:p>
          <a:p>
            <a:pPr eaLnBrk="1" hangingPunct="1"/>
            <a:r>
              <a:rPr lang="en-US" altLang="en-US" sz="2600" dirty="0"/>
              <a:t>There are several types of SDMX messages, each serving a particular purpose, e.g.</a:t>
            </a:r>
          </a:p>
          <a:p>
            <a:pPr lvl="1" eaLnBrk="1" hangingPunct="1"/>
            <a:r>
              <a:rPr lang="en-US" altLang="en-US" sz="2200" b="1" dirty="0"/>
              <a:t>Structure</a:t>
            </a:r>
            <a:r>
              <a:rPr lang="en-US" altLang="en-US" sz="2200" dirty="0"/>
              <a:t> message is used to transmit structural information such as DSD, MSD, Concept Scheme, etc.</a:t>
            </a:r>
          </a:p>
          <a:p>
            <a:pPr lvl="1" eaLnBrk="1" hangingPunct="1"/>
            <a:r>
              <a:rPr lang="en-US" altLang="en-US" sz="2200" b="1" dirty="0" err="1"/>
              <a:t>GenericData</a:t>
            </a:r>
            <a:r>
              <a:rPr lang="en-US" altLang="en-US" sz="2200" dirty="0"/>
              <a:t>, </a:t>
            </a:r>
            <a:r>
              <a:rPr lang="en-US" altLang="en-US" sz="2200" b="1" dirty="0" err="1"/>
              <a:t>StructureSpecificData</a:t>
            </a:r>
            <a:r>
              <a:rPr lang="en-US" altLang="en-US" sz="2200" b="1" dirty="0"/>
              <a:t>,</a:t>
            </a:r>
            <a:r>
              <a:rPr lang="en-US" altLang="en-US" sz="2200" dirty="0"/>
              <a:t> and other messages are used to send data.</a:t>
            </a:r>
          </a:p>
          <a:p>
            <a:pPr eaLnBrk="1" hangingPunct="1"/>
            <a:r>
              <a:rPr lang="en-US" altLang="en-US" sz="2600" dirty="0"/>
              <a:t>SDMX messages in the XML format are referred to as SDMX-ML messages.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01C0A-2A3D-43C3-9436-C9FD293C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9090" y="5648860"/>
            <a:ext cx="587289" cy="365125"/>
          </a:xfrm>
        </p:spPr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A6E8-4CBF-4AB3-B07C-09A337FB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 Artefacts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9FE8-F329-442D-A785-E7FC2528D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66" y="2110155"/>
            <a:ext cx="10079334" cy="4066808"/>
          </a:xfrm>
        </p:spPr>
        <p:txBody>
          <a:bodyPr/>
          <a:lstStyle/>
          <a:p>
            <a:r>
              <a:rPr lang="en-US" dirty="0"/>
              <a:t>While there are many types of artefacts, in almost all situations “SDMX Artefact” refers to a maintainable and </a:t>
            </a:r>
            <a:r>
              <a:rPr lang="en-US" dirty="0" err="1"/>
              <a:t>versionable</a:t>
            </a:r>
            <a:r>
              <a:rPr lang="en-US" dirty="0"/>
              <a:t> component of structural metadata.</a:t>
            </a:r>
          </a:p>
          <a:p>
            <a:pPr lvl="1"/>
            <a:r>
              <a:rPr lang="en-US" dirty="0"/>
              <a:t>Concept Scheme</a:t>
            </a:r>
          </a:p>
          <a:p>
            <a:pPr lvl="1"/>
            <a:r>
              <a:rPr lang="en-US" dirty="0"/>
              <a:t>DSD</a:t>
            </a:r>
          </a:p>
          <a:p>
            <a:pPr lvl="1"/>
            <a:r>
              <a:rPr lang="en-US" dirty="0"/>
              <a:t>Code List</a:t>
            </a:r>
          </a:p>
          <a:p>
            <a:r>
              <a:rPr lang="en-US" dirty="0"/>
              <a:t>Note that e.g. an individual Code is not an artefact, since it can only exist and be transmitted as part of a Code List.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AA153-6955-48FB-A512-D2F3DB05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09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386D-AB2D-4228-876A-BC2E850B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 Artefact Identification and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E5CDB-7378-472D-BB0C-21C875439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10155"/>
            <a:ext cx="10820399" cy="4066808"/>
          </a:xfrm>
        </p:spPr>
        <p:txBody>
          <a:bodyPr/>
          <a:lstStyle/>
          <a:p>
            <a:r>
              <a:rPr lang="en-US" dirty="0"/>
              <a:t>Identification of SDMX Artefact consists of 3 fields: ID; Maintenance Agency; Version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F3586-0DCD-4D6E-93A0-B1F7DF89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1571F88-42A2-4936-982C-343C24E80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49163"/>
              </p:ext>
            </p:extLst>
          </p:nvPr>
        </p:nvGraphicFramePr>
        <p:xfrm>
          <a:off x="762000" y="2743200"/>
          <a:ext cx="9829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29295417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68453232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520330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0494366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42498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Maintenance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7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 Main Aggregates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NA_MAIN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32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 Main Aggregates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NA_MAIN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8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Concept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SDG Concept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SDG_CONCEPTS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IAEG-SDGs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49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Code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area code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CL_AREA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38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73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529B64C-D948-4B49-A478-BCB9299D8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7158321-A381-409E-8878-1420644E06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 algn="ctr">
              <a:buNone/>
            </a:pPr>
            <a:r>
              <a:rPr lang="en-US" altLang="en-US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B5A64-14E6-4DB8-8D80-E0B125B2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3953-EFBB-473B-A265-69257431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Identifying Concepts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146E502-C083-49A8-AEE7-022FE162B4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55" y="1890746"/>
            <a:ext cx="9926490" cy="3689635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B704D-3356-4CC5-8728-347C57C6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400" y="6412653"/>
            <a:ext cx="522025" cy="395904"/>
          </a:xfrm>
        </p:spPr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83C77-ACD4-46A0-8464-118DB4BF0BC3}"/>
              </a:ext>
            </a:extLst>
          </p:cNvPr>
          <p:cNvSpPr/>
          <p:nvPr/>
        </p:nvSpPr>
        <p:spPr bwMode="auto">
          <a:xfrm>
            <a:off x="726355" y="3262346"/>
            <a:ext cx="3388445" cy="2318035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80AEB-5815-4F15-BC0F-EADEF4549508}"/>
              </a:ext>
            </a:extLst>
          </p:cNvPr>
          <p:cNvSpPr/>
          <p:nvPr/>
        </p:nvSpPr>
        <p:spPr bwMode="auto">
          <a:xfrm>
            <a:off x="3429000" y="2728946"/>
            <a:ext cx="3962400" cy="228600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F071A-B26C-4BAA-820D-35D97A65D940}"/>
              </a:ext>
            </a:extLst>
          </p:cNvPr>
          <p:cNvSpPr/>
          <p:nvPr/>
        </p:nvSpPr>
        <p:spPr bwMode="auto">
          <a:xfrm>
            <a:off x="4419600" y="3109945"/>
            <a:ext cx="5638800" cy="182880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2D38E-DAA2-40D4-BE72-6BC6EAD14DA7}"/>
              </a:ext>
            </a:extLst>
          </p:cNvPr>
          <p:cNvSpPr/>
          <p:nvPr/>
        </p:nvSpPr>
        <p:spPr bwMode="auto">
          <a:xfrm>
            <a:off x="4419600" y="3292825"/>
            <a:ext cx="5638800" cy="2287556"/>
          </a:xfrm>
          <a:prstGeom prst="rect">
            <a:avLst/>
          </a:prstGeom>
          <a:solidFill>
            <a:srgbClr val="FFFF00">
              <a:alpha val="2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A2D62C-EE7C-4A4F-A879-E6453F91284C}"/>
              </a:ext>
            </a:extLst>
          </p:cNvPr>
          <p:cNvSpPr/>
          <p:nvPr/>
        </p:nvSpPr>
        <p:spPr bwMode="auto">
          <a:xfrm>
            <a:off x="8839200" y="2957546"/>
            <a:ext cx="1143000" cy="152399"/>
          </a:xfrm>
          <a:prstGeom prst="rect">
            <a:avLst/>
          </a:prstGeom>
          <a:solidFill>
            <a:srgbClr val="FFC000">
              <a:alpha val="2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979A23DF-45ED-410C-8C45-6CF2A928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997" y="1794843"/>
            <a:ext cx="1073150" cy="379413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Indicator</a:t>
            </a:r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022E4553-128D-4616-ADF5-378E0631C2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2274" y="2174256"/>
            <a:ext cx="0" cy="55469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C9164EDA-535A-4F66-8E73-6CE47001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18686"/>
            <a:ext cx="1295400" cy="379413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Ref. Area</a:t>
            </a:r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id="{1E2D8074-843E-4540-9295-5157BCA83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2498097"/>
            <a:ext cx="0" cy="764249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35673135-14E9-4186-8B83-063C10467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3" y="1853440"/>
            <a:ext cx="1568447" cy="379413"/>
          </a:xfrm>
          <a:prstGeom prst="rect">
            <a:avLst/>
          </a:prstGeom>
          <a:solidFill>
            <a:schemeClr val="accent5">
              <a:alpha val="2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Time Period</a:t>
            </a:r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48EBD9BF-836E-437C-942C-359F9F9760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2260238"/>
            <a:ext cx="0" cy="84970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40131770-C1B4-47BD-9EA7-8E137A7A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998" y="2369774"/>
            <a:ext cx="1568447" cy="379413"/>
          </a:xfrm>
          <a:prstGeom prst="rect">
            <a:avLst/>
          </a:prstGeom>
          <a:solidFill>
            <a:srgbClr val="FFC000">
              <a:alpha val="25000"/>
            </a:srgb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Unit Multiplier</a:t>
            </a: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id="{18994129-030E-4CEB-B475-6022AF1C5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2987" y="2749187"/>
            <a:ext cx="0" cy="208359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5C769DFD-9697-4863-BABE-3879057E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3746" y="3263948"/>
            <a:ext cx="1432644" cy="379413"/>
          </a:xfrm>
          <a:prstGeom prst="rect">
            <a:avLst/>
          </a:prstGeom>
          <a:solidFill>
            <a:srgbClr val="FFFF00">
              <a:alpha val="25000"/>
            </a:srgbClr>
          </a:solidFill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normalizeH="0" baseline="0">
                <a:ln>
                  <a:noFill/>
                </a:ln>
                <a:effectLst/>
                <a:latin typeface="Arial" charset="0"/>
              </a:defRPr>
            </a:lvl1pPr>
          </a:lstStyle>
          <a:p>
            <a:r>
              <a:rPr lang="en-US" altLang="en-US" dirty="0"/>
              <a:t>Obs. Value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37FBB9E3-67DF-4820-A32F-D3DE05D659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82200" y="3643362"/>
            <a:ext cx="950772" cy="64006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877D6C-FBBD-48C3-A0F9-3704F3678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SDMX Concept Scheme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5B9BE4F-F46F-4FB8-B5BE-7940223E5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</a:t>
            </a:r>
            <a:r>
              <a:rPr lang="en-GB" dirty="0"/>
              <a:t>Set of Concepts that are used in a Data Structure Definition or Metadata Structure Definition.</a:t>
            </a:r>
            <a:r>
              <a:rPr lang="en-US" altLang="en-US" dirty="0"/>
              <a:t>”*</a:t>
            </a:r>
          </a:p>
          <a:p>
            <a:pPr eaLnBrk="1" hangingPunct="1"/>
            <a:r>
              <a:rPr lang="en-US" altLang="en-US" dirty="0"/>
              <a:t>Concept scheme places concepts into a maintainable unit.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CF4A4D-A375-49CA-B64F-98621C45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E51D30-1F9A-4656-B7E2-583C47F087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115736"/>
              </p:ext>
            </p:extLst>
          </p:nvPr>
        </p:nvGraphicFramePr>
        <p:xfrm>
          <a:off x="1828800" y="3581400"/>
          <a:ext cx="4724400" cy="235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471">
                  <a:extLst>
                    <a:ext uri="{9D8B030D-6E8A-4147-A177-3AD203B41FA5}">
                      <a16:colId xmlns:a16="http://schemas.microsoft.com/office/drawing/2014/main" val="2424590478"/>
                    </a:ext>
                  </a:extLst>
                </a:gridCol>
                <a:gridCol w="2530929">
                  <a:extLst>
                    <a:ext uri="{9D8B030D-6E8A-4147-A177-3AD203B41FA5}">
                      <a16:colId xmlns:a16="http://schemas.microsoft.com/office/drawing/2014/main" val="1398218127"/>
                    </a:ext>
                  </a:extLst>
                </a:gridCol>
              </a:tblGrid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Concept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Concept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42219"/>
                  </a:ext>
                </a:extLst>
              </a:tr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70314"/>
                  </a:ext>
                </a:extLst>
              </a:tr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Reference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REF_AREA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04018"/>
                  </a:ext>
                </a:extLst>
              </a:tr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TIME_PERIOD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65237"/>
                  </a:ext>
                </a:extLst>
              </a:tr>
              <a:tr h="339126">
                <a:tc>
                  <a:txBody>
                    <a:bodyPr/>
                    <a:lstStyle/>
                    <a:p>
                      <a:r>
                        <a:rPr lang="en-US" dirty="0"/>
                        <a:t>Unit multiplier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UNIT_MULT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83754"/>
                  </a:ext>
                </a:extLst>
              </a:tr>
              <a:tr h="529410">
                <a:tc>
                  <a:txBody>
                    <a:bodyPr/>
                    <a:lstStyle/>
                    <a:p>
                      <a:r>
                        <a:rPr lang="en-US" dirty="0"/>
                        <a:t>Observation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OBS_VALUE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05963"/>
                  </a:ext>
                </a:extLst>
              </a:tr>
            </a:tbl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AC9B370D-05BB-44F7-B379-B46102D3C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5933795"/>
            <a:ext cx="20986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* Source: </a:t>
            </a:r>
            <a:r>
              <a:rPr lang="en-US" altLang="zh-CN" sz="1200" b="1" dirty="0">
                <a:ea typeface="SimSun" panose="02010600030101010101" pitchFamily="2" charset="-122"/>
                <a:hlinkClick r:id="rId2"/>
              </a:rPr>
              <a:t>SDMX Glossary</a:t>
            </a:r>
            <a:r>
              <a:rPr lang="en-US" altLang="zh-CN" sz="1200" b="1" dirty="0">
                <a:ea typeface="SimSun" panose="02010600030101010101" pitchFamily="2" charset="-122"/>
              </a:rPr>
              <a:t> 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3D537D94-97B0-4C30-B768-5F2D8CF23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Dimension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D0D6DB2-407E-4463-9F50-FD288EADE7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Which of the concepts are used to identify an observation?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Indicator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Reference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Time Period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When all 3 are known, we can unambiguously locate an observation in the table.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These are called </a:t>
            </a:r>
            <a:r>
              <a:rPr lang="en-US" altLang="en-US" b="1" dirty="0"/>
              <a:t>dimensions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dimension is similar in meaning to a database table’s primary key field.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25B6C-879F-4B3C-B2FB-3158C128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F8FB8542-B7DE-4DF3-893B-DA7F0E88C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Attribute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4F7AFDB-03CF-4D9E-91E1-8627FF330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In our example, </a:t>
            </a:r>
            <a:r>
              <a:rPr lang="en-US" altLang="en-US" b="1" dirty="0"/>
              <a:t>Unit Multiplier</a:t>
            </a:r>
            <a:r>
              <a:rPr lang="en-US" altLang="en-US" dirty="0"/>
              <a:t> represents additional information about observations.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This concept is not used to identify a series or observation.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Such concepts are called </a:t>
            </a:r>
            <a:r>
              <a:rPr lang="en-US" altLang="en-US" b="1" dirty="0"/>
              <a:t>attributes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Not to be confused with XML attributes!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Similar to a database table’s non-primary key fields.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AF38E-099F-4FBC-8CDF-FCEBA20E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B2EAE91F-978F-4631-AAA5-BD5832756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Measure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C68ABB9-D00B-4161-9BB6-89D3EE93E5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Observation Value represents a concept that describes the actual values being transmitted.</a:t>
            </a:r>
          </a:p>
          <a:p>
            <a:pPr eaLnBrk="1" hangingPunct="1"/>
            <a:r>
              <a:rPr lang="en-US" altLang="en-US" dirty="0"/>
              <a:t>In SDMX, such a concept is called </a:t>
            </a:r>
            <a:r>
              <a:rPr lang="en-US" altLang="en-US" b="1" dirty="0"/>
              <a:t>Primary Measure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Primary Measure is usually represented by concept with ID </a:t>
            </a:r>
            <a:r>
              <a:rPr lang="en-US" altLang="en-US" b="1" dirty="0"/>
              <a:t>OBS_VALUE</a:t>
            </a: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F9EAD-1394-4F6F-BEC9-C4EEF54B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FBB-34E0-4A73-A868-DD997E3622C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A-UNS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arrow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A-UNSD" id="{216FE097-D974-40A2-A3B5-B3067E16A2C1}" vid="{A6F65E2C-5332-4746-991A-51503749D88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E9CB7B05C164D8080449E5E0CE91F" ma:contentTypeVersion="13" ma:contentTypeDescription="Create a new document." ma:contentTypeScope="" ma:versionID="149444d2c882a48ea7dfe51aaefa3aa7">
  <xsd:schema xmlns:xsd="http://www.w3.org/2001/XMLSchema" xmlns:xs="http://www.w3.org/2001/XMLSchema" xmlns:p="http://schemas.microsoft.com/office/2006/metadata/properties" xmlns:ns3="331bc5fa-37a0-4eaf-92e6-e8f500860589" xmlns:ns4="efb7f1d3-2f00-4f20-b7f7-b4cd1648c34e" targetNamespace="http://schemas.microsoft.com/office/2006/metadata/properties" ma:root="true" ma:fieldsID="090720b3c11325cf4a1ec604784656a6" ns3:_="" ns4:_="">
    <xsd:import namespace="331bc5fa-37a0-4eaf-92e6-e8f500860589"/>
    <xsd:import namespace="efb7f1d3-2f00-4f20-b7f7-b4cd1648c3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bc5fa-37a0-4eaf-92e6-e8f5008605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7f1d3-2f00-4f20-b7f7-b4cd1648c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17C671-43AF-40E5-BD3B-FDD23ACF13D9}">
  <ds:schemaRefs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331bc5fa-37a0-4eaf-92e6-e8f500860589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fb7f1d3-2f00-4f20-b7f7-b4cd1648c34e"/>
  </ds:schemaRefs>
</ds:datastoreItem>
</file>

<file path=customXml/itemProps2.xml><?xml version="1.0" encoding="utf-8"?>
<ds:datastoreItem xmlns:ds="http://schemas.openxmlformats.org/officeDocument/2006/customXml" ds:itemID="{55748B43-7BEB-40BE-B726-43F3833E2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bc5fa-37a0-4eaf-92e6-e8f500860589"/>
    <ds:schemaRef ds:uri="efb7f1d3-2f00-4f20-b7f7-b4cd1648c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D215B9-53BB-4A51-B9C1-F684CAEE93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DESA-UNSD</Template>
  <TotalTime>4732</TotalTime>
  <Words>2909</Words>
  <Application>Microsoft Office PowerPoint</Application>
  <PresentationFormat>Widescreen</PresentationFormat>
  <Paragraphs>560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Montserrat</vt:lpstr>
      <vt:lpstr>Roboto</vt:lpstr>
      <vt:lpstr>Times New Roman</vt:lpstr>
      <vt:lpstr>DESA-UNSD</vt:lpstr>
      <vt:lpstr>Custom Design</vt:lpstr>
      <vt:lpstr>PowerPoint Presentation</vt:lpstr>
      <vt:lpstr>Figures vs data</vt:lpstr>
      <vt:lpstr>Developing a Data Model for Data Exchange</vt:lpstr>
      <vt:lpstr>Concept</vt:lpstr>
      <vt:lpstr>Identifying Concepts</vt:lpstr>
      <vt:lpstr>SDMX Concept Scheme</vt:lpstr>
      <vt:lpstr>Dimension</vt:lpstr>
      <vt:lpstr>Attribute</vt:lpstr>
      <vt:lpstr>Primary Measure</vt:lpstr>
      <vt:lpstr>Dimension or Attribute?</vt:lpstr>
      <vt:lpstr>Dimension or Attribute? (2)</vt:lpstr>
      <vt:lpstr>Dimension or Attribute? (3)</vt:lpstr>
      <vt:lpstr>Dimension or Attribute? (4)</vt:lpstr>
      <vt:lpstr>Attribute attachment</vt:lpstr>
      <vt:lpstr>Cross-domain Concepts</vt:lpstr>
      <vt:lpstr>Cross-domain Concepts: examples</vt:lpstr>
      <vt:lpstr>Data model so far...</vt:lpstr>
      <vt:lpstr>Representation</vt:lpstr>
      <vt:lpstr>Code</vt:lpstr>
      <vt:lpstr>Code List</vt:lpstr>
      <vt:lpstr>Code List: Some Examples</vt:lpstr>
      <vt:lpstr>SDMX Concepts and Code lists</vt:lpstr>
      <vt:lpstr>Un-coded Concepts</vt:lpstr>
      <vt:lpstr>Representation of concepts in SDMX</vt:lpstr>
      <vt:lpstr>Data model so far…</vt:lpstr>
      <vt:lpstr>Cross-domain Code Lists</vt:lpstr>
      <vt:lpstr>Cross-domain Concepts and Code Lists: examples</vt:lpstr>
      <vt:lpstr>Generic cross-domain codes</vt:lpstr>
      <vt:lpstr>Data model so far: Code Lists</vt:lpstr>
      <vt:lpstr>Data Structure Definition: summary</vt:lpstr>
      <vt:lpstr>Importance of Data Model</vt:lpstr>
      <vt:lpstr>Dataset</vt:lpstr>
      <vt:lpstr>Time Series</vt:lpstr>
      <vt:lpstr>Time Series: Demonstration</vt:lpstr>
      <vt:lpstr>Non-Time Series Data (a.k.a. Cross-Sectional Data1)</vt:lpstr>
      <vt:lpstr>Time Series View vs Cross-Sectional View</vt:lpstr>
      <vt:lpstr>Keys in SDMX</vt:lpstr>
      <vt:lpstr>Structural and Reference Metadata</vt:lpstr>
      <vt:lpstr>Reference Metadata in SDMX</vt:lpstr>
      <vt:lpstr>Metadata Structure Definition (MSD)</vt:lpstr>
      <vt:lpstr>Reference metadata in SDMX 3.0</vt:lpstr>
      <vt:lpstr>Dataflow and Metadataflow</vt:lpstr>
      <vt:lpstr>Content Constraints</vt:lpstr>
      <vt:lpstr>Content Constraint Types</vt:lpstr>
      <vt:lpstr>Category, Category Scheme, and Categorisation</vt:lpstr>
      <vt:lpstr>SDMX Messages</vt:lpstr>
      <vt:lpstr>SDMX Artefacts </vt:lpstr>
      <vt:lpstr>SDMX Artefact Identification and Versioning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Morente</dc:creator>
  <cp:lastModifiedBy>Abdulla Gozalov</cp:lastModifiedBy>
  <cp:revision>92</cp:revision>
  <cp:lastPrinted>1601-01-01T00:00:00Z</cp:lastPrinted>
  <dcterms:created xsi:type="dcterms:W3CDTF">1601-01-01T00:00:00Z</dcterms:created>
  <dcterms:modified xsi:type="dcterms:W3CDTF">2022-06-01T18:00:16Z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0x0101002ACE9CB7B05C164D8080449E5E0CE91F</vt:lpwstr>
  </property>
</Properties>
</file>