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3"/>
  </p:sldMasterIdLst>
  <p:notesMasterIdLst>
    <p:notesMasterId r:id="rId7"/>
  </p:notesMasterIdLst>
  <p:sldIdLst>
    <p:sldId id="302" r:id="rId4"/>
    <p:sldId id="791" r:id="rId5"/>
    <p:sldId id="790" r:id="rId6"/>
  </p:sldIdLst>
  <p:sldSz cx="9144000" cy="5143500" type="screen16x9"/>
  <p:notesSz cx="6858000" cy="9144000"/>
  <p:embeddedFontLst>
    <p:embeddedFont>
      <p:font typeface="Arial Nova Light" panose="020B0304020202020204" pitchFamily="34" charset="0"/>
      <p:regular r:id="rId8"/>
      <p: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2" roundtripDataSignature="AMtx7mgTwzHvWWerWNgnnUAjF1iRrs940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80" y="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3" Type="http://schemas.openxmlformats.org/officeDocument/2006/relationships/slideMaster" Target="slideMasters/slideMaster1.xml"/><Relationship Id="rId133" Type="http://schemas.openxmlformats.org/officeDocument/2006/relationships/presProps" Target="presProps.xml"/><Relationship Id="rId7" Type="http://schemas.openxmlformats.org/officeDocument/2006/relationships/notesMaster" Target="notesMasters/notesMaster1.xml"/><Relationship Id="rId2" Type="http://schemas.openxmlformats.org/officeDocument/2006/relationships/customXml" Target="../customXml/item2.xml"/><Relationship Id="rId132"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3.xml"/><Relationship Id="rId136" Type="http://schemas.openxmlformats.org/officeDocument/2006/relationships/tableStyles" Target="tableStyles.xml"/><Relationship Id="rId5" Type="http://schemas.openxmlformats.org/officeDocument/2006/relationships/slide" Target="slides/slide2.xml"/><Relationship Id="rId13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font" Target="fonts/font2.fntdata"/><Relationship Id="rId13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4812" cy="3086100"/>
          </a:xfrm>
        </p:spPr>
      </p:sp>
      <p:sp>
        <p:nvSpPr>
          <p:cNvPr id="3" name="Notes Placeholder 2"/>
          <p:cNvSpPr>
            <a:spLocks noGrp="1"/>
          </p:cNvSpPr>
          <p:nvPr>
            <p:ph type="body" idx="1"/>
          </p:nvPr>
        </p:nvSpPr>
        <p:spPr/>
        <p:txBody>
          <a:bodyPr/>
          <a:lstStyle/>
          <a:p>
            <a:r>
              <a:rPr lang="en-US" dirty="0"/>
              <a:t>Walk you through a relatively new and rapidly changing research field</a:t>
            </a:r>
            <a:r>
              <a:rPr lang="en-US" baseline="0" dirty="0"/>
              <a:t> that has geography at its heart. It’s one that’s </a:t>
            </a:r>
            <a:r>
              <a:rPr lang="en-US" baseline="0" dirty="0" err="1"/>
              <a:t>focussed</a:t>
            </a:r>
            <a:r>
              <a:rPr lang="en-US" baseline="0" dirty="0"/>
              <a:t> on trying to improve the health and wellbeing of people everywhere – reducing inequalities and not leaving people behind.</a:t>
            </a:r>
            <a:endParaRPr lang="en-US" dirty="0"/>
          </a:p>
          <a:p>
            <a:endParaRPr lang="en-US" dirty="0"/>
          </a:p>
          <a:p>
            <a:endParaRPr lang="en-US" dirty="0"/>
          </a:p>
          <a:p>
            <a:r>
              <a:rPr lang="en-US" dirty="0"/>
              <a:t>This</a:t>
            </a:r>
            <a:r>
              <a:rPr lang="en-US" baseline="0" dirty="0"/>
              <a:t> presentation provides an overview of geospatial methods, drawing on ‘big data’ and other sources, for complimenting traditional sources of demographic data in building evidence bases for monitoring progress towards the SDGs at subnational scales, and designing strategies. The examples come from work being undertaken by the </a:t>
            </a:r>
            <a:r>
              <a:rPr lang="en-US" baseline="0" dirty="0" err="1"/>
              <a:t>WorldPop</a:t>
            </a:r>
            <a:r>
              <a:rPr lang="en-US" baseline="0" dirty="0"/>
              <a:t> project (</a:t>
            </a:r>
            <a:r>
              <a:rPr lang="en-US" baseline="0" dirty="0" err="1"/>
              <a:t>www.worldpop.org</a:t>
            </a:r>
            <a:r>
              <a:rPr lang="en-US" baseline="0" dirty="0"/>
              <a:t>) and the </a:t>
            </a:r>
            <a:r>
              <a:rPr lang="en-US" baseline="0" dirty="0" err="1"/>
              <a:t>Flowminder</a:t>
            </a:r>
            <a:r>
              <a:rPr lang="en-US" baseline="0" dirty="0"/>
              <a:t> Foundation (</a:t>
            </a:r>
            <a:r>
              <a:rPr lang="en-US" baseline="0" dirty="0" err="1"/>
              <a:t>www.flowminder.org</a:t>
            </a:r>
            <a:r>
              <a:rPr lang="en-US" baseline="0" dirty="0"/>
              <a:t>), which both focus on improving the spatial demographic evidence bases for low and middle income countries, partnering with national statistical agencies, UN organizations, mobile network operators and data providers to add value to traditional </a:t>
            </a:r>
            <a:r>
              <a:rPr lang="en-US" baseline="0" dirty="0" err="1"/>
              <a:t>datasources</a:t>
            </a:r>
            <a:r>
              <a:rPr lang="en-US" baseline="0" dirty="0"/>
              <a:t> and integrate them with novel </a:t>
            </a:r>
            <a:r>
              <a:rPr lang="en-US" baseline="0" dirty="0" err="1"/>
              <a:t>datasources</a:t>
            </a:r>
            <a:r>
              <a:rPr lang="en-US" baseline="0" dirty="0"/>
              <a:t> to fill gaps. </a:t>
            </a:r>
            <a:endParaRPr lang="en-US" dirty="0"/>
          </a:p>
        </p:txBody>
      </p:sp>
      <p:sp>
        <p:nvSpPr>
          <p:cNvPr id="4" name="Slide Number Placeholder 3"/>
          <p:cNvSpPr>
            <a:spLocks noGrp="1"/>
          </p:cNvSpPr>
          <p:nvPr>
            <p:ph type="sldNum" sz="quarter" idx="10"/>
          </p:nvPr>
        </p:nvSpPr>
        <p:spPr/>
        <p:txBody>
          <a:bodyPr/>
          <a:lstStyle/>
          <a:p>
            <a:fld id="{5BD9E371-AF36-4C07-B1CC-15965D486802}" type="slidenum">
              <a:rPr lang="en-GB" smtClean="0"/>
              <a:t>1</a:t>
            </a:fld>
            <a:endParaRPr lang="en-GB"/>
          </a:p>
        </p:txBody>
      </p:sp>
    </p:spTree>
    <p:extLst>
      <p:ext uri="{BB962C8B-B14F-4D97-AF65-F5344CB8AC3E}">
        <p14:creationId xmlns:p14="http://schemas.microsoft.com/office/powerpoint/2010/main" val="1768563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106"/>
        <p:cNvGrpSpPr/>
        <p:nvPr/>
      </p:nvGrpSpPr>
      <p:grpSpPr>
        <a:xfrm>
          <a:off x="0" y="0"/>
          <a:ext cx="0" cy="0"/>
          <a:chOff x="0" y="0"/>
          <a:chExt cx="0" cy="0"/>
        </a:xfrm>
      </p:grpSpPr>
      <p:sp>
        <p:nvSpPr>
          <p:cNvPr id="107" name="Google Shape;107;p1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8" name="Google Shape;108;p1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9" name="Google Shape;109;p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0" name="Google Shape;110;p1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1" name="Google Shape;111;p1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1"/>
        <p:cNvGrpSpPr/>
        <p:nvPr/>
      </p:nvGrpSpPr>
      <p:grpSpPr>
        <a:xfrm>
          <a:off x="0" y="0"/>
          <a:ext cx="0" cy="0"/>
          <a:chOff x="0" y="0"/>
          <a:chExt cx="0" cy="0"/>
        </a:xfrm>
      </p:grpSpPr>
      <p:sp>
        <p:nvSpPr>
          <p:cNvPr id="122" name="Google Shape;122;p1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23" name="Google Shape;123;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8"/>
        <p:cNvGrpSpPr/>
        <p:nvPr/>
      </p:nvGrpSpPr>
      <p:grpSpPr>
        <a:xfrm>
          <a:off x="0" y="0"/>
          <a:ext cx="0" cy="0"/>
          <a:chOff x="0" y="0"/>
          <a:chExt cx="0" cy="0"/>
        </a:xfrm>
      </p:grpSpPr>
      <p:sp>
        <p:nvSpPr>
          <p:cNvPr id="129" name="Google Shape;129;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0" name="Google Shape;130;p1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31" name="Google Shape;131;p1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32" name="Google Shape;132;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6"/>
        <p:cNvGrpSpPr/>
        <p:nvPr/>
      </p:nvGrpSpPr>
      <p:grpSpPr>
        <a:xfrm>
          <a:off x="0" y="0"/>
          <a:ext cx="0" cy="0"/>
          <a:chOff x="0" y="0"/>
          <a:chExt cx="0" cy="0"/>
        </a:xfrm>
      </p:grpSpPr>
      <p:sp>
        <p:nvSpPr>
          <p:cNvPr id="137" name="Google Shape;137;p1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38" name="Google Shape;138;p1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39" name="Google Shape;139;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0"/>
        <p:cNvGrpSpPr/>
        <p:nvPr/>
      </p:nvGrpSpPr>
      <p:grpSpPr>
        <a:xfrm>
          <a:off x="0" y="0"/>
          <a:ext cx="0" cy="0"/>
          <a:chOff x="0" y="0"/>
          <a:chExt cx="0" cy="0"/>
        </a:xfrm>
      </p:grpSpPr>
      <p:sp>
        <p:nvSpPr>
          <p:cNvPr id="141" name="Google Shape;141;p2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42" name="Google Shape;142;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3"/>
        <p:cNvGrpSpPr/>
        <p:nvPr/>
      </p:nvGrpSpPr>
      <p:grpSpPr>
        <a:xfrm>
          <a:off x="0" y="0"/>
          <a:ext cx="0" cy="0"/>
          <a:chOff x="0" y="0"/>
          <a:chExt cx="0" cy="0"/>
        </a:xfrm>
      </p:grpSpPr>
      <p:sp>
        <p:nvSpPr>
          <p:cNvPr id="144" name="Google Shape;144;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2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46" name="Google Shape;146;p2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47" name="Google Shape;147;p2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48" name="Google Shape;148;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9"/>
        <p:cNvGrpSpPr/>
        <p:nvPr/>
      </p:nvGrpSpPr>
      <p:grpSpPr>
        <a:xfrm>
          <a:off x="0" y="0"/>
          <a:ext cx="0" cy="0"/>
          <a:chOff x="0" y="0"/>
          <a:chExt cx="0" cy="0"/>
        </a:xfrm>
      </p:grpSpPr>
      <p:sp>
        <p:nvSpPr>
          <p:cNvPr id="150" name="Google Shape;150;p2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51" name="Google Shape;151;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2"/>
        <p:cNvGrpSpPr/>
        <p:nvPr/>
      </p:nvGrpSpPr>
      <p:grpSpPr>
        <a:xfrm>
          <a:off x="0" y="0"/>
          <a:ext cx="0" cy="0"/>
          <a:chOff x="0" y="0"/>
          <a:chExt cx="0" cy="0"/>
        </a:xfrm>
      </p:grpSpPr>
      <p:sp>
        <p:nvSpPr>
          <p:cNvPr id="153" name="Google Shape;153;p2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54" name="Google Shape;154;p2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55" name="Google Shape;155;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6"/>
        <p:cNvGrpSpPr/>
        <p:nvPr/>
      </p:nvGrpSpPr>
      <p:grpSpPr>
        <a:xfrm>
          <a:off x="0" y="0"/>
          <a:ext cx="0" cy="0"/>
          <a:chOff x="0" y="0"/>
          <a:chExt cx="0" cy="0"/>
        </a:xfrm>
      </p:grpSpPr>
      <p:sp>
        <p:nvSpPr>
          <p:cNvPr id="157" name="Google Shape;157;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0"/>
        <p:cNvGrpSpPr/>
        <p:nvPr/>
      </p:nvGrpSpPr>
      <p:grpSpPr>
        <a:xfrm>
          <a:off x="0" y="0"/>
          <a:ext cx="0" cy="0"/>
          <a:chOff x="0" y="0"/>
          <a:chExt cx="0" cy="0"/>
        </a:xfrm>
      </p:grpSpPr>
      <p:sp>
        <p:nvSpPr>
          <p:cNvPr id="91" name="Google Shape;91;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92" name="Google Shape;92;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93" name="Google Shape;9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8" r:id="rId2"/>
    <p:sldLayoutId id="2147483670" r:id="rId3"/>
    <p:sldLayoutId id="2147483672" r:id="rId4"/>
    <p:sldLayoutId id="2147483673" r:id="rId5"/>
    <p:sldLayoutId id="2147483674" r:id="rId6"/>
    <p:sldLayoutId id="2147483675" r:id="rId7"/>
    <p:sldLayoutId id="2147483676" r:id="rId8"/>
    <p:sldLayoutId id="214748367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55;p35">
            <a:extLst>
              <a:ext uri="{FF2B5EF4-FFF2-40B4-BE49-F238E27FC236}">
                <a16:creationId xmlns:a16="http://schemas.microsoft.com/office/drawing/2014/main" id="{939F7D5F-8A97-9EFC-C13A-97F5E0648948}"/>
              </a:ext>
            </a:extLst>
          </p:cNvPr>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3" name="Rounded Rectangle 2"/>
          <p:cNvSpPr/>
          <p:nvPr/>
        </p:nvSpPr>
        <p:spPr>
          <a:xfrm>
            <a:off x="467139" y="2305050"/>
            <a:ext cx="4323522" cy="2388394"/>
          </a:xfrm>
          <a:prstGeom prst="round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GB" sz="1050"/>
          </a:p>
        </p:txBody>
      </p:sp>
      <p:sp>
        <p:nvSpPr>
          <p:cNvPr id="5" name="Slide Number Placeholder 4"/>
          <p:cNvSpPr>
            <a:spLocks noGrp="1"/>
          </p:cNvSpPr>
          <p:nvPr>
            <p:ph type="sldNum" sz="quarter" idx="12"/>
          </p:nvPr>
        </p:nvSpPr>
        <p:spPr/>
        <p:txBody>
          <a:bodyPr/>
          <a:lstStyle/>
          <a:p>
            <a:fld id="{D6C70487-F68E-4B2D-A7AA-68ED36EEE579}" type="slidenum">
              <a:rPr lang="en-GB" smtClean="0"/>
              <a:t>1</a:t>
            </a:fld>
            <a:endParaRPr lang="en-GB"/>
          </a:p>
        </p:txBody>
      </p:sp>
      <p:sp>
        <p:nvSpPr>
          <p:cNvPr id="7" name="TextBox 6"/>
          <p:cNvSpPr txBox="1"/>
          <p:nvPr/>
        </p:nvSpPr>
        <p:spPr>
          <a:xfrm>
            <a:off x="557213" y="2479356"/>
            <a:ext cx="4143374" cy="1600438"/>
          </a:xfrm>
          <a:prstGeom prst="rect">
            <a:avLst/>
          </a:prstGeom>
          <a:noFill/>
        </p:spPr>
        <p:txBody>
          <a:bodyPr wrap="square" rtlCol="0">
            <a:spAutoFit/>
          </a:bodyPr>
          <a:lstStyle/>
          <a:p>
            <a:pPr algn="ctr"/>
            <a:r>
              <a:rPr lang="en-GB" sz="1600" dirty="0">
                <a:latin typeface="Arial Nova Light" panose="020B0304020202020204" pitchFamily="34" charset="0"/>
              </a:rPr>
              <a:t>Technical workshop on geospatial population estimation for selected countries in the Arab Region</a:t>
            </a:r>
          </a:p>
          <a:p>
            <a:pPr algn="ctr"/>
            <a:endParaRPr lang="en-GB" sz="2000" dirty="0">
              <a:latin typeface="Arial Nova Light" panose="020B0304020202020204" pitchFamily="34" charset="0"/>
            </a:endParaRPr>
          </a:p>
          <a:p>
            <a:pPr algn="ctr"/>
            <a:r>
              <a:rPr lang="en-GB" sz="1500" dirty="0">
                <a:latin typeface="Arial Nova Light" panose="020B0304020202020204" pitchFamily="34" charset="0"/>
              </a:rPr>
              <a:t>Day 3 – Revised Agenda</a:t>
            </a:r>
          </a:p>
          <a:p>
            <a:pPr algn="ctr"/>
            <a:endParaRPr lang="en-GB" sz="1500" i="1" dirty="0"/>
          </a:p>
        </p:txBody>
      </p:sp>
      <p:pic>
        <p:nvPicPr>
          <p:cNvPr id="8" name="Picture 2">
            <a:extLst>
              <a:ext uri="{FF2B5EF4-FFF2-40B4-BE49-F238E27FC236}">
                <a16:creationId xmlns:a16="http://schemas.microsoft.com/office/drawing/2014/main" id="{A728F1E0-B388-4677-90CD-D395A84B48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2014" y="4139879"/>
            <a:ext cx="2133772" cy="4900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University of Southampton - Inova Education">
            <a:extLst>
              <a:ext uri="{FF2B5EF4-FFF2-40B4-BE49-F238E27FC236}">
                <a16:creationId xmlns:a16="http://schemas.microsoft.com/office/drawing/2014/main" id="{A4E4D083-2C57-4C2B-8F73-27F47544E1D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6357" y="197671"/>
            <a:ext cx="1932697" cy="4095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50F0AD3-DC9B-4F8A-BD38-1F3BF99402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6082" y="804890"/>
            <a:ext cx="1752972" cy="752382"/>
          </a:xfrm>
          <a:prstGeom prst="rect">
            <a:avLst/>
          </a:prstGeom>
        </p:spPr>
      </p:pic>
    </p:spTree>
    <p:extLst>
      <p:ext uri="{BB962C8B-B14F-4D97-AF65-F5344CB8AC3E}">
        <p14:creationId xmlns:p14="http://schemas.microsoft.com/office/powerpoint/2010/main" val="2714210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0805CF1-918E-222A-0A1C-9CDB805160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0605" y="4488767"/>
            <a:ext cx="2133772" cy="49005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87F544C-88AF-F073-040D-84136B152405}"/>
              </a:ext>
            </a:extLst>
          </p:cNvPr>
          <p:cNvSpPr/>
          <p:nvPr/>
        </p:nvSpPr>
        <p:spPr>
          <a:xfrm>
            <a:off x="187077" y="832269"/>
            <a:ext cx="2518707" cy="302792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800" dirty="0">
                <a:latin typeface="Arial Nova Light" panose="020B0304020202020204" pitchFamily="34" charset="0"/>
              </a:rPr>
              <a:t>Population estimation in inaccessible areas and where data is outdated</a:t>
            </a:r>
            <a:endParaRPr lang="en-GB" dirty="0">
              <a:latin typeface="Arial Nova Light" panose="020B0304020202020204" pitchFamily="34" charset="0"/>
            </a:endParaRPr>
          </a:p>
          <a:p>
            <a:pPr algn="ctr"/>
            <a:endParaRPr lang="en-GB" dirty="0">
              <a:latin typeface="Arial Nova Light" panose="020B0304020202020204" pitchFamily="34" charset="0"/>
            </a:endParaRPr>
          </a:p>
        </p:txBody>
      </p:sp>
      <p:sp>
        <p:nvSpPr>
          <p:cNvPr id="4" name="Rectangle: Rounded Corners 3">
            <a:extLst>
              <a:ext uri="{FF2B5EF4-FFF2-40B4-BE49-F238E27FC236}">
                <a16:creationId xmlns:a16="http://schemas.microsoft.com/office/drawing/2014/main" id="{5178B88A-B166-94D1-D9A6-CCCE788560A6}"/>
              </a:ext>
            </a:extLst>
          </p:cNvPr>
          <p:cNvSpPr/>
          <p:nvPr/>
        </p:nvSpPr>
        <p:spPr>
          <a:xfrm>
            <a:off x="3323597" y="832269"/>
            <a:ext cx="2518707" cy="302792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solidFill>
                  <a:srgbClr val="000000"/>
                </a:solidFill>
                <a:latin typeface="Arial Nova Light" panose="020B0304020202020204" pitchFamily="34" charset="0"/>
              </a:rPr>
              <a:t>Estimating and mapping nomadic, displaced populations</a:t>
            </a:r>
            <a:endParaRPr kumimoji="0" lang="en-GB" sz="1400" b="0" i="0" u="none" strike="noStrike" kern="0" cap="none" spc="0" normalizeH="0" baseline="0" noProof="0" dirty="0">
              <a:ln>
                <a:noFill/>
              </a:ln>
              <a:solidFill>
                <a:srgbClr val="000000"/>
              </a:solidFill>
              <a:effectLst/>
              <a:uLnTx/>
              <a:uFillTx/>
              <a:latin typeface="Arial Nova Light" panose="020B0304020202020204" pitchFamily="34" charset="0"/>
              <a:ea typeface="+mn-ea"/>
              <a:cs typeface="+mn-cs"/>
              <a:sym typeface="Arial"/>
            </a:endParaRPr>
          </a:p>
        </p:txBody>
      </p:sp>
      <p:sp>
        <p:nvSpPr>
          <p:cNvPr id="5" name="Rectangle: Rounded Corners 4">
            <a:extLst>
              <a:ext uri="{FF2B5EF4-FFF2-40B4-BE49-F238E27FC236}">
                <a16:creationId xmlns:a16="http://schemas.microsoft.com/office/drawing/2014/main" id="{9801122D-85EC-A51A-91CC-3BEAC3BBDA46}"/>
              </a:ext>
            </a:extLst>
          </p:cNvPr>
          <p:cNvSpPr/>
          <p:nvPr/>
        </p:nvSpPr>
        <p:spPr>
          <a:xfrm>
            <a:off x="6460117" y="799833"/>
            <a:ext cx="2518707" cy="302792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000000"/>
                </a:solidFill>
                <a:effectLst/>
                <a:uLnTx/>
                <a:uFillTx/>
                <a:latin typeface="Arial Nova Light" panose="020B0304020202020204" pitchFamily="34" charset="0"/>
                <a:ea typeface="+mn-ea"/>
                <a:cs typeface="+mn-cs"/>
                <a:sym typeface="Arial"/>
              </a:rPr>
              <a:t>Sample frames</a:t>
            </a:r>
            <a:endParaRPr kumimoji="0" lang="en-GB" sz="1400" b="0" i="0" u="none" strike="noStrike" kern="0" cap="none" spc="0" normalizeH="0" baseline="0" noProof="0" dirty="0">
              <a:ln>
                <a:noFill/>
              </a:ln>
              <a:solidFill>
                <a:srgbClr val="000000"/>
              </a:solidFill>
              <a:effectLst/>
              <a:uLnTx/>
              <a:uFillTx/>
              <a:latin typeface="Arial Nova Light" panose="020B0304020202020204" pitchFamily="34" charset="0"/>
              <a:ea typeface="+mn-ea"/>
              <a:cs typeface="+mn-cs"/>
              <a:sym typeface="Arial"/>
            </a:endParaRPr>
          </a:p>
        </p:txBody>
      </p:sp>
      <p:sp>
        <p:nvSpPr>
          <p:cNvPr id="6" name="TextBox 5">
            <a:extLst>
              <a:ext uri="{FF2B5EF4-FFF2-40B4-BE49-F238E27FC236}">
                <a16:creationId xmlns:a16="http://schemas.microsoft.com/office/drawing/2014/main" id="{F40C600C-7EB3-9B61-6651-D27B110EE1DE}"/>
              </a:ext>
            </a:extLst>
          </p:cNvPr>
          <p:cNvSpPr txBox="1"/>
          <p:nvPr/>
        </p:nvSpPr>
        <p:spPr>
          <a:xfrm>
            <a:off x="131411" y="215417"/>
            <a:ext cx="4385835" cy="461665"/>
          </a:xfrm>
          <a:prstGeom prst="rect">
            <a:avLst/>
          </a:prstGeom>
          <a:noFill/>
        </p:spPr>
        <p:txBody>
          <a:bodyPr wrap="square" rtlCol="0">
            <a:spAutoFit/>
          </a:bodyPr>
          <a:lstStyle/>
          <a:p>
            <a:r>
              <a:rPr lang="en-GB" sz="2400" dirty="0">
                <a:latin typeface="Arial Nova Light" panose="020B0304020202020204" pitchFamily="34" charset="0"/>
              </a:rPr>
              <a:t>Common areas of interest</a:t>
            </a:r>
          </a:p>
        </p:txBody>
      </p:sp>
      <p:sp>
        <p:nvSpPr>
          <p:cNvPr id="7" name="Rectangle: Rounded Corners 6">
            <a:extLst>
              <a:ext uri="{FF2B5EF4-FFF2-40B4-BE49-F238E27FC236}">
                <a16:creationId xmlns:a16="http://schemas.microsoft.com/office/drawing/2014/main" id="{3AA3DF80-2A86-F7EC-9D04-A914265F2C27}"/>
              </a:ext>
            </a:extLst>
          </p:cNvPr>
          <p:cNvSpPr/>
          <p:nvPr/>
        </p:nvSpPr>
        <p:spPr>
          <a:xfrm>
            <a:off x="187078" y="4123013"/>
            <a:ext cx="6273040" cy="8909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800" i="1" u="sng" dirty="0">
                <a:latin typeface="Arial Nova Light" panose="020B0304020202020204" pitchFamily="34" charset="0"/>
              </a:rPr>
              <a:t>Other interest areas</a:t>
            </a:r>
            <a:r>
              <a:rPr lang="en-GB" sz="1800" dirty="0">
                <a:latin typeface="Arial Nova Light" panose="020B0304020202020204" pitchFamily="34" charset="0"/>
              </a:rPr>
              <a:t>: Building mapping, satellite imagery, urban definitions, training and skills</a:t>
            </a:r>
            <a:endParaRPr lang="en-GB" dirty="0">
              <a:latin typeface="Arial Nova Light" panose="020B0304020202020204" pitchFamily="34" charset="0"/>
            </a:endParaRPr>
          </a:p>
        </p:txBody>
      </p:sp>
      <p:pic>
        <p:nvPicPr>
          <p:cNvPr id="8" name="Picture 4" descr="Check Mark clip art - vector clip art online, royalty free ">
            <a:extLst>
              <a:ext uri="{FF2B5EF4-FFF2-40B4-BE49-F238E27FC236}">
                <a16:creationId xmlns:a16="http://schemas.microsoft.com/office/drawing/2014/main" id="{C635AF4F-32BE-F6D7-07F8-5507400A4A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860" y="1817848"/>
            <a:ext cx="1446860" cy="13407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heck Mark clip art - vector clip art online, royalty free ">
            <a:extLst>
              <a:ext uri="{FF2B5EF4-FFF2-40B4-BE49-F238E27FC236}">
                <a16:creationId xmlns:a16="http://schemas.microsoft.com/office/drawing/2014/main" id="{24DF5694-018D-962D-2015-60F081800D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9643" y="1817847"/>
            <a:ext cx="1446860" cy="134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69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4F53B-7851-B307-B172-A283ABE78CBA}"/>
              </a:ext>
            </a:extLst>
          </p:cNvPr>
          <p:cNvSpPr>
            <a:spLocks noGrp="1"/>
          </p:cNvSpPr>
          <p:nvPr>
            <p:ph type="title"/>
          </p:nvPr>
        </p:nvSpPr>
        <p:spPr/>
        <p:txBody>
          <a:bodyPr/>
          <a:lstStyle/>
          <a:p>
            <a:r>
              <a:rPr lang="en-GB" dirty="0"/>
              <a:t>Revised agenda: Day 3</a:t>
            </a:r>
          </a:p>
        </p:txBody>
      </p:sp>
      <p:sp>
        <p:nvSpPr>
          <p:cNvPr id="3" name="Text Placeholder 2">
            <a:extLst>
              <a:ext uri="{FF2B5EF4-FFF2-40B4-BE49-F238E27FC236}">
                <a16:creationId xmlns:a16="http://schemas.microsoft.com/office/drawing/2014/main" id="{0425EE4D-2B77-BC15-203D-F8A43173CF41}"/>
              </a:ext>
            </a:extLst>
          </p:cNvPr>
          <p:cNvSpPr>
            <a:spLocks noGrp="1"/>
          </p:cNvSpPr>
          <p:nvPr>
            <p:ph type="body" idx="1"/>
          </p:nvPr>
        </p:nvSpPr>
        <p:spPr>
          <a:xfrm>
            <a:off x="628650" y="1106398"/>
            <a:ext cx="7886700" cy="3263400"/>
          </a:xfrm>
        </p:spPr>
        <p:txBody>
          <a:bodyPr/>
          <a:lstStyle/>
          <a:p>
            <a:r>
              <a:rPr lang="en-GB" dirty="0"/>
              <a:t>Geospatial methods and tools for sample frames</a:t>
            </a:r>
          </a:p>
          <a:p>
            <a:r>
              <a:rPr lang="en-GB" dirty="0"/>
              <a:t>Short recap exercise</a:t>
            </a:r>
          </a:p>
          <a:p>
            <a:r>
              <a:rPr lang="en-GB" dirty="0"/>
              <a:t>Building, settlement, urban mapping datasets</a:t>
            </a:r>
          </a:p>
          <a:p>
            <a:endParaRPr lang="en-GB" dirty="0"/>
          </a:p>
          <a:p>
            <a:r>
              <a:rPr lang="en-GB" dirty="0"/>
              <a:t>Group work in country teams with WorldPop/UNFPA input</a:t>
            </a:r>
          </a:p>
          <a:p>
            <a:pPr lvl="1"/>
            <a:r>
              <a:rPr lang="en-GB" dirty="0"/>
              <a:t>Do any of the methods, applications discussed at the workshop look to be useful to your country?</a:t>
            </a:r>
          </a:p>
          <a:p>
            <a:pPr lvl="1"/>
            <a:r>
              <a:rPr lang="en-GB" dirty="0"/>
              <a:t>If so, for what purpose? What data exist to support their application and where are there gaps?</a:t>
            </a:r>
          </a:p>
          <a:p>
            <a:pPr lvl="1"/>
            <a:r>
              <a:rPr lang="en-GB" dirty="0"/>
              <a:t>Are there any specific deadlines, timelines that need to be met?</a:t>
            </a:r>
          </a:p>
          <a:p>
            <a:pPr lvl="1"/>
            <a:r>
              <a:rPr lang="en-GB" dirty="0"/>
              <a:t>What capacity and skills exist already, and what training might be needed?</a:t>
            </a:r>
          </a:p>
          <a:p>
            <a:pPr lvl="1"/>
            <a:endParaRPr lang="en-GB" dirty="0"/>
          </a:p>
          <a:p>
            <a:pPr lvl="1"/>
            <a:endParaRPr lang="en-GB" dirty="0"/>
          </a:p>
          <a:p>
            <a:endParaRPr lang="en-GB" dirty="0"/>
          </a:p>
          <a:p>
            <a:pPr lvl="1"/>
            <a:endParaRPr lang="en-GB" dirty="0"/>
          </a:p>
        </p:txBody>
      </p:sp>
      <p:pic>
        <p:nvPicPr>
          <p:cNvPr id="4" name="Picture 2">
            <a:extLst>
              <a:ext uri="{FF2B5EF4-FFF2-40B4-BE49-F238E27FC236}">
                <a16:creationId xmlns:a16="http://schemas.microsoft.com/office/drawing/2014/main" id="{92009434-3049-DF8B-EB21-E56448984D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0605" y="4488767"/>
            <a:ext cx="2133772" cy="490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81333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36C9D7F47976478C7077B7F3A5FB69" ma:contentTypeVersion="20" ma:contentTypeDescription="Create a new document." ma:contentTypeScope="" ma:versionID="190b2e2f87383a6e084e344a3ce223c3">
  <xsd:schema xmlns:xsd="http://www.w3.org/2001/XMLSchema" xmlns:xs="http://www.w3.org/2001/XMLSchema" xmlns:p="http://schemas.microsoft.com/office/2006/metadata/properties" xmlns:ns1="http://schemas.microsoft.com/sharepoint/v3" xmlns:ns2="b218a791-960d-464b-9a74-d101fff30fb7" xmlns:ns3="68e182c0-8835-4640-92da-7bbe73ee1a48" targetNamespace="http://schemas.microsoft.com/office/2006/metadata/properties" ma:root="true" ma:fieldsID="bc1525c6074175ad322fca8ac55965f7" ns1:_="" ns2:_="" ns3:_="">
    <xsd:import namespace="http://schemas.microsoft.com/sharepoint/v3"/>
    <xsd:import namespace="b218a791-960d-464b-9a74-d101fff30fb7"/>
    <xsd:import namespace="68e182c0-8835-4640-92da-7bbe73ee1a4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18a791-960d-464b-9a74-d101fff30f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bf2f534-9c3d-494b-83fb-768e807180c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8e182c0-8835-4640-92da-7bbe73ee1a4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56f07866-4575-42af-9d2a-4027eb519404}" ma:internalName="TaxCatchAll" ma:showField="CatchAllData" ma:web="68e182c0-8835-4640-92da-7bbe73ee1a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CD81FB-0F11-42FF-8D3D-86A7437A19F4}">
  <ds:schemaRefs>
    <ds:schemaRef ds:uri="http://schemas.microsoft.com/sharepoint/v3/contenttype/forms"/>
  </ds:schemaRefs>
</ds:datastoreItem>
</file>

<file path=customXml/itemProps2.xml><?xml version="1.0" encoding="utf-8"?>
<ds:datastoreItem xmlns:ds="http://schemas.openxmlformats.org/officeDocument/2006/customXml" ds:itemID="{0E87CBB7-4ED0-4CB7-9E28-1B3A541F50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218a791-960d-464b-9a74-d101fff30fb7"/>
    <ds:schemaRef ds:uri="68e182c0-8835-4640-92da-7bbe73ee1a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271</TotalTime>
  <Words>320</Words>
  <Application>Microsoft Office PowerPoint</Application>
  <PresentationFormat>On-screen Show (16:9)</PresentationFormat>
  <Paragraphs>26</Paragraphs>
  <Slides>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Arial Nova Light</vt:lpstr>
      <vt:lpstr>Simple Light</vt:lpstr>
      <vt:lpstr>PowerPoint Presentation</vt:lpstr>
      <vt:lpstr>PowerPoint Presentation</vt:lpstr>
      <vt:lpstr>Revised agenda: Day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KARANOUH</dc:creator>
  <cp:lastModifiedBy>Dina Karanouh</cp:lastModifiedBy>
  <cp:revision>43</cp:revision>
  <dcterms:modified xsi:type="dcterms:W3CDTF">2024-09-28T12:35:06Z</dcterms:modified>
</cp:coreProperties>
</file>