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702" r:id="rId2"/>
  </p:sldMasterIdLst>
  <p:notesMasterIdLst>
    <p:notesMasterId r:id="rId16"/>
  </p:notesMasterIdLst>
  <p:sldIdLst>
    <p:sldId id="759" r:id="rId3"/>
    <p:sldId id="760" r:id="rId4"/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  <p:sldId id="769" r:id="rId13"/>
    <p:sldId id="770" r:id="rId14"/>
    <p:sldId id="40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69D1EC-1671-4C65-A9D3-326E4C825777}" v="23" dt="2024-06-01T09:01:35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6369D1EC-1671-4C65-A9D3-326E4C825777}"/>
    <pc:docChg chg="undo redo custSel addSld delSld modSld sldOrd replTag delTag">
      <pc:chgData name="Abdulla Gozalov" userId="a2de045a-68a6-4d03-ba6d-31275eda1754" providerId="ADAL" clId="{6369D1EC-1671-4C65-A9D3-326E4C825777}" dt="2024-06-05T06:18:11.707" v="6508" actId="20577"/>
      <pc:docMkLst>
        <pc:docMk/>
      </pc:docMkLst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985501426" sldId="257"/>
        </pc:sldMkLst>
      </pc:sldChg>
      <pc:sldChg chg="del replTag delTag">
        <pc:chgData name="Abdulla Gozalov" userId="a2de045a-68a6-4d03-ba6d-31275eda1754" providerId="ADAL" clId="{6369D1EC-1671-4C65-A9D3-326E4C825777}" dt="2024-04-22T20:02:12.126" v="24" actId="47"/>
        <pc:sldMkLst>
          <pc:docMk/>
          <pc:sldMk cId="497597824" sldId="379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973921631" sldId="381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753728204" sldId="382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77227408" sldId="383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436963035" sldId="384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967205353" sldId="385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428573004" sldId="386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918950005" sldId="387"/>
        </pc:sldMkLst>
      </pc:sldChg>
      <pc:sldChg chg="del replTag delTag">
        <pc:chgData name="Abdulla Gozalov" userId="a2de045a-68a6-4d03-ba6d-31275eda1754" providerId="ADAL" clId="{6369D1EC-1671-4C65-A9D3-326E4C825777}" dt="2024-04-22T20:21:45.289" v="476" actId="47"/>
        <pc:sldMkLst>
          <pc:docMk/>
          <pc:sldMk cId="732565709" sldId="388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615676337" sldId="389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3785390123" sldId="390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388982843" sldId="391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436575342" sldId="392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878604869" sldId="393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930832073" sldId="394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780701691" sldId="395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126662892" sldId="396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701818357" sldId="397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1419976923" sldId="398"/>
        </pc:sldMkLst>
      </pc:sldChg>
      <pc:sldChg chg="del replTag">
        <pc:chgData name="Abdulla Gozalov" userId="a2de045a-68a6-4d03-ba6d-31275eda1754" providerId="ADAL" clId="{6369D1EC-1671-4C65-A9D3-326E4C825777}" dt="2024-04-22T20:21:45.289" v="476" actId="47"/>
        <pc:sldMkLst>
          <pc:docMk/>
          <pc:sldMk cId="2648686177" sldId="399"/>
        </pc:sldMkLst>
      </pc:sldChg>
      <pc:sldChg chg="modSp mod replTag delTag">
        <pc:chgData name="Abdulla Gozalov" userId="a2de045a-68a6-4d03-ba6d-31275eda1754" providerId="ADAL" clId="{6369D1EC-1671-4C65-A9D3-326E4C825777}" dt="2024-04-23T18:28:24.584" v="4210"/>
        <pc:sldMkLst>
          <pc:docMk/>
          <pc:sldMk cId="339788591" sldId="400"/>
        </pc:sldMkLst>
        <pc:spChg chg="mod">
          <ac:chgData name="Abdulla Gozalov" userId="a2de045a-68a6-4d03-ba6d-31275eda1754" providerId="ADAL" clId="{6369D1EC-1671-4C65-A9D3-326E4C825777}" dt="2024-04-22T20:25:21.193" v="695" actId="6549"/>
          <ac:spMkLst>
            <pc:docMk/>
            <pc:sldMk cId="339788591" sldId="400"/>
            <ac:spMk id="3" creationId="{6B14D137-9F4F-46B1-8045-34EA794C1327}"/>
          </ac:spMkLst>
        </pc:spChg>
      </pc:sldChg>
      <pc:sldChg chg="addSp delSp modSp mod replTag delTag">
        <pc:chgData name="Abdulla Gozalov" userId="a2de045a-68a6-4d03-ba6d-31275eda1754" providerId="ADAL" clId="{6369D1EC-1671-4C65-A9D3-326E4C825777}" dt="2024-06-04T09:20:06.767" v="6458"/>
        <pc:sldMkLst>
          <pc:docMk/>
          <pc:sldMk cId="0" sldId="759"/>
        </pc:sldMkLst>
        <pc:spChg chg="del mod">
          <ac:chgData name="Abdulla Gozalov" userId="a2de045a-68a6-4d03-ba6d-31275eda1754" providerId="ADAL" clId="{6369D1EC-1671-4C65-A9D3-326E4C825777}" dt="2024-06-01T09:01:33.789" v="6451" actId="478"/>
          <ac:spMkLst>
            <pc:docMk/>
            <pc:sldMk cId="0" sldId="759"/>
            <ac:spMk id="3" creationId="{1C50ED28-9E06-4CFC-B898-F60E2274A0AC}"/>
          </ac:spMkLst>
        </pc:spChg>
        <pc:spChg chg="mod">
          <ac:chgData name="Abdulla Gozalov" userId="a2de045a-68a6-4d03-ba6d-31275eda1754" providerId="ADAL" clId="{6369D1EC-1671-4C65-A9D3-326E4C825777}" dt="2024-04-22T20:01:46.448" v="12" actId="20577"/>
          <ac:spMkLst>
            <pc:docMk/>
            <pc:sldMk cId="0" sldId="759"/>
            <ac:spMk id="4" creationId="{07591233-5351-4901-828C-AFCB2239F6E6}"/>
          </ac:spMkLst>
        </pc:spChg>
        <pc:spChg chg="add mod">
          <ac:chgData name="Abdulla Gozalov" userId="a2de045a-68a6-4d03-ba6d-31275eda1754" providerId="ADAL" clId="{6369D1EC-1671-4C65-A9D3-326E4C825777}" dt="2024-06-01T09:01:35.016" v="6452"/>
          <ac:spMkLst>
            <pc:docMk/>
            <pc:sldMk cId="0" sldId="759"/>
            <ac:spMk id="5" creationId="{1A9D6F8C-516E-0A5F-63F8-B29BB0BF7836}"/>
          </ac:spMkLst>
        </pc:spChg>
        <pc:picChg chg="mod">
          <ac:chgData name="Abdulla Gozalov" userId="a2de045a-68a6-4d03-ba6d-31275eda1754" providerId="ADAL" clId="{6369D1EC-1671-4C65-A9D3-326E4C825777}" dt="2024-06-01T08:09:38.615" v="6446" actId="1076"/>
          <ac:picMkLst>
            <pc:docMk/>
            <pc:sldMk cId="0" sldId="759"/>
            <ac:picMk id="10242" creationId="{0F44083A-B10A-4B46-8AF1-85BAD6DDE431}"/>
          </ac:picMkLst>
        </pc:picChg>
      </pc:sldChg>
      <pc:sldChg chg="modSp new mod replTag delTag">
        <pc:chgData name="Abdulla Gozalov" userId="a2de045a-68a6-4d03-ba6d-31275eda1754" providerId="ADAL" clId="{6369D1EC-1671-4C65-A9D3-326E4C825777}" dt="2024-06-05T06:17:43.638" v="6468"/>
        <pc:sldMkLst>
          <pc:docMk/>
          <pc:sldMk cId="2832565126" sldId="760"/>
        </pc:sldMkLst>
        <pc:spChg chg="mod">
          <ac:chgData name="Abdulla Gozalov" userId="a2de045a-68a6-4d03-ba6d-31275eda1754" providerId="ADAL" clId="{6369D1EC-1671-4C65-A9D3-326E4C825777}" dt="2024-04-22T20:02:26.737" v="80" actId="1076"/>
          <ac:spMkLst>
            <pc:docMk/>
            <pc:sldMk cId="2832565126" sldId="760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2:34.086" v="6332" actId="20577"/>
          <ac:spMkLst>
            <pc:docMk/>
            <pc:sldMk cId="2832565126" sldId="760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6-05T06:17:48.033" v="6470"/>
        <pc:sldMkLst>
          <pc:docMk/>
          <pc:sldMk cId="2956576332" sldId="761"/>
        </pc:sldMkLst>
        <pc:spChg chg="mod">
          <ac:chgData name="Abdulla Gozalov" userId="a2de045a-68a6-4d03-ba6d-31275eda1754" providerId="ADAL" clId="{6369D1EC-1671-4C65-A9D3-326E4C825777}" dt="2024-04-22T20:21:51.099" v="496" actId="20577"/>
          <ac:spMkLst>
            <pc:docMk/>
            <pc:sldMk cId="2956576332" sldId="761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3:10.748" v="6348" actId="15"/>
          <ac:spMkLst>
            <pc:docMk/>
            <pc:sldMk cId="2956576332" sldId="761"/>
            <ac:spMk id="3" creationId="{5719C319-5FC6-0C10-A78C-47349C7B5968}"/>
          </ac:spMkLst>
        </pc:spChg>
      </pc:sldChg>
      <pc:sldChg chg="new del replTag delTag">
        <pc:chgData name="Abdulla Gozalov" userId="a2de045a-68a6-4d03-ba6d-31275eda1754" providerId="ADAL" clId="{6369D1EC-1671-4C65-A9D3-326E4C825777}" dt="2024-04-22T20:25:29.154" v="705" actId="47"/>
        <pc:sldMkLst>
          <pc:docMk/>
          <pc:sldMk cId="2734168639" sldId="762"/>
        </pc:sldMkLst>
      </pc:sldChg>
      <pc:sldChg chg="addSp delSp modSp add mod replTag delTag">
        <pc:chgData name="Abdulla Gozalov" userId="a2de045a-68a6-4d03-ba6d-31275eda1754" providerId="ADAL" clId="{6369D1EC-1671-4C65-A9D3-326E4C825777}" dt="2024-06-05T06:17:49.984" v="6472"/>
        <pc:sldMkLst>
          <pc:docMk/>
          <pc:sldMk cId="3969625311" sldId="762"/>
        </pc:sldMkLst>
        <pc:spChg chg="mod">
          <ac:chgData name="Abdulla Gozalov" userId="a2de045a-68a6-4d03-ba6d-31275eda1754" providerId="ADAL" clId="{6369D1EC-1671-4C65-A9D3-326E4C825777}" dt="2024-04-22T20:43:50.599" v="1971" actId="20577"/>
          <ac:spMkLst>
            <pc:docMk/>
            <pc:sldMk cId="3969625311" sldId="762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4:15.354" v="6363" actId="113"/>
          <ac:spMkLst>
            <pc:docMk/>
            <pc:sldMk cId="3969625311" sldId="762"/>
            <ac:spMk id="3" creationId="{5719C319-5FC6-0C10-A78C-47349C7B5968}"/>
          </ac:spMkLst>
        </pc:spChg>
        <pc:spChg chg="add del">
          <ac:chgData name="Abdulla Gozalov" userId="a2de045a-68a6-4d03-ba6d-31275eda1754" providerId="ADAL" clId="{6369D1EC-1671-4C65-A9D3-326E4C825777}" dt="2024-04-22T20:27:20.005" v="782"/>
          <ac:spMkLst>
            <pc:docMk/>
            <pc:sldMk cId="3969625311" sldId="762"/>
            <ac:spMk id="5" creationId="{4283C167-B978-9C76-5F18-BB26D2077A76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6-05T06:18:11.707" v="6508" actId="20577"/>
        <pc:sldMkLst>
          <pc:docMk/>
          <pc:sldMk cId="2378251912" sldId="763"/>
        </pc:sldMkLst>
        <pc:spChg chg="mod">
          <ac:chgData name="Abdulla Gozalov" userId="a2de045a-68a6-4d03-ba6d-31275eda1754" providerId="ADAL" clId="{6369D1EC-1671-4C65-A9D3-326E4C825777}" dt="2024-04-22T20:45:26.148" v="2060" actId="20577"/>
          <ac:spMkLst>
            <pc:docMk/>
            <pc:sldMk cId="2378251912" sldId="763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6-05T06:18:11.707" v="6508" actId="20577"/>
          <ac:spMkLst>
            <pc:docMk/>
            <pc:sldMk cId="2378251912" sldId="763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6-05T06:17:53.951" v="6476"/>
        <pc:sldMkLst>
          <pc:docMk/>
          <pc:sldMk cId="762828485" sldId="764"/>
        </pc:sldMkLst>
        <pc:spChg chg="mod">
          <ac:chgData name="Abdulla Gozalov" userId="a2de045a-68a6-4d03-ba6d-31275eda1754" providerId="ADAL" clId="{6369D1EC-1671-4C65-A9D3-326E4C825777}" dt="2024-04-22T21:17:47.427" v="3119" actId="20577"/>
          <ac:spMkLst>
            <pc:docMk/>
            <pc:sldMk cId="762828485" sldId="764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16:48.637" v="6102" actId="15"/>
          <ac:spMkLst>
            <pc:docMk/>
            <pc:sldMk cId="762828485" sldId="764"/>
            <ac:spMk id="3" creationId="{5719C319-5FC6-0C10-A78C-47349C7B5968}"/>
          </ac:spMkLst>
        </pc:spChg>
      </pc:sldChg>
      <pc:sldChg chg="modSp add mod ord replTag delTag">
        <pc:chgData name="Abdulla Gozalov" userId="a2de045a-68a6-4d03-ba6d-31275eda1754" providerId="ADAL" clId="{6369D1EC-1671-4C65-A9D3-326E4C825777}" dt="2024-04-23T19:24:51.404" v="6369"/>
        <pc:sldMkLst>
          <pc:docMk/>
          <pc:sldMk cId="264830259" sldId="765"/>
        </pc:sldMkLst>
        <pc:spChg chg="mod">
          <ac:chgData name="Abdulla Gozalov" userId="a2de045a-68a6-4d03-ba6d-31275eda1754" providerId="ADAL" clId="{6369D1EC-1671-4C65-A9D3-326E4C825777}" dt="2024-04-23T15:47:40.794" v="3218" actId="20577"/>
          <ac:spMkLst>
            <pc:docMk/>
            <pc:sldMk cId="264830259" sldId="765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8:26:00.497" v="4010" actId="6549"/>
          <ac:spMkLst>
            <pc:docMk/>
            <pc:sldMk cId="264830259" sldId="765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7:06.131" v="6403"/>
        <pc:sldMkLst>
          <pc:docMk/>
          <pc:sldMk cId="2302520335" sldId="766"/>
        </pc:sldMkLst>
        <pc:spChg chg="mod">
          <ac:chgData name="Abdulla Gozalov" userId="a2de045a-68a6-4d03-ba6d-31275eda1754" providerId="ADAL" clId="{6369D1EC-1671-4C65-A9D3-326E4C825777}" dt="2024-04-23T18:23:18.308" v="3963" actId="20577"/>
          <ac:spMkLst>
            <pc:docMk/>
            <pc:sldMk cId="2302520335" sldId="766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8:31:02.572" v="4428" actId="113"/>
          <ac:spMkLst>
            <pc:docMk/>
            <pc:sldMk cId="2302520335" sldId="766"/>
            <ac:spMk id="3" creationId="{5719C319-5FC6-0C10-A78C-47349C7B5968}"/>
          </ac:spMkLst>
        </pc:spChg>
      </pc:sldChg>
      <pc:sldChg chg="addSp delSp modSp add mod replTag delTag">
        <pc:chgData name="Abdulla Gozalov" userId="a2de045a-68a6-4d03-ba6d-31275eda1754" providerId="ADAL" clId="{6369D1EC-1671-4C65-A9D3-326E4C825777}" dt="2024-04-23T19:27:20.115" v="6417" actId="20577"/>
        <pc:sldMkLst>
          <pc:docMk/>
          <pc:sldMk cId="204149277" sldId="767"/>
        </pc:sldMkLst>
        <pc:spChg chg="mod">
          <ac:chgData name="Abdulla Gozalov" userId="a2de045a-68a6-4d03-ba6d-31275eda1754" providerId="ADAL" clId="{6369D1EC-1671-4C65-A9D3-326E4C825777}" dt="2024-04-23T18:42:36.127" v="5094" actId="20577"/>
          <ac:spMkLst>
            <pc:docMk/>
            <pc:sldMk cId="204149277" sldId="767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7:20.115" v="6417" actId="20577"/>
          <ac:spMkLst>
            <pc:docMk/>
            <pc:sldMk cId="204149277" sldId="767"/>
            <ac:spMk id="3" creationId="{5719C319-5FC6-0C10-A78C-47349C7B5968}"/>
          </ac:spMkLst>
        </pc:spChg>
        <pc:spChg chg="add del mod">
          <ac:chgData name="Abdulla Gozalov" userId="a2de045a-68a6-4d03-ba6d-31275eda1754" providerId="ADAL" clId="{6369D1EC-1671-4C65-A9D3-326E4C825777}" dt="2024-04-23T18:41:25.687" v="5022" actId="478"/>
          <ac:spMkLst>
            <pc:docMk/>
            <pc:sldMk cId="204149277" sldId="767"/>
            <ac:spMk id="5" creationId="{9A651CDE-1078-F891-276B-612949E98D50}"/>
          </ac:spMkLst>
        </pc:spChg>
        <pc:spChg chg="add del mod">
          <ac:chgData name="Abdulla Gozalov" userId="a2de045a-68a6-4d03-ba6d-31275eda1754" providerId="ADAL" clId="{6369D1EC-1671-4C65-A9D3-326E4C825777}" dt="2024-04-23T19:26:11.065" v="6385" actId="767"/>
          <ac:spMkLst>
            <pc:docMk/>
            <pc:sldMk cId="204149277" sldId="767"/>
            <ac:spMk id="6" creationId="{8B358757-02CC-223E-662A-B641F89797E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3T19:27:44.079" v="6419"/>
        <pc:sldMkLst>
          <pc:docMk/>
          <pc:sldMk cId="1832135206" sldId="768"/>
        </pc:sldMkLst>
        <pc:spChg chg="mod">
          <ac:chgData name="Abdulla Gozalov" userId="a2de045a-68a6-4d03-ba6d-31275eda1754" providerId="ADAL" clId="{6369D1EC-1671-4C65-A9D3-326E4C825777}" dt="2024-04-23T18:44:03.902" v="5210" actId="20577"/>
          <ac:spMkLst>
            <pc:docMk/>
            <pc:sldMk cId="1832135206" sldId="768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09:25.870" v="5874" actId="5793"/>
          <ac:spMkLst>
            <pc:docMk/>
            <pc:sldMk cId="1832135206" sldId="768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4-24T13:25:26.934" v="6436"/>
        <pc:sldMkLst>
          <pc:docMk/>
          <pc:sldMk cId="3672443749" sldId="769"/>
        </pc:sldMkLst>
        <pc:spChg chg="mod">
          <ac:chgData name="Abdulla Gozalov" userId="a2de045a-68a6-4d03-ba6d-31275eda1754" providerId="ADAL" clId="{6369D1EC-1671-4C65-A9D3-326E4C825777}" dt="2024-04-23T18:46:56.724" v="5575" actId="20577"/>
          <ac:spMkLst>
            <pc:docMk/>
            <pc:sldMk cId="3672443749" sldId="769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30:24.851" v="6430" actId="255"/>
          <ac:spMkLst>
            <pc:docMk/>
            <pc:sldMk cId="3672443749" sldId="769"/>
            <ac:spMk id="3" creationId="{5719C319-5FC6-0C10-A78C-47349C7B5968}"/>
          </ac:spMkLst>
        </pc:spChg>
      </pc:sldChg>
      <pc:sldChg chg="modSp add mod replTag delTag">
        <pc:chgData name="Abdulla Gozalov" userId="a2de045a-68a6-4d03-ba6d-31275eda1754" providerId="ADAL" clId="{6369D1EC-1671-4C65-A9D3-326E4C825777}" dt="2024-06-05T06:17:41.894" v="6466"/>
        <pc:sldMkLst>
          <pc:docMk/>
          <pc:sldMk cId="2869420992" sldId="770"/>
        </pc:sldMkLst>
        <pc:spChg chg="mod">
          <ac:chgData name="Abdulla Gozalov" userId="a2de045a-68a6-4d03-ba6d-31275eda1754" providerId="ADAL" clId="{6369D1EC-1671-4C65-A9D3-326E4C825777}" dt="2024-04-23T19:17:16.912" v="6131" actId="20577"/>
          <ac:spMkLst>
            <pc:docMk/>
            <pc:sldMk cId="2869420992" sldId="770"/>
            <ac:spMk id="2" creationId="{823D9C70-384A-9A39-1E13-F03846F7AACF}"/>
          </ac:spMkLst>
        </pc:spChg>
        <pc:spChg chg="mod">
          <ac:chgData name="Abdulla Gozalov" userId="a2de045a-68a6-4d03-ba6d-31275eda1754" providerId="ADAL" clId="{6369D1EC-1671-4C65-A9D3-326E4C825777}" dt="2024-04-23T19:20:49.254" v="6315" actId="20577"/>
          <ac:spMkLst>
            <pc:docMk/>
            <pc:sldMk cId="2869420992" sldId="770"/>
            <ac:spMk id="3" creationId="{5719C319-5FC6-0C10-A78C-47349C7B59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0C29-A61E-45C7-832C-8B6DE2F8D08B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92799-BD7A-4452-93D1-D3D0A51A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4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4D56F-21F3-4C2F-922D-27DFC2B91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3AED3CC-CD9E-4763-A9EE-15B5FA49D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4DB00C1-D857-43DA-8340-1E5D982E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A26F77-D567-4256-A0A8-6A6E9175F3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77171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5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80814221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43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152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latin typeface="Arial" pitchFamily="34" charset="0"/>
                <a:cs typeface="+mn-cs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742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1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8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B30DE-84E7-4316-ACE9-72A857591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71" y="0"/>
            <a:ext cx="2828789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8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9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15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55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730A20D-9BAD-44B1-AEA4-EFAC24D60C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0"/>
            <a:ext cx="2826327" cy="4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2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3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0D0-4C76-45F1-A7E2-3CEF895B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04/06/2024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.org/ws/rest/data/IAEG-SDGs,DF_SDG_GLH,/...818.........../?detail=full&amp;dimensionAtObservation=TIME_PERIOD&amp;format=cs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dmx-twg/sdmx-rest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github.com/sdmx-twg/sdmx-rest/blob/095d5356c727cd5da554a78b678650dad4b8c388/doc/rest_cheat_sheet.pdf" TargetMode="External"/><Relationship Id="rId4" Type="http://schemas.openxmlformats.org/officeDocument/2006/relationships/hyperlink" Target="https://github.com/sdmx-twg/sdmx-rest/blob/master/doc/rest_cheat_sheet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.org/ws/rest/codelist/IAEG-SDGs/CL_ARE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s-entry-point/resource/agencyID/resourceID/version/itemID?queryStringParamet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un.org/ws/rest/codelist/IAEG-SDGs/CL_ARE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data.un.org/ws/rest/datastructure/IAEG-SDGs/SDG/latest/?references=a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s-entry-point/resource/flowRef/key/providerRef?queryStringParamet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20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0F44083A-B10A-4B46-8AF1-85BAD6DDE43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 b="19524"/>
          <a:stretch>
            <a:fillRect/>
          </a:stretch>
        </p:blipFill>
        <p:spPr>
          <a:xfrm>
            <a:off x="0" y="1220787"/>
            <a:ext cx="12188825" cy="5330825"/>
          </a:xfrm>
        </p:spPr>
      </p:pic>
      <p:pic>
        <p:nvPicPr>
          <p:cNvPr id="10243" name="Picture Placeholder 53">
            <a:extLst>
              <a:ext uri="{FF2B5EF4-FFF2-40B4-BE49-F238E27FC236}">
                <a16:creationId xmlns:a16="http://schemas.microsoft.com/office/drawing/2014/main" id="{7BC3BF0D-D1ED-4718-9618-99F063CD049F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5" t="2" b="-2"/>
          <a:stretch>
            <a:fillRect/>
          </a:stretch>
        </p:blipFill>
        <p:spPr>
          <a:xfrm>
            <a:off x="7051675" y="1631950"/>
            <a:ext cx="4110038" cy="533082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BCCE3C-56A6-4E3F-BD5A-85D253809ADD}"/>
              </a:ext>
            </a:extLst>
          </p:cNvPr>
          <p:cNvSpPr/>
          <p:nvPr/>
        </p:nvSpPr>
        <p:spPr>
          <a:xfrm rot="16200000">
            <a:off x="10998994" y="2540794"/>
            <a:ext cx="21336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Photo by Markus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Spiske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unsplash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255588" y="1795463"/>
            <a:ext cx="73406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SDMX REST API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6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C3414-D193-42D9-940D-F54F3EC2C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5925"/>
            <a:ext cx="5213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8FE84F0-7D47-4D31-BAC7-3E1DBB1E2A49}"/>
              </a:ext>
            </a:extLst>
          </p:cNvPr>
          <p:cNvSpPr txBox="1">
            <a:spLocks/>
          </p:cNvSpPr>
          <p:nvPr/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9D6F8C-516E-0A5F-63F8-B29BB0BF7836}"/>
              </a:ext>
            </a:extLst>
          </p:cNvPr>
          <p:cNvSpPr txBox="1">
            <a:spLocks/>
          </p:cNvSpPr>
          <p:nvPr/>
        </p:nvSpPr>
        <p:spPr bwMode="auto">
          <a:xfrm>
            <a:off x="496446" y="3124200"/>
            <a:ext cx="110220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10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7th Regional Workshop on Data and Metadata Exchange for Reporting on SDGs</a:t>
            </a:r>
          </a:p>
          <a:p>
            <a:r>
              <a:rPr lang="en-US" kern="0" dirty="0">
                <a:solidFill>
                  <a:schemeClr val="bg1"/>
                </a:solidFill>
              </a:rPr>
              <a:t>Egypt, Cairo </a:t>
            </a:r>
          </a:p>
          <a:p>
            <a:r>
              <a:rPr lang="en-US" kern="0" dirty="0">
                <a:solidFill>
                  <a:schemeClr val="bg1"/>
                </a:solidFill>
              </a:rPr>
              <a:t>3 – 5 June 2024</a:t>
            </a:r>
          </a:p>
          <a:p>
            <a:endParaRPr lang="en-US" kern="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Abdulla Gozalov</a:t>
            </a:r>
          </a:p>
          <a:p>
            <a:r>
              <a:rPr lang="en-US" kern="0" dirty="0">
                <a:solidFill>
                  <a:schemeClr val="bg1"/>
                </a:solidFill>
              </a:rPr>
              <a:t>United Nations Statistics Division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HTTP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419616"/>
            <a:ext cx="11247516" cy="4757346"/>
          </a:xfrm>
        </p:spPr>
        <p:txBody>
          <a:bodyPr>
            <a:normAutofit/>
          </a:bodyPr>
          <a:lstStyle/>
          <a:p>
            <a:r>
              <a:rPr lang="en-US" dirty="0"/>
              <a:t>HTTP Headers are used for content negotiation</a:t>
            </a:r>
          </a:p>
          <a:p>
            <a:pPr lvl="1"/>
            <a:r>
              <a:rPr lang="en-US" b="1" dirty="0"/>
              <a:t>If-Modified-Since</a:t>
            </a:r>
            <a:r>
              <a:rPr lang="en-US" dirty="0"/>
              <a:t> Get the data only if something has changed</a:t>
            </a:r>
          </a:p>
          <a:p>
            <a:pPr lvl="1"/>
            <a:r>
              <a:rPr lang="en-US" b="1" dirty="0"/>
              <a:t>Accept</a:t>
            </a:r>
            <a:r>
              <a:rPr lang="en-US" dirty="0"/>
              <a:t> – format of data to be returned</a:t>
            </a:r>
          </a:p>
          <a:p>
            <a:pPr lvl="1"/>
            <a:r>
              <a:rPr lang="en-US" b="1" dirty="0"/>
              <a:t>Accept-Encoding</a:t>
            </a:r>
            <a:r>
              <a:rPr lang="en-US" dirty="0"/>
              <a:t> – compress the response</a:t>
            </a:r>
          </a:p>
          <a:p>
            <a:r>
              <a:rPr lang="en-US" dirty="0"/>
              <a:t>The format of data and metadata to be returned can also be controlled through query string parameters, if supported, as defined in extended API.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13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Controlling the format of data and metadata through query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419616"/>
            <a:ext cx="11398436" cy="4757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3"/>
              </a:rPr>
              <a:t>https://data.un.org/</a:t>
            </a:r>
            <a:r>
              <a:rPr lang="en-US" sz="1400" dirty="0" err="1">
                <a:hlinkClick r:id="rId3"/>
              </a:rPr>
              <a:t>ws</a:t>
            </a:r>
            <a:r>
              <a:rPr lang="en-US" sz="1400" dirty="0">
                <a:hlinkClick r:id="rId3"/>
              </a:rPr>
              <a:t>/rest/data/IAEG-</a:t>
            </a:r>
            <a:r>
              <a:rPr lang="en-US" sz="1400" dirty="0" err="1">
                <a:hlinkClick r:id="rId3"/>
              </a:rPr>
              <a:t>SDGs,DF_SDG_GLH</a:t>
            </a:r>
            <a:r>
              <a:rPr lang="en-US" sz="1400" dirty="0">
                <a:hlinkClick r:id="rId3"/>
              </a:rPr>
              <a:t>,/...818.........../?detail=full&amp;dimensionAtObservation=</a:t>
            </a:r>
            <a:r>
              <a:rPr lang="en-US" sz="1400" dirty="0" err="1">
                <a:hlinkClick r:id="rId3"/>
              </a:rPr>
              <a:t>TIME_PERIOD&amp;</a:t>
            </a:r>
            <a:r>
              <a:rPr lang="en-US" sz="1400" b="1" dirty="0" err="1">
                <a:hlinkClick r:id="rId3"/>
              </a:rPr>
              <a:t>format</a:t>
            </a:r>
            <a:r>
              <a:rPr lang="en-US" sz="1400" b="1" dirty="0">
                <a:hlinkClick r:id="rId3"/>
              </a:rPr>
              <a:t>=csv</a:t>
            </a:r>
            <a:endParaRPr lang="en-US" sz="1400" b="1" dirty="0"/>
          </a:p>
          <a:p>
            <a:pPr lvl="1"/>
            <a:r>
              <a:rPr lang="en-US" dirty="0"/>
              <a:t>Get Egypt’s harmonized SDG dataset in the SDMX-CSV format.</a:t>
            </a:r>
          </a:p>
          <a:p>
            <a:r>
              <a:rPr lang="en-US" dirty="0"/>
              <a:t>In data queries, commonly used formats include:</a:t>
            </a:r>
          </a:p>
          <a:p>
            <a:pPr lvl="1"/>
            <a:r>
              <a:rPr lang="en-US" b="1" dirty="0" err="1"/>
              <a:t>structurespecificdata</a:t>
            </a:r>
            <a:r>
              <a:rPr lang="en-US" dirty="0"/>
              <a:t> – SDMX 2.1 Structure Specific XML format</a:t>
            </a:r>
          </a:p>
          <a:p>
            <a:pPr lvl="1"/>
            <a:r>
              <a:rPr lang="en-US" b="1" dirty="0" err="1"/>
              <a:t>jsondata</a:t>
            </a:r>
            <a:r>
              <a:rPr lang="en-US" dirty="0"/>
              <a:t> – SDMX-JSON</a:t>
            </a:r>
          </a:p>
          <a:p>
            <a:pPr lvl="1"/>
            <a:r>
              <a:rPr lang="en-US" b="1" dirty="0"/>
              <a:t>csv</a:t>
            </a:r>
            <a:r>
              <a:rPr lang="en-US" dirty="0"/>
              <a:t> – SDMX-CSV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44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419616"/>
            <a:ext cx="11398436" cy="4757346"/>
          </a:xfrm>
        </p:spPr>
        <p:txBody>
          <a:bodyPr>
            <a:normAutofit/>
          </a:bodyPr>
          <a:lstStyle/>
          <a:p>
            <a:r>
              <a:rPr lang="en-US" dirty="0"/>
              <a:t>SDMX REST API Repository</a:t>
            </a:r>
          </a:p>
          <a:p>
            <a:pPr lvl="1"/>
            <a:r>
              <a:rPr lang="en-US" dirty="0">
                <a:hlinkClick r:id="rId3"/>
              </a:rPr>
              <a:t>https://github.com/sdmx-twg/sdmx-rest</a:t>
            </a:r>
            <a:endParaRPr lang="en-US" dirty="0"/>
          </a:p>
          <a:p>
            <a:r>
              <a:rPr lang="en-US" dirty="0"/>
              <a:t>SDMX REST API Cheat Sheet (latest)</a:t>
            </a:r>
          </a:p>
          <a:p>
            <a:pPr lvl="1"/>
            <a:r>
              <a:rPr lang="en-US" dirty="0">
                <a:hlinkClick r:id="rId4"/>
              </a:rPr>
              <a:t>https://github.com/sdmx-twg/sdmx-rest/blob/master/doc/rest_cheat_sheet.pdf</a:t>
            </a:r>
            <a:endParaRPr lang="en-US" dirty="0"/>
          </a:p>
          <a:p>
            <a:r>
              <a:rPr lang="en-US" dirty="0"/>
              <a:t>SDMX REST API Cheat Sheet v1.5.0</a:t>
            </a:r>
          </a:p>
          <a:p>
            <a:pPr lvl="1"/>
            <a:r>
              <a:rPr lang="en-US" dirty="0">
                <a:hlinkClick r:id="rId5"/>
              </a:rPr>
              <a:t>https://github.com/sdmx-twg/sdmx-rest/blob/095d5356c727cd5da554a78b678650dad4b8c388/doc/rest_cheat_sheet.pdf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4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C30A-7A32-4D61-953F-1D68D09F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4D137-9F4F-46B1-8045-34EA794C1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YOU!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3C0D3-3F49-4017-BB4B-FB7A9A26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US" dirty="0"/>
              <a:t>SDMX Application Programming Interface (API)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2110155"/>
            <a:ext cx="10929593" cy="4066808"/>
          </a:xfrm>
        </p:spPr>
        <p:txBody>
          <a:bodyPr/>
          <a:lstStyle/>
          <a:p>
            <a:r>
              <a:rPr lang="en-US" dirty="0"/>
              <a:t>Originally based on the Simple Object Access Protocol (SOAP)</a:t>
            </a:r>
          </a:p>
          <a:p>
            <a:pPr lvl="1"/>
            <a:r>
              <a:rPr lang="en-US" dirty="0"/>
              <a:t>SOAP API was discontinued in SDMX 3.0</a:t>
            </a:r>
          </a:p>
          <a:p>
            <a:r>
              <a:rPr lang="en-US" dirty="0"/>
              <a:t>Representational State Transfer (REST) API introduced from 2012</a:t>
            </a:r>
          </a:p>
          <a:p>
            <a:r>
              <a:rPr lang="en-US" dirty="0"/>
              <a:t>Latest REST API v2.0.0</a:t>
            </a:r>
          </a:p>
          <a:p>
            <a:r>
              <a:rPr lang="en-US" dirty="0"/>
              <a:t>Widely used REST API v1.5.0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56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US" dirty="0"/>
              <a:t>SDMX REST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2110155"/>
            <a:ext cx="10929593" cy="4066808"/>
          </a:xfrm>
        </p:spPr>
        <p:txBody>
          <a:bodyPr/>
          <a:lstStyle/>
          <a:p>
            <a:r>
              <a:rPr lang="en-US" dirty="0"/>
              <a:t>Uses a URL to encompass a query</a:t>
            </a:r>
          </a:p>
          <a:p>
            <a:pPr lvl="1"/>
            <a:r>
              <a:rPr lang="en-US" dirty="0">
                <a:hlinkClick r:id="rId3"/>
              </a:rPr>
              <a:t>https://data.un.org/ws/rest/codelist/IAEG-SDGs/CL_AREA</a:t>
            </a:r>
            <a:endParaRPr lang="en-US" dirty="0"/>
          </a:p>
          <a:p>
            <a:r>
              <a:rPr lang="en-US" dirty="0"/>
              <a:t>Supports queries for structural metadata (DSD, dataflow, </a:t>
            </a:r>
            <a:r>
              <a:rPr lang="en-US" dirty="0" err="1"/>
              <a:t>etc</a:t>
            </a:r>
            <a:r>
              <a:rPr lang="en-US" dirty="0"/>
              <a:t>) and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57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585602"/>
            <a:ext cx="9926934" cy="834013"/>
          </a:xfrm>
        </p:spPr>
        <p:txBody>
          <a:bodyPr/>
          <a:lstStyle/>
          <a:p>
            <a:r>
              <a:rPr lang="en-US" dirty="0"/>
              <a:t>Structural metadata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583703"/>
            <a:ext cx="11262159" cy="4593259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>
                <a:solidFill>
                  <a:schemeClr val="accent1"/>
                </a:solidFill>
                <a:hlinkClick r:id="rId3"/>
              </a:rPr>
              <a:t>http(s)://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ws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-entry-point/resource/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agencyID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/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resourceID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/version/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itemID?queryStringParameters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ws</a:t>
            </a:r>
            <a:r>
              <a:rPr lang="en-US" dirty="0">
                <a:solidFill>
                  <a:schemeClr val="accent1"/>
                </a:solidFill>
              </a:rPr>
              <a:t>-entry-point</a:t>
            </a:r>
            <a:r>
              <a:rPr lang="en-US" b="1" dirty="0"/>
              <a:t>: </a:t>
            </a:r>
            <a:r>
              <a:rPr lang="en-US" dirty="0"/>
              <a:t>Root URL of the web service.</a:t>
            </a:r>
            <a:endParaRPr lang="en-US" b="1" dirty="0"/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resource</a:t>
            </a:r>
            <a:r>
              <a:rPr lang="en-US" dirty="0"/>
              <a:t>: artefact type to be retrieved</a:t>
            </a:r>
          </a:p>
          <a:p>
            <a:pPr lvl="1">
              <a:buClr>
                <a:schemeClr val="tx1"/>
              </a:buClr>
            </a:pPr>
            <a:r>
              <a:rPr lang="en-US" b="1" dirty="0" err="1"/>
              <a:t>datastructure</a:t>
            </a:r>
            <a:r>
              <a:rPr lang="en-US" dirty="0"/>
              <a:t>, </a:t>
            </a:r>
            <a:r>
              <a:rPr lang="en-US" b="1" dirty="0"/>
              <a:t>dataflow</a:t>
            </a:r>
            <a:r>
              <a:rPr lang="en-US" dirty="0"/>
              <a:t>, </a:t>
            </a:r>
            <a:r>
              <a:rPr lang="en-US" b="1" dirty="0" err="1"/>
              <a:t>conceptscheme</a:t>
            </a:r>
            <a:r>
              <a:rPr lang="en-US" dirty="0"/>
              <a:t>, </a:t>
            </a:r>
            <a:r>
              <a:rPr lang="en-US" b="1" dirty="0" err="1"/>
              <a:t>codelist</a:t>
            </a:r>
            <a:r>
              <a:rPr lang="en-US" dirty="0"/>
              <a:t>, </a:t>
            </a:r>
            <a:r>
              <a:rPr lang="en-US" b="1" dirty="0" err="1"/>
              <a:t>categoryscheme</a:t>
            </a:r>
            <a:r>
              <a:rPr lang="en-US" dirty="0"/>
              <a:t>, …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agencyID</a:t>
            </a:r>
            <a:r>
              <a:rPr lang="en-US" dirty="0"/>
              <a:t>: Maintenance agency ID of artefact(s) to be retrieved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resourceID</a:t>
            </a:r>
            <a:r>
              <a:rPr lang="en-US" dirty="0"/>
              <a:t>: ID of artefact to be retrieved.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version</a:t>
            </a:r>
            <a:r>
              <a:rPr lang="en-US" dirty="0"/>
              <a:t>: Version of artefact to be retrieved. 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itemID</a:t>
            </a:r>
            <a:r>
              <a:rPr lang="en-US" dirty="0"/>
              <a:t>: ID of the item to be retrieved, e.g. concept, code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queryStringParameters</a:t>
            </a:r>
            <a:r>
              <a:rPr lang="en-US" dirty="0"/>
              <a:t>: additional request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62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Structural metadata query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583703"/>
            <a:ext cx="11262159" cy="45932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Keyword </a:t>
            </a:r>
            <a:r>
              <a:rPr lang="en-US" b="1" dirty="0"/>
              <a:t>all</a:t>
            </a:r>
            <a:r>
              <a:rPr lang="en-US" dirty="0"/>
              <a:t> can be used to skip the parameter and return all agencies, resources, etc. This is the default if a parameter is omitted.</a:t>
            </a:r>
          </a:p>
          <a:p>
            <a:r>
              <a:rPr lang="en-US" dirty="0"/>
              <a:t>Keyword </a:t>
            </a:r>
            <a:r>
              <a:rPr lang="en-US" b="1" dirty="0"/>
              <a:t>latest</a:t>
            </a:r>
            <a:r>
              <a:rPr lang="en-US" dirty="0"/>
              <a:t> can be used to return the last </a:t>
            </a:r>
            <a:r>
              <a:rPr lang="en-US"/>
              <a:t>available version. </a:t>
            </a:r>
            <a:r>
              <a:rPr lang="en-US" dirty="0"/>
              <a:t>This is the default if version is omitted.</a:t>
            </a:r>
          </a:p>
          <a:p>
            <a:r>
              <a:rPr lang="en-US" dirty="0"/>
              <a:t>Query string parameters:</a:t>
            </a:r>
          </a:p>
          <a:p>
            <a:pPr lvl="1"/>
            <a:r>
              <a:rPr lang="en-US" b="1" dirty="0"/>
              <a:t>detail</a:t>
            </a:r>
            <a:r>
              <a:rPr lang="en-US" dirty="0"/>
              <a:t>: to control the level of detail returned. The default is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references</a:t>
            </a:r>
            <a:r>
              <a:rPr lang="en-US" dirty="0"/>
              <a:t>: to control related artefacts to be returned. Default is </a:t>
            </a:r>
            <a:r>
              <a:rPr lang="en-US" b="1" dirty="0"/>
              <a:t>none</a:t>
            </a:r>
            <a:r>
              <a:rPr lang="en-US" dirty="0"/>
              <a:t>, i.e. only the requested artefact is returned. You can also use </a:t>
            </a:r>
            <a:r>
              <a:rPr lang="en-US" b="1" dirty="0"/>
              <a:t>children</a:t>
            </a:r>
            <a:r>
              <a:rPr lang="en-US" dirty="0"/>
              <a:t> to add all artefacts referenced by the requested artefact; </a:t>
            </a:r>
            <a:r>
              <a:rPr lang="en-US" b="1" dirty="0"/>
              <a:t>descendants</a:t>
            </a:r>
            <a:r>
              <a:rPr lang="en-US" dirty="0"/>
              <a:t> to add children, their own children, and so on; </a:t>
            </a:r>
            <a:r>
              <a:rPr lang="en-US" b="1" dirty="0"/>
              <a:t>parents</a:t>
            </a:r>
            <a:r>
              <a:rPr lang="en-US" dirty="0"/>
              <a:t> to add all artefacts that reference the requested artefact; </a:t>
            </a:r>
            <a:r>
              <a:rPr lang="en-US" b="1" dirty="0"/>
              <a:t>all</a:t>
            </a:r>
            <a:r>
              <a:rPr lang="en-US" dirty="0"/>
              <a:t> to return both parents and descendants, and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25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Structural metadata query: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583703"/>
            <a:ext cx="11262159" cy="4593259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https://data.un.org/ws/rest/codelist/IAEG-SDGs/CL_AREA</a:t>
            </a:r>
            <a:endParaRPr lang="en-US" dirty="0"/>
          </a:p>
          <a:p>
            <a:pPr lvl="1"/>
            <a:r>
              <a:rPr lang="en-US" dirty="0"/>
              <a:t>Returns the latest version of the CL_AREA code list maintained by IAEG-SDGs.</a:t>
            </a:r>
          </a:p>
          <a:p>
            <a:r>
              <a:rPr lang="en-US" dirty="0">
                <a:hlinkClick r:id="rId4"/>
              </a:rPr>
              <a:t>https://data.un.org/ws/rest/datastructure/IAEG-SDGs/SDG/latest/?references=all</a:t>
            </a:r>
            <a:endParaRPr lang="en-US" dirty="0"/>
          </a:p>
          <a:p>
            <a:pPr lvl="1"/>
            <a:r>
              <a:rPr lang="en-US" dirty="0"/>
              <a:t>Returns the latest SDG DSD, agency scheme, dataflows, concept scheme, and code lists.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82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Data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583703"/>
            <a:ext cx="11262159" cy="4593259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http(s)://</a:t>
            </a:r>
            <a:r>
              <a:rPr lang="en-US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ws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-entry-point/resource/</a:t>
            </a:r>
            <a:r>
              <a:rPr lang="en-US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flowRef</a:t>
            </a: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/key/</a:t>
            </a:r>
            <a:r>
              <a:rPr lang="en-US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providerRef?queryStringParameters</a:t>
            </a:r>
            <a:endParaRPr lang="en-US" dirty="0">
              <a:solidFill>
                <a:schemeClr val="accent1"/>
              </a:solidFill>
            </a:endParaRP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resource</a:t>
            </a:r>
            <a:r>
              <a:rPr lang="en-US" dirty="0"/>
              <a:t>: Either </a:t>
            </a:r>
            <a:r>
              <a:rPr lang="en-US" b="1" dirty="0"/>
              <a:t>data</a:t>
            </a:r>
            <a:r>
              <a:rPr lang="en-US" dirty="0"/>
              <a:t> or </a:t>
            </a:r>
            <a:r>
              <a:rPr lang="en-US" b="1" dirty="0"/>
              <a:t>metadata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flowRef</a:t>
            </a:r>
            <a:r>
              <a:rPr lang="en-US" dirty="0"/>
              <a:t>: Dataflow reference in the form of “</a:t>
            </a:r>
            <a:r>
              <a:rPr lang="en-US" dirty="0" err="1"/>
              <a:t>agencyID,dataflowID,version</a:t>
            </a:r>
            <a:r>
              <a:rPr lang="en-US" dirty="0"/>
              <a:t>”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key</a:t>
            </a:r>
            <a:r>
              <a:rPr lang="en-US" dirty="0"/>
              <a:t>: series to be retrieved. 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Dimensions are separated by a dot (.)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All dimensions must be covered, but filter on a dimension can be omitted (“wildcarded”)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Dimension values can be combined using the plus sign (+), equivalent to an OR operator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providerRef</a:t>
            </a:r>
            <a:r>
              <a:rPr lang="en-US" dirty="0"/>
              <a:t>: Data provider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queryStringParameters</a:t>
            </a:r>
            <a:r>
              <a:rPr lang="en-US" dirty="0"/>
              <a:t>: additional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3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Data query: query string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583703"/>
            <a:ext cx="11262159" cy="4593259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startPeriod</a:t>
            </a:r>
            <a:r>
              <a:rPr lang="en-US" dirty="0"/>
              <a:t>: Start period (inclusive). 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endPeriod</a:t>
            </a:r>
            <a:r>
              <a:rPr lang="en-US" dirty="0"/>
              <a:t>: End period (inclusive)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updatedAfter</a:t>
            </a:r>
            <a:r>
              <a:rPr lang="en-US" dirty="0"/>
              <a:t>: Earliest time the data was updated.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firstNoObservations</a:t>
            </a:r>
            <a:r>
              <a:rPr lang="en-US" dirty="0"/>
              <a:t>: Maximum number of observations starting from the first observation.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lastNObservations</a:t>
            </a:r>
            <a:r>
              <a:rPr lang="en-US" dirty="0"/>
              <a:t>: Maximum number of observations counting back from the most recent observation.</a:t>
            </a:r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dimensionAtObservation</a:t>
            </a:r>
            <a:r>
              <a:rPr lang="en-US" dirty="0"/>
              <a:t>: ID of the dimension attached at the observation level. Most often, TIME_PERIOD is used for time series representation.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chemeClr val="accent1"/>
                </a:solidFill>
              </a:rPr>
              <a:t>detail</a:t>
            </a:r>
            <a:r>
              <a:rPr lang="en-US" dirty="0"/>
              <a:t>: </a:t>
            </a:r>
            <a:r>
              <a:rPr lang="en-US" b="1" dirty="0"/>
              <a:t>full</a:t>
            </a:r>
            <a:r>
              <a:rPr lang="en-US" dirty="0"/>
              <a:t>, </a:t>
            </a:r>
            <a:r>
              <a:rPr lang="en-US" b="1" dirty="0" err="1"/>
              <a:t>dataonly</a:t>
            </a:r>
            <a:r>
              <a:rPr lang="en-US" dirty="0"/>
              <a:t>, </a:t>
            </a:r>
            <a:r>
              <a:rPr lang="en-US" b="1" dirty="0" err="1"/>
              <a:t>serieskeysonly</a:t>
            </a:r>
            <a:r>
              <a:rPr lang="en-US" dirty="0"/>
              <a:t>, </a:t>
            </a:r>
            <a:r>
              <a:rPr lang="en-US" b="1" dirty="0" err="1"/>
              <a:t>nodata</a:t>
            </a:r>
            <a:endParaRPr lang="en-US" b="1" dirty="0"/>
          </a:p>
          <a:p>
            <a:pPr>
              <a:buClr>
                <a:schemeClr val="tx1"/>
              </a:buClr>
            </a:pPr>
            <a:r>
              <a:rPr lang="en-US" dirty="0" err="1">
                <a:solidFill>
                  <a:schemeClr val="accent1"/>
                </a:solidFill>
              </a:rPr>
              <a:t>includeHistory</a:t>
            </a:r>
            <a:r>
              <a:rPr lang="en-US" dirty="0"/>
              <a:t>: Whether to return vintages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52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9C70-384A-9A39-1E13-F03846F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461914"/>
            <a:ext cx="9926934" cy="957702"/>
          </a:xfrm>
        </p:spPr>
        <p:txBody>
          <a:bodyPr/>
          <a:lstStyle/>
          <a:p>
            <a:r>
              <a:rPr lang="en-US" dirty="0"/>
              <a:t>Data query: example </a:t>
            </a:r>
            <a:br>
              <a:rPr lang="en-US" dirty="0"/>
            </a:br>
            <a:r>
              <a:rPr lang="en-US" dirty="0"/>
              <a:t>Global Harmonized SDG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C319-5FC6-0C10-A78C-47349C7B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1997476"/>
            <a:ext cx="11247516" cy="417948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SzPct val="180000"/>
              <a:buNone/>
            </a:pPr>
            <a:r>
              <a:rPr lang="en-US" sz="1400" dirty="0">
                <a:solidFill>
                  <a:schemeClr val="accent1"/>
                </a:solidFill>
              </a:rPr>
              <a:t>https://data.un.org/ws/rest/data/IAEG-SDGs,DF_SDG_GLH, /...818+231+360.........../?detail=</a:t>
            </a:r>
            <a:r>
              <a:rPr lang="en-US" sz="1400" dirty="0" err="1">
                <a:solidFill>
                  <a:schemeClr val="accent1"/>
                </a:solidFill>
              </a:rPr>
              <a:t>full&amp;dimensionAtObservation</a:t>
            </a:r>
            <a:r>
              <a:rPr lang="en-US" sz="1400" dirty="0">
                <a:solidFill>
                  <a:schemeClr val="accent1"/>
                </a:solidFill>
              </a:rPr>
              <a:t>=TIME_PERIOD</a:t>
            </a:r>
          </a:p>
          <a:p>
            <a:r>
              <a:rPr lang="en-US" dirty="0"/>
              <a:t>Dataflow: </a:t>
            </a:r>
            <a:r>
              <a:rPr lang="en-US" dirty="0">
                <a:solidFill>
                  <a:schemeClr val="accent1"/>
                </a:solidFill>
              </a:rPr>
              <a:t>IAEG-</a:t>
            </a:r>
            <a:r>
              <a:rPr lang="en-US" dirty="0" err="1">
                <a:solidFill>
                  <a:schemeClr val="accent1"/>
                </a:solidFill>
              </a:rPr>
              <a:t>SDGs,DF_SDG_GLH</a:t>
            </a:r>
            <a:r>
              <a:rPr lang="en-US" dirty="0">
                <a:solidFill>
                  <a:schemeClr val="accent1"/>
                </a:solidFill>
              </a:rPr>
              <a:t>,</a:t>
            </a:r>
            <a:r>
              <a:rPr lang="en-US" dirty="0"/>
              <a:t> – latest version of the DF_SDG_GLH dataflow. Note the version is omitted in the query.</a:t>
            </a:r>
          </a:p>
          <a:p>
            <a:r>
              <a:rPr lang="en-US" dirty="0"/>
              <a:t>Series key: </a:t>
            </a:r>
            <a:r>
              <a:rPr lang="en-US" sz="2000" dirty="0">
                <a:solidFill>
                  <a:schemeClr val="accent1"/>
                </a:solidFill>
              </a:rPr>
              <a:t>...818+231+360...........</a:t>
            </a:r>
            <a:r>
              <a:rPr lang="en-US" dirty="0"/>
              <a:t> – return data for REF_AREA’s Egypt, Ethiopia, and Indonesia. Note the order of dimension is significant.</a:t>
            </a:r>
          </a:p>
          <a:p>
            <a:r>
              <a:rPr lang="en-US" dirty="0"/>
              <a:t>Data provider: omitted</a:t>
            </a:r>
          </a:p>
          <a:p>
            <a:r>
              <a:rPr lang="en-US" dirty="0"/>
              <a:t>Detail: </a:t>
            </a:r>
            <a:r>
              <a:rPr lang="en-US" dirty="0">
                <a:solidFill>
                  <a:schemeClr val="accent1"/>
                </a:solidFill>
              </a:rPr>
              <a:t>full</a:t>
            </a:r>
            <a:r>
              <a:rPr lang="en-US" dirty="0"/>
              <a:t> dataset to be returned</a:t>
            </a:r>
          </a:p>
          <a:p>
            <a:r>
              <a:rPr lang="en-US" sz="2000" dirty="0" err="1">
                <a:solidFill>
                  <a:schemeClr val="accent1"/>
                </a:solidFill>
              </a:rPr>
              <a:t>dimensionAtObservation</a:t>
            </a:r>
            <a:r>
              <a:rPr lang="en-US" sz="2000" dirty="0">
                <a:solidFill>
                  <a:schemeClr val="accent1"/>
                </a:solidFill>
              </a:rPr>
              <a:t>=</a:t>
            </a:r>
            <a:r>
              <a:rPr lang="en-US" dirty="0">
                <a:solidFill>
                  <a:schemeClr val="accent1"/>
                </a:solidFill>
              </a:rPr>
              <a:t>TIME_PERIOD</a:t>
            </a:r>
            <a:r>
              <a:rPr lang="en-US" dirty="0"/>
              <a:t> for time series representation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3707D-77F0-162D-4864-2B8900A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4F0D0-4C76-45F1-A7E2-3CEF895B4702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49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A" id="{B5397BE3-4311-4798-9B5B-205C5EDCC09C}" vid="{55B4E4CF-7B79-4DF4-8E0E-A8429F11EB8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DESA</Template>
  <TotalTime>6258</TotalTime>
  <Words>989</Words>
  <Application>Microsoft Office PowerPoint</Application>
  <PresentationFormat>Widescreen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Roboto</vt:lpstr>
      <vt:lpstr>Wingdings</vt:lpstr>
      <vt:lpstr>DESA</vt:lpstr>
      <vt:lpstr>Custom Design</vt:lpstr>
      <vt:lpstr>PowerPoint Presentation</vt:lpstr>
      <vt:lpstr>SDMX Application Programming Interface (API)</vt:lpstr>
      <vt:lpstr>SDMX REST API</vt:lpstr>
      <vt:lpstr>Structural metadata query</vt:lpstr>
      <vt:lpstr>Structural metadata query (2)</vt:lpstr>
      <vt:lpstr>Structural metadata query: examples</vt:lpstr>
      <vt:lpstr>Data query</vt:lpstr>
      <vt:lpstr>Data query: query string parameters</vt:lpstr>
      <vt:lpstr>Data query: example  Global Harmonized SDG dataflow</vt:lpstr>
      <vt:lpstr>HTTP Headers</vt:lpstr>
      <vt:lpstr>Controlling the format of data and metadata through query string</vt:lpstr>
      <vt:lpstr>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Customizing the SDG Data Structure Definition</dc:title>
  <dc:creator>Abdulla Gozalov</dc:creator>
  <cp:lastModifiedBy>Abdulla Gozalov</cp:lastModifiedBy>
  <cp:revision>3</cp:revision>
  <dcterms:created xsi:type="dcterms:W3CDTF">2021-10-12T14:43:22Z</dcterms:created>
  <dcterms:modified xsi:type="dcterms:W3CDTF">2024-06-05T06:18:12Z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9F2A6076-F32E-4412-8EAF-FC31B77BA328</vt:lpwstr>
  </property>
  <property fmtid="{D5CDD505-2E9C-101B-9397-08002B2CF9AE}" pid="3" name="ArticulatePath">
    <vt:lpwstr>https://unitednations-my.sharepoint.com/personal/gozalov_un_org/Documents/Travel/2023/06 - Amman/Presentations/6. SDG DSD Customization</vt:lpwstr>
  </property>
</Properties>
</file>