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2" r:id="rId2"/>
  </p:sldMasterIdLst>
  <p:notesMasterIdLst>
    <p:notesMasterId r:id="rId62"/>
  </p:notesMasterIdLst>
  <p:sldIdLst>
    <p:sldId id="759" r:id="rId3"/>
    <p:sldId id="761" r:id="rId4"/>
    <p:sldId id="760" r:id="rId5"/>
    <p:sldId id="784" r:id="rId6"/>
    <p:sldId id="832" r:id="rId7"/>
    <p:sldId id="833" r:id="rId8"/>
    <p:sldId id="834" r:id="rId9"/>
    <p:sldId id="764" r:id="rId10"/>
    <p:sldId id="847" r:id="rId11"/>
    <p:sldId id="766" r:id="rId12"/>
    <p:sldId id="782" r:id="rId13"/>
    <p:sldId id="815" r:id="rId14"/>
    <p:sldId id="780" r:id="rId15"/>
    <p:sldId id="848" r:id="rId16"/>
    <p:sldId id="763" r:id="rId17"/>
    <p:sldId id="781" r:id="rId18"/>
    <p:sldId id="785" r:id="rId19"/>
    <p:sldId id="814" r:id="rId20"/>
    <p:sldId id="816" r:id="rId21"/>
    <p:sldId id="817" r:id="rId22"/>
    <p:sldId id="818" r:id="rId23"/>
    <p:sldId id="819" r:id="rId24"/>
    <p:sldId id="835" r:id="rId25"/>
    <p:sldId id="802" r:id="rId26"/>
    <p:sldId id="804" r:id="rId27"/>
    <p:sldId id="803" r:id="rId28"/>
    <p:sldId id="786" r:id="rId29"/>
    <p:sldId id="787" r:id="rId30"/>
    <p:sldId id="788" r:id="rId31"/>
    <p:sldId id="768" r:id="rId32"/>
    <p:sldId id="774" r:id="rId33"/>
    <p:sldId id="773" r:id="rId34"/>
    <p:sldId id="849" r:id="rId35"/>
    <p:sldId id="775" r:id="rId36"/>
    <p:sldId id="845" r:id="rId37"/>
    <p:sldId id="820" r:id="rId38"/>
    <p:sldId id="776" r:id="rId39"/>
    <p:sldId id="806" r:id="rId40"/>
    <p:sldId id="769" r:id="rId41"/>
    <p:sldId id="770" r:id="rId42"/>
    <p:sldId id="771" r:id="rId43"/>
    <p:sldId id="821" r:id="rId44"/>
    <p:sldId id="822" r:id="rId45"/>
    <p:sldId id="823" r:id="rId46"/>
    <p:sldId id="824" r:id="rId47"/>
    <p:sldId id="825" r:id="rId48"/>
    <p:sldId id="826" r:id="rId49"/>
    <p:sldId id="809" r:id="rId50"/>
    <p:sldId id="827" r:id="rId51"/>
    <p:sldId id="836" r:id="rId52"/>
    <p:sldId id="837" r:id="rId53"/>
    <p:sldId id="838" r:id="rId54"/>
    <p:sldId id="839" r:id="rId55"/>
    <p:sldId id="840" r:id="rId56"/>
    <p:sldId id="810" r:id="rId57"/>
    <p:sldId id="811" r:id="rId58"/>
    <p:sldId id="793" r:id="rId59"/>
    <p:sldId id="842" r:id="rId60"/>
    <p:sldId id="846" r:id="rId61"/>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780"/>
    <a:srgbClr val="FF828B"/>
    <a:srgbClr val="0065A2"/>
    <a:srgbClr val="E7C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0" d="100"/>
          <a:sy n="100" d="100"/>
        </p:scale>
        <p:origin x="9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umi Shibata Salazar" userId="7cb17b9f-8a52-45af-a73c-a2d25db5c54d" providerId="ADAL" clId="{34DA52FF-4EEF-4298-A23F-055411CC7FB5}"/>
    <pc:docChg chg="custSel modSld">
      <pc:chgData name="Harumi Shibata Salazar" userId="7cb17b9f-8a52-45af-a73c-a2d25db5c54d" providerId="ADAL" clId="{34DA52FF-4EEF-4298-A23F-055411CC7FB5}" dt="2024-06-11T02:33:20.532" v="16" actId="478"/>
      <pc:docMkLst>
        <pc:docMk/>
      </pc:docMkLst>
      <pc:sldChg chg="modSp mod">
        <pc:chgData name="Harumi Shibata Salazar" userId="7cb17b9f-8a52-45af-a73c-a2d25db5c54d" providerId="ADAL" clId="{34DA52FF-4EEF-4298-A23F-055411CC7FB5}" dt="2024-06-11T01:58:33.143" v="6" actId="20577"/>
        <pc:sldMkLst>
          <pc:docMk/>
          <pc:sldMk cId="2956576332" sldId="761"/>
        </pc:sldMkLst>
        <pc:spChg chg="mod">
          <ac:chgData name="Harumi Shibata Salazar" userId="7cb17b9f-8a52-45af-a73c-a2d25db5c54d" providerId="ADAL" clId="{34DA52FF-4EEF-4298-A23F-055411CC7FB5}" dt="2024-06-11T01:58:33.143" v="6" actId="20577"/>
          <ac:spMkLst>
            <pc:docMk/>
            <pc:sldMk cId="2956576332" sldId="761"/>
            <ac:spMk id="3" creationId="{5719C319-5FC6-0C10-A78C-47349C7B5968}"/>
          </ac:spMkLst>
        </pc:spChg>
      </pc:sldChg>
      <pc:sldChg chg="modSp mod">
        <pc:chgData name="Harumi Shibata Salazar" userId="7cb17b9f-8a52-45af-a73c-a2d25db5c54d" providerId="ADAL" clId="{34DA52FF-4EEF-4298-A23F-055411CC7FB5}" dt="2024-06-11T02:31:39.381" v="10" actId="207"/>
        <pc:sldMkLst>
          <pc:docMk/>
          <pc:sldMk cId="1429612366" sldId="771"/>
        </pc:sldMkLst>
        <pc:spChg chg="mod">
          <ac:chgData name="Harumi Shibata Salazar" userId="7cb17b9f-8a52-45af-a73c-a2d25db5c54d" providerId="ADAL" clId="{34DA52FF-4EEF-4298-A23F-055411CC7FB5}" dt="2024-06-11T02:31:39.381" v="10" actId="207"/>
          <ac:spMkLst>
            <pc:docMk/>
            <pc:sldMk cId="1429612366" sldId="771"/>
            <ac:spMk id="7" creationId="{0D841D0A-0476-11A4-466A-F869F643F5DD}"/>
          </ac:spMkLst>
        </pc:spChg>
      </pc:sldChg>
      <pc:sldChg chg="modSp mod">
        <pc:chgData name="Harumi Shibata Salazar" userId="7cb17b9f-8a52-45af-a73c-a2d25db5c54d" providerId="ADAL" clId="{34DA52FF-4EEF-4298-A23F-055411CC7FB5}" dt="2024-06-11T02:30:58.065" v="9" actId="20577"/>
        <pc:sldMkLst>
          <pc:docMk/>
          <pc:sldMk cId="153822752" sldId="776"/>
        </pc:sldMkLst>
        <pc:spChg chg="mod">
          <ac:chgData name="Harumi Shibata Salazar" userId="7cb17b9f-8a52-45af-a73c-a2d25db5c54d" providerId="ADAL" clId="{34DA52FF-4EEF-4298-A23F-055411CC7FB5}" dt="2024-06-11T02:30:58.065" v="9" actId="20577"/>
          <ac:spMkLst>
            <pc:docMk/>
            <pc:sldMk cId="153822752" sldId="776"/>
            <ac:spMk id="3" creationId="{5719C319-5FC6-0C10-A78C-47349C7B5968}"/>
          </ac:spMkLst>
        </pc:spChg>
      </pc:sldChg>
      <pc:sldChg chg="modSp mod">
        <pc:chgData name="Harumi Shibata Salazar" userId="7cb17b9f-8a52-45af-a73c-a2d25db5c54d" providerId="ADAL" clId="{34DA52FF-4EEF-4298-A23F-055411CC7FB5}" dt="2024-06-11T02:31:45.569" v="11" actId="207"/>
        <pc:sldMkLst>
          <pc:docMk/>
          <pc:sldMk cId="2577090103" sldId="821"/>
        </pc:sldMkLst>
        <pc:spChg chg="mod">
          <ac:chgData name="Harumi Shibata Salazar" userId="7cb17b9f-8a52-45af-a73c-a2d25db5c54d" providerId="ADAL" clId="{34DA52FF-4EEF-4298-A23F-055411CC7FB5}" dt="2024-06-11T02:31:45.569" v="11" actId="207"/>
          <ac:spMkLst>
            <pc:docMk/>
            <pc:sldMk cId="2577090103" sldId="821"/>
            <ac:spMk id="7" creationId="{A410D76A-917A-2E83-D09E-9F53166EB601}"/>
          </ac:spMkLst>
        </pc:spChg>
      </pc:sldChg>
      <pc:sldChg chg="modSp mod">
        <pc:chgData name="Harumi Shibata Salazar" userId="7cb17b9f-8a52-45af-a73c-a2d25db5c54d" providerId="ADAL" clId="{34DA52FF-4EEF-4298-A23F-055411CC7FB5}" dt="2024-06-11T02:31:54.771" v="12" actId="207"/>
        <pc:sldMkLst>
          <pc:docMk/>
          <pc:sldMk cId="2417675811" sldId="822"/>
        </pc:sldMkLst>
        <pc:spChg chg="mod">
          <ac:chgData name="Harumi Shibata Salazar" userId="7cb17b9f-8a52-45af-a73c-a2d25db5c54d" providerId="ADAL" clId="{34DA52FF-4EEF-4298-A23F-055411CC7FB5}" dt="2024-06-11T02:31:54.771" v="12" actId="207"/>
          <ac:spMkLst>
            <pc:docMk/>
            <pc:sldMk cId="2417675811" sldId="822"/>
            <ac:spMk id="5" creationId="{218998AF-A3C7-A7D7-49EB-789090D7B024}"/>
          </ac:spMkLst>
        </pc:spChg>
      </pc:sldChg>
      <pc:sldChg chg="modSp mod">
        <pc:chgData name="Harumi Shibata Salazar" userId="7cb17b9f-8a52-45af-a73c-a2d25db5c54d" providerId="ADAL" clId="{34DA52FF-4EEF-4298-A23F-055411CC7FB5}" dt="2024-06-11T02:32:01.004" v="13" actId="207"/>
        <pc:sldMkLst>
          <pc:docMk/>
          <pc:sldMk cId="1092279510" sldId="823"/>
        </pc:sldMkLst>
        <pc:spChg chg="mod">
          <ac:chgData name="Harumi Shibata Salazar" userId="7cb17b9f-8a52-45af-a73c-a2d25db5c54d" providerId="ADAL" clId="{34DA52FF-4EEF-4298-A23F-055411CC7FB5}" dt="2024-06-11T02:32:01.004" v="13" actId="207"/>
          <ac:spMkLst>
            <pc:docMk/>
            <pc:sldMk cId="1092279510" sldId="823"/>
            <ac:spMk id="5" creationId="{10C3296C-B92E-B1DC-7DB8-570894CA2E3A}"/>
          </ac:spMkLst>
        </pc:spChg>
      </pc:sldChg>
      <pc:sldChg chg="modSp mod">
        <pc:chgData name="Harumi Shibata Salazar" userId="7cb17b9f-8a52-45af-a73c-a2d25db5c54d" providerId="ADAL" clId="{34DA52FF-4EEF-4298-A23F-055411CC7FB5}" dt="2024-06-11T02:32:06.968" v="14" actId="207"/>
        <pc:sldMkLst>
          <pc:docMk/>
          <pc:sldMk cId="3669527883" sldId="824"/>
        </pc:sldMkLst>
        <pc:spChg chg="mod">
          <ac:chgData name="Harumi Shibata Salazar" userId="7cb17b9f-8a52-45af-a73c-a2d25db5c54d" providerId="ADAL" clId="{34DA52FF-4EEF-4298-A23F-055411CC7FB5}" dt="2024-06-11T02:32:06.968" v="14" actId="207"/>
          <ac:spMkLst>
            <pc:docMk/>
            <pc:sldMk cId="3669527883" sldId="824"/>
            <ac:spMk id="5" creationId="{A19E4096-7A28-C80D-735D-EDA07954CFB3}"/>
          </ac:spMkLst>
        </pc:spChg>
      </pc:sldChg>
      <pc:sldChg chg="modSp mod">
        <pc:chgData name="Harumi Shibata Salazar" userId="7cb17b9f-8a52-45af-a73c-a2d25db5c54d" providerId="ADAL" clId="{34DA52FF-4EEF-4298-A23F-055411CC7FB5}" dt="2024-06-11T02:32:11.958" v="15" actId="207"/>
        <pc:sldMkLst>
          <pc:docMk/>
          <pc:sldMk cId="3613826254" sldId="825"/>
        </pc:sldMkLst>
        <pc:spChg chg="mod">
          <ac:chgData name="Harumi Shibata Salazar" userId="7cb17b9f-8a52-45af-a73c-a2d25db5c54d" providerId="ADAL" clId="{34DA52FF-4EEF-4298-A23F-055411CC7FB5}" dt="2024-06-11T02:32:11.958" v="15" actId="207"/>
          <ac:spMkLst>
            <pc:docMk/>
            <pc:sldMk cId="3613826254" sldId="825"/>
            <ac:spMk id="5" creationId="{EBDF7E5D-E778-6154-68BA-FB8507A38034}"/>
          </ac:spMkLst>
        </pc:spChg>
      </pc:sldChg>
      <pc:sldChg chg="delSp mod">
        <pc:chgData name="Harumi Shibata Salazar" userId="7cb17b9f-8a52-45af-a73c-a2d25db5c54d" providerId="ADAL" clId="{34DA52FF-4EEF-4298-A23F-055411CC7FB5}" dt="2024-06-11T01:59:24.954" v="7" actId="478"/>
        <pc:sldMkLst>
          <pc:docMk/>
          <pc:sldMk cId="803776702" sldId="833"/>
        </pc:sldMkLst>
        <pc:spChg chg="del">
          <ac:chgData name="Harumi Shibata Salazar" userId="7cb17b9f-8a52-45af-a73c-a2d25db5c54d" providerId="ADAL" clId="{34DA52FF-4EEF-4298-A23F-055411CC7FB5}" dt="2024-06-11T01:59:24.954" v="7" actId="478"/>
          <ac:spMkLst>
            <pc:docMk/>
            <pc:sldMk cId="803776702" sldId="833"/>
            <ac:spMk id="3" creationId="{5719C319-5FC6-0C10-A78C-47349C7B5968}"/>
          </ac:spMkLst>
        </pc:spChg>
      </pc:sldChg>
      <pc:sldChg chg="delSp mod">
        <pc:chgData name="Harumi Shibata Salazar" userId="7cb17b9f-8a52-45af-a73c-a2d25db5c54d" providerId="ADAL" clId="{34DA52FF-4EEF-4298-A23F-055411CC7FB5}" dt="2024-06-11T02:33:20.532" v="16" actId="478"/>
        <pc:sldMkLst>
          <pc:docMk/>
          <pc:sldMk cId="3384759387" sldId="842"/>
        </pc:sldMkLst>
        <pc:spChg chg="del">
          <ac:chgData name="Harumi Shibata Salazar" userId="7cb17b9f-8a52-45af-a73c-a2d25db5c54d" providerId="ADAL" clId="{34DA52FF-4EEF-4298-A23F-055411CC7FB5}" dt="2024-06-11T02:33:20.532" v="16" actId="478"/>
          <ac:spMkLst>
            <pc:docMk/>
            <pc:sldMk cId="3384759387" sldId="842"/>
            <ac:spMk id="2" creationId="{AD3AC30A-7A32-4D61-953F-1D68D09F473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Trend of poverty rate in Egypt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National poverty rates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1999/2000</c:v>
                </c:pt>
                <c:pt idx="1">
                  <c:v>2004/2005</c:v>
                </c:pt>
                <c:pt idx="2">
                  <c:v>2008/2009</c:v>
                </c:pt>
                <c:pt idx="3">
                  <c:v>2010/2011</c:v>
                </c:pt>
                <c:pt idx="4">
                  <c:v>2012/2013</c:v>
                </c:pt>
              </c:strCache>
            </c:strRef>
          </c:cat>
          <c:val>
            <c:numRef>
              <c:f>Sheet1!$B$2:$B$6</c:f>
              <c:numCache>
                <c:formatCode>General</c:formatCode>
                <c:ptCount val="5"/>
                <c:pt idx="0">
                  <c:v>16.7</c:v>
                </c:pt>
                <c:pt idx="1">
                  <c:v>19.600000000000001</c:v>
                </c:pt>
                <c:pt idx="2">
                  <c:v>21.6</c:v>
                </c:pt>
                <c:pt idx="3">
                  <c:v>25.2</c:v>
                </c:pt>
                <c:pt idx="4">
                  <c:v>26.3</c:v>
                </c:pt>
              </c:numCache>
            </c:numRef>
          </c:val>
          <c:smooth val="0"/>
          <c:extLst>
            <c:ext xmlns:c16="http://schemas.microsoft.com/office/drawing/2014/chart" uri="{C3380CC4-5D6E-409C-BE32-E72D297353CC}">
              <c16:uniqueId val="{00000000-27C3-4C45-A737-ACF4C2CE63CF}"/>
            </c:ext>
          </c:extLst>
        </c:ser>
        <c:ser>
          <c:idx val="1"/>
          <c:order val="1"/>
          <c:tx>
            <c:strRef>
              <c:f>Sheet1!$C$1</c:f>
              <c:strCache>
                <c:ptCount val="1"/>
                <c:pt idx="0">
                  <c:v>Extreme poverty rates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1999/2000</c:v>
                </c:pt>
                <c:pt idx="1">
                  <c:v>2004/2005</c:v>
                </c:pt>
                <c:pt idx="2">
                  <c:v>2008/2009</c:v>
                </c:pt>
                <c:pt idx="3">
                  <c:v>2010/2011</c:v>
                </c:pt>
                <c:pt idx="4">
                  <c:v>2012/2013</c:v>
                </c:pt>
              </c:strCache>
            </c:strRef>
          </c:cat>
          <c:val>
            <c:numRef>
              <c:f>Sheet1!$C$2:$C$6</c:f>
              <c:numCache>
                <c:formatCode>General</c:formatCode>
                <c:ptCount val="5"/>
                <c:pt idx="0">
                  <c:v>2.9</c:v>
                </c:pt>
                <c:pt idx="1">
                  <c:v>3.6</c:v>
                </c:pt>
                <c:pt idx="2">
                  <c:v>6.1</c:v>
                </c:pt>
                <c:pt idx="3">
                  <c:v>4.8</c:v>
                </c:pt>
                <c:pt idx="4">
                  <c:v>4.4000000000000004</c:v>
                </c:pt>
              </c:numCache>
            </c:numRef>
          </c:val>
          <c:smooth val="0"/>
          <c:extLst>
            <c:ext xmlns:c16="http://schemas.microsoft.com/office/drawing/2014/chart" uri="{C3380CC4-5D6E-409C-BE32-E72D297353CC}">
              <c16:uniqueId val="{00000001-27C3-4C45-A737-ACF4C2CE63CF}"/>
            </c:ext>
          </c:extLst>
        </c:ser>
        <c:dLbls>
          <c:showLegendKey val="0"/>
          <c:showVal val="0"/>
          <c:showCatName val="0"/>
          <c:showSerName val="0"/>
          <c:showPercent val="0"/>
          <c:showBubbleSize val="0"/>
        </c:dLbls>
        <c:marker val="1"/>
        <c:smooth val="0"/>
        <c:axId val="555145008"/>
        <c:axId val="1351492272"/>
      </c:lineChart>
      <c:catAx>
        <c:axId val="55514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492272"/>
        <c:crosses val="autoZero"/>
        <c:auto val="1"/>
        <c:lblAlgn val="ctr"/>
        <c:lblOffset val="100"/>
        <c:noMultiLvlLbl val="0"/>
      </c:catAx>
      <c:valAx>
        <c:axId val="135149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45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80C29-A61E-45C7-832C-8B6DE2F8D08B}" type="datetimeFigureOut">
              <a:rPr lang="en-US" smtClean="0"/>
              <a:t>10/06/2024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92799-BD7A-4452-93D1-D3D0A51ADBFE}" type="slidenum">
              <a:rPr lang="en-US" smtClean="0"/>
              <a:t>‹#›</a:t>
            </a:fld>
            <a:endParaRPr lang="en-US"/>
          </a:p>
        </p:txBody>
      </p:sp>
    </p:spTree>
    <p:extLst>
      <p:ext uri="{BB962C8B-B14F-4D97-AF65-F5344CB8AC3E}">
        <p14:creationId xmlns:p14="http://schemas.microsoft.com/office/powerpoint/2010/main" val="419824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B4D56F-21F3-4C2F-922D-27DFC2B9109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AED3CC-CD9E-4763-A9EE-15B5FA49DB3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14DB00C1-D857-43DA-8340-1E5D982E78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26F77-D567-4256-A0A8-6A6E9175F351}"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r>
              <a:rPr lang="en-US"/>
              <a:t>Click icon to add picture</a:t>
            </a:r>
          </a:p>
        </p:txBody>
      </p:sp>
    </p:spTree>
    <p:extLst>
      <p:ext uri="{BB962C8B-B14F-4D97-AF65-F5344CB8AC3E}">
        <p14:creationId xmlns:p14="http://schemas.microsoft.com/office/powerpoint/2010/main" val="30577171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7832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284469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r>
              <a:rPr lang="en-US"/>
              <a:t>Click icon to add picture</a:t>
            </a:r>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8081422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4557543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7507115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2775742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13411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66191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2408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72503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pPr>
              <a:defRPr/>
            </a:pPr>
            <a:endParaRPr lang="en-US" alt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1A54F0D0-4C76-45F1-A7E2-3CEF895B4702}" type="slidenum">
              <a:rPr lang="en-US" smtClean="0"/>
              <a:t>‹#›</a:t>
            </a:fld>
            <a:endParaRPr lang="en-US"/>
          </a:p>
        </p:txBody>
      </p:sp>
      <p:pic>
        <p:nvPicPr>
          <p:cNvPr id="4" name="Picture 3">
            <a:extLst>
              <a:ext uri="{FF2B5EF4-FFF2-40B4-BE49-F238E27FC236}">
                <a16:creationId xmlns:a16="http://schemas.microsoft.com/office/drawing/2014/main" id="{7CDB30DE-84E7-4316-ACE9-72A85759165A}"/>
              </a:ext>
            </a:extLst>
          </p:cNvPr>
          <p:cNvPicPr>
            <a:picLocks noChangeAspect="1"/>
          </p:cNvPicPr>
          <p:nvPr userDrawn="1"/>
        </p:nvPicPr>
        <p:blipFill>
          <a:blip r:embed="rId3"/>
          <a:stretch>
            <a:fillRect/>
          </a:stretch>
        </p:blipFill>
        <p:spPr>
          <a:xfrm>
            <a:off x="12471" y="0"/>
            <a:ext cx="2828789" cy="420660"/>
          </a:xfrm>
          <a:prstGeom prst="rect">
            <a:avLst/>
          </a:prstGeom>
        </p:spPr>
      </p:pic>
    </p:spTree>
    <p:extLst>
      <p:ext uri="{BB962C8B-B14F-4D97-AF65-F5344CB8AC3E}">
        <p14:creationId xmlns:p14="http://schemas.microsoft.com/office/powerpoint/2010/main" val="62881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8638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58707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20499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84399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03871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528955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25970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1A54F0D0-4C76-45F1-A7E2-3CEF895B4702}" type="slidenum">
              <a:rPr lang="en-US" smtClean="0"/>
              <a:t>‹#›</a:t>
            </a:fld>
            <a:endParaRPr lang="en-US"/>
          </a:p>
        </p:txBody>
      </p:sp>
      <p:pic>
        <p:nvPicPr>
          <p:cNvPr id="7" name="Picture 2">
            <a:extLst>
              <a:ext uri="{FF2B5EF4-FFF2-40B4-BE49-F238E27FC236}">
                <a16:creationId xmlns:a16="http://schemas.microsoft.com/office/drawing/2014/main" id="{E730A20D-9BAD-44B1-AEA4-EFAC24D60C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230"/>
            <a:ext cx="2826327" cy="4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92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88357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20020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46466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7901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2061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3512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401905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10/06/2024</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137035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sdmx-sdgs/metadata" TargetMode="Externa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sdmx-sdgs/metadata" TargetMode="Externa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hyperlink" Target="https://github.com/sdmx-sdgs/metadata/raw/master/SDG_Metadata_Template.docm" TargetMode="External"/><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hyperlink" Target="https://www.bls.gov/osmr/research-papers/2000/pdf/st000040.pdf"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au.int/sites/default/files/treaties/36412-treaty-african_charter_on_satistics_eng.pdf" TargetMode="External"/><Relationship Id="rId4" Type="http://schemas.openxmlformats.org/officeDocument/2006/relationships/hyperlink" Target="https://ec.europa.eu/eurostat/statistics-explained/index.php?title=Glossary:Metadat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hyperlink" Target="https://sdg-metadata-sdmx.herokuapp.com/"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Placeholder 20" descr="A picture containing table, indoor&#10;&#10;Description automatically generated">
            <a:extLst>
              <a:ext uri="{FF2B5EF4-FFF2-40B4-BE49-F238E27FC236}">
                <a16:creationId xmlns:a16="http://schemas.microsoft.com/office/drawing/2014/main" id="{0F44083A-B10A-4B46-8AF1-85BAD6DDE431}"/>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9524" b="19524"/>
          <a:stretch>
            <a:fillRect/>
          </a:stretch>
        </p:blipFill>
        <p:spPr>
          <a:xfrm>
            <a:off x="3175" y="1633538"/>
            <a:ext cx="12188825" cy="5330825"/>
          </a:xfrm>
        </p:spPr>
      </p:pic>
      <p:pic>
        <p:nvPicPr>
          <p:cNvPr id="10243" name="Picture Placeholder 53">
            <a:extLst>
              <a:ext uri="{FF2B5EF4-FFF2-40B4-BE49-F238E27FC236}">
                <a16:creationId xmlns:a16="http://schemas.microsoft.com/office/drawing/2014/main" id="{7BC3BF0D-D1ED-4718-9618-99F063CD049F}"/>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8815" t="2" b="-2"/>
          <a:stretch>
            <a:fillRect/>
          </a:stretch>
        </p:blipFill>
        <p:spPr>
          <a:xfrm>
            <a:off x="7051675" y="1631950"/>
            <a:ext cx="4110038" cy="5330825"/>
          </a:xfrm>
        </p:spPr>
      </p:pic>
      <p:sp>
        <p:nvSpPr>
          <p:cNvPr id="2" name="Rectangle 1">
            <a:extLst>
              <a:ext uri="{FF2B5EF4-FFF2-40B4-BE49-F238E27FC236}">
                <a16:creationId xmlns:a16="http://schemas.microsoft.com/office/drawing/2014/main" id="{64BCCE3C-56A6-4E3F-BD5A-85D253809ADD}"/>
              </a:ext>
            </a:extLst>
          </p:cNvPr>
          <p:cNvSpPr/>
          <p:nvPr/>
        </p:nvSpPr>
        <p:spPr>
          <a:xfrm rot="16200000">
            <a:off x="10998994" y="2540794"/>
            <a:ext cx="2133600" cy="246062"/>
          </a:xfrm>
          <a:prstGeom prst="rect">
            <a:avLst/>
          </a:prstGeom>
        </p:spPr>
        <p:txBody>
          <a:bodyPr wrap="none">
            <a:spAutoFit/>
          </a:bodyPr>
          <a:lstStyle/>
          <a:p>
            <a:pPr eaLnBrk="1" fontAlgn="auto" hangingPunct="1">
              <a:spcBef>
                <a:spcPts val="0"/>
              </a:spcBef>
              <a:spcAft>
                <a:spcPts val="0"/>
              </a:spcAft>
              <a:defRPr/>
            </a:pPr>
            <a:r>
              <a:rPr lang="en-US" sz="1000" dirty="0">
                <a:solidFill>
                  <a:schemeClr val="bg2">
                    <a:lumMod val="50000"/>
                  </a:schemeClr>
                </a:solidFill>
                <a:latin typeface="Roboto" panose="02000000000000000000" pitchFamily="2" charset="0"/>
                <a:ea typeface="Roboto" panose="02000000000000000000" pitchFamily="2" charset="0"/>
              </a:rPr>
              <a:t>Photo by Markus </a:t>
            </a:r>
            <a:r>
              <a:rPr lang="en-US" sz="1000" dirty="0" err="1">
                <a:solidFill>
                  <a:schemeClr val="bg2">
                    <a:lumMod val="50000"/>
                  </a:schemeClr>
                </a:solidFill>
                <a:latin typeface="Roboto" panose="02000000000000000000" pitchFamily="2" charset="0"/>
                <a:ea typeface="Roboto" panose="02000000000000000000" pitchFamily="2" charset="0"/>
              </a:rPr>
              <a:t>Spiske</a:t>
            </a:r>
            <a:r>
              <a:rPr lang="en-US" sz="1000" dirty="0">
                <a:solidFill>
                  <a:schemeClr val="bg2">
                    <a:lumMod val="50000"/>
                  </a:schemeClr>
                </a:solidFill>
                <a:latin typeface="Roboto" panose="02000000000000000000" pitchFamily="2" charset="0"/>
                <a:ea typeface="Roboto" panose="02000000000000000000" pitchFamily="2" charset="0"/>
              </a:rPr>
              <a:t>, </a:t>
            </a:r>
            <a:r>
              <a:rPr lang="en-US" sz="1000" dirty="0" err="1">
                <a:solidFill>
                  <a:schemeClr val="bg2">
                    <a:lumMod val="50000"/>
                  </a:schemeClr>
                </a:solidFill>
                <a:latin typeface="Roboto" panose="02000000000000000000" pitchFamily="2" charset="0"/>
                <a:ea typeface="Roboto" panose="02000000000000000000" pitchFamily="2" charset="0"/>
              </a:rPr>
              <a:t>unsplash</a:t>
            </a:r>
            <a:endParaRPr lang="en-US" sz="1000" dirty="0">
              <a:solidFill>
                <a:schemeClr val="bg2">
                  <a:lumMod val="50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07591233-5351-4901-828C-AFCB2239F6E6}"/>
              </a:ext>
            </a:extLst>
          </p:cNvPr>
          <p:cNvSpPr/>
          <p:nvPr/>
        </p:nvSpPr>
        <p:spPr>
          <a:xfrm>
            <a:off x="255588" y="1795463"/>
            <a:ext cx="9183976" cy="646331"/>
          </a:xfrm>
          <a:prstGeom prst="rect">
            <a:avLst/>
          </a:prstGeom>
        </p:spPr>
        <p:txBody>
          <a:bodyPr wrap="square">
            <a:spAutoFit/>
          </a:bodyPr>
          <a:lstStyle/>
          <a:p>
            <a:pPr eaLnBrk="1" fontAlgn="auto" hangingPunct="1">
              <a:spcBef>
                <a:spcPts val="0"/>
              </a:spcBef>
              <a:spcAft>
                <a:spcPts val="0"/>
              </a:spcAft>
              <a:defRPr/>
            </a:pPr>
            <a:r>
              <a:rPr lang="en-US" sz="3600" dirty="0">
                <a:solidFill>
                  <a:srgbClr val="FFFFFF"/>
                </a:solidFill>
                <a:effectLst>
                  <a:outerShdw blurRad="38100" dist="38100" dir="2700000" algn="tl">
                    <a:srgbClr val="000000">
                      <a:alpha val="43137"/>
                    </a:srgbClr>
                  </a:outerShdw>
                </a:effectLst>
                <a:latin typeface="+mn-lt"/>
              </a:rPr>
              <a:t>Reference metadata</a:t>
            </a:r>
          </a:p>
        </p:txBody>
      </p:sp>
      <p:pic>
        <p:nvPicPr>
          <p:cNvPr id="10246" name="Picture 7" descr="A screenshot of a cell phone&#10;&#10;Description automatically generated">
            <a:extLst>
              <a:ext uri="{FF2B5EF4-FFF2-40B4-BE49-F238E27FC236}">
                <a16:creationId xmlns:a16="http://schemas.microsoft.com/office/drawing/2014/main" id="{C87C3414-D193-42D9-940D-F54F3EC2C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415925"/>
            <a:ext cx="5213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8FE84F0-7D47-4D31-BAC7-3E1DBB1E2A49}"/>
              </a:ext>
            </a:extLst>
          </p:cNvPr>
          <p:cNvSpPr txBox="1">
            <a:spLocks/>
          </p:cNvSpPr>
          <p:nvPr/>
        </p:nvSpPr>
        <p:spPr>
          <a:xfrm>
            <a:off x="1828800" y="3886200"/>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3" name="TextBox 2">
            <a:extLst>
              <a:ext uri="{FF2B5EF4-FFF2-40B4-BE49-F238E27FC236}">
                <a16:creationId xmlns:a16="http://schemas.microsoft.com/office/drawing/2014/main" id="{1C50ED28-9E06-4CFC-B898-F60E2274A0AC}"/>
              </a:ext>
            </a:extLst>
          </p:cNvPr>
          <p:cNvSpPr txBox="1"/>
          <p:nvPr/>
        </p:nvSpPr>
        <p:spPr>
          <a:xfrm>
            <a:off x="2667000" y="4952999"/>
            <a:ext cx="6096000" cy="1200329"/>
          </a:xfrm>
          <a:prstGeom prst="rect">
            <a:avLst/>
          </a:prstGeom>
          <a:noFill/>
        </p:spPr>
        <p:txBody>
          <a:bodyPr wrap="square" rtlCol="0">
            <a:spAutoFit/>
          </a:bodyPr>
          <a:lstStyle/>
          <a:p>
            <a:pPr algn="ctr"/>
            <a:br>
              <a:rPr lang="en-US" dirty="0">
                <a:solidFill>
                  <a:schemeClr val="bg1"/>
                </a:solidFill>
              </a:rPr>
            </a:br>
            <a:br>
              <a:rPr lang="en-US" dirty="0">
                <a:solidFill>
                  <a:schemeClr val="bg1"/>
                </a:solidFill>
              </a:rPr>
            </a:br>
            <a:r>
              <a:rPr lang="en-US" dirty="0">
                <a:solidFill>
                  <a:schemeClr val="bg1"/>
                </a:solidFill>
              </a:rPr>
              <a:t>Harumi Shibata Salazar</a:t>
            </a:r>
            <a:br>
              <a:rPr lang="en-US" dirty="0">
                <a:solidFill>
                  <a:schemeClr val="bg1"/>
                </a:solidFill>
              </a:rPr>
            </a:br>
            <a:r>
              <a:rPr lang="en-US" dirty="0">
                <a:solidFill>
                  <a:schemeClr val="bg1"/>
                </a:solidFill>
              </a:rPr>
              <a:t>United Nations Statistics Division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structural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10</a:t>
            </a:fld>
            <a:endParaRPr lang="en-US"/>
          </a:p>
        </p:txBody>
      </p:sp>
      <p:sp>
        <p:nvSpPr>
          <p:cNvPr id="10" name="TextBox 9">
            <a:extLst>
              <a:ext uri="{FF2B5EF4-FFF2-40B4-BE49-F238E27FC236}">
                <a16:creationId xmlns:a16="http://schemas.microsoft.com/office/drawing/2014/main" id="{3DE90384-57A1-C0B5-EAF1-389379D700E6}"/>
              </a:ext>
            </a:extLst>
          </p:cNvPr>
          <p:cNvSpPr txBox="1"/>
          <p:nvPr/>
        </p:nvSpPr>
        <p:spPr>
          <a:xfrm>
            <a:off x="406400" y="1551709"/>
            <a:ext cx="11028218" cy="461665"/>
          </a:xfrm>
          <a:prstGeom prst="rect">
            <a:avLst/>
          </a:prstGeom>
          <a:solidFill>
            <a:schemeClr val="accent2"/>
          </a:solidFill>
        </p:spPr>
        <p:txBody>
          <a:bodyPr wrap="square" rtlCol="0">
            <a:spAutoFit/>
          </a:bodyPr>
          <a:lstStyle/>
          <a:p>
            <a:r>
              <a:rPr lang="en-US" sz="2400" dirty="0"/>
              <a:t>Structural Metadata</a:t>
            </a:r>
          </a:p>
        </p:txBody>
      </p:sp>
      <p:graphicFrame>
        <p:nvGraphicFramePr>
          <p:cNvPr id="11" name="Table 10">
            <a:extLst>
              <a:ext uri="{FF2B5EF4-FFF2-40B4-BE49-F238E27FC236}">
                <a16:creationId xmlns:a16="http://schemas.microsoft.com/office/drawing/2014/main" id="{ED2497EE-36AF-E2CE-0907-19F054CAFEB0}"/>
              </a:ext>
            </a:extLst>
          </p:cNvPr>
          <p:cNvGraphicFramePr>
            <a:graphicFrameLocks noGrp="1"/>
          </p:cNvGraphicFramePr>
          <p:nvPr>
            <p:extLst>
              <p:ext uri="{D42A27DB-BD31-4B8C-83A1-F6EECF244321}">
                <p14:modId xmlns:p14="http://schemas.microsoft.com/office/powerpoint/2010/main" val="169047819"/>
              </p:ext>
            </p:extLst>
          </p:nvPr>
        </p:nvGraphicFramePr>
        <p:xfrm>
          <a:off x="406399" y="2145468"/>
          <a:ext cx="11028218" cy="2931160"/>
        </p:xfrm>
        <a:graphic>
          <a:graphicData uri="http://schemas.openxmlformats.org/drawingml/2006/table">
            <a:tbl>
              <a:tblPr firstRow="1" bandRow="1">
                <a:tableStyleId>{5C22544A-7EE6-4342-B048-85BDC9FD1C3A}</a:tableStyleId>
              </a:tblPr>
              <a:tblGrid>
                <a:gridCol w="1874888">
                  <a:extLst>
                    <a:ext uri="{9D8B030D-6E8A-4147-A177-3AD203B41FA5}">
                      <a16:colId xmlns:a16="http://schemas.microsoft.com/office/drawing/2014/main" val="1881565597"/>
                    </a:ext>
                  </a:extLst>
                </a:gridCol>
                <a:gridCol w="9153330">
                  <a:extLst>
                    <a:ext uri="{9D8B030D-6E8A-4147-A177-3AD203B41FA5}">
                      <a16:colId xmlns:a16="http://schemas.microsoft.com/office/drawing/2014/main" val="2667185931"/>
                    </a:ext>
                  </a:extLst>
                </a:gridCol>
              </a:tblGrid>
              <a:tr h="370840">
                <a:tc>
                  <a:txBody>
                    <a:bodyPr/>
                    <a:lstStyle/>
                    <a:p>
                      <a:r>
                        <a:rPr lang="en-US"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a:solidFill>
                            <a:schemeClr val="tx1"/>
                          </a:solidFill>
                          <a:effectLst/>
                          <a:latin typeface="+mn-lt"/>
                          <a:ea typeface="+mn-ea"/>
                          <a:cs typeface="+mn-cs"/>
                        </a:rPr>
                        <a:t>Metadata that identify and describe data and reference metadata.</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432480"/>
                  </a:ext>
                </a:extLst>
              </a:tr>
              <a:tr h="370840">
                <a:tc>
                  <a:txBody>
                    <a:bodyPr/>
                    <a:lstStyle/>
                    <a:p>
                      <a:r>
                        <a:rPr lang="en-US" b="1" dirty="0">
                          <a:solidFill>
                            <a:schemeClr val="tx1"/>
                          </a:solidFill>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kern="1200" dirty="0">
                          <a:solidFill>
                            <a:schemeClr val="dk1"/>
                          </a:solidFill>
                          <a:effectLst/>
                          <a:latin typeface="+mn-lt"/>
                          <a:ea typeface="+mn-ea"/>
                          <a:cs typeface="+mn-cs"/>
                        </a:rPr>
                        <a:t>Structural metadata are needed to </a:t>
                      </a:r>
                      <a:r>
                        <a:rPr lang="en-GB" sz="1800" b="1" kern="1200" dirty="0">
                          <a:solidFill>
                            <a:schemeClr val="dk1"/>
                          </a:solidFill>
                          <a:effectLst/>
                          <a:latin typeface="+mn-lt"/>
                          <a:ea typeface="+mn-ea"/>
                          <a:cs typeface="+mn-cs"/>
                        </a:rPr>
                        <a:t>identify, use, and process</a:t>
                      </a:r>
                      <a:r>
                        <a:rPr lang="en-GB" sz="1800" kern="1200" dirty="0">
                          <a:solidFill>
                            <a:schemeClr val="dk1"/>
                          </a:solidFill>
                          <a:effectLst/>
                          <a:latin typeface="+mn-lt"/>
                          <a:ea typeface="+mn-ea"/>
                          <a:cs typeface="+mn-cs"/>
                        </a:rPr>
                        <a:t> data matrixes and data cubes, e.g. names of columns or Dimensions of statistical cubes. </a:t>
                      </a:r>
                      <a:r>
                        <a:rPr lang="en-GB" sz="1800" b="1" kern="1200" dirty="0">
                          <a:solidFill>
                            <a:schemeClr val="dk1"/>
                          </a:solidFill>
                          <a:effectLst/>
                          <a:latin typeface="+mn-lt"/>
                          <a:ea typeface="+mn-ea"/>
                          <a:cs typeface="+mn-cs"/>
                        </a:rPr>
                        <a:t>Structural metadata must be associated with the statistical data and reference metadata</a:t>
                      </a:r>
                      <a:r>
                        <a:rPr lang="en-GB" sz="1800" kern="1200" dirty="0">
                          <a:solidFill>
                            <a:schemeClr val="dk1"/>
                          </a:solidFill>
                          <a:effectLst/>
                          <a:latin typeface="+mn-lt"/>
                          <a:ea typeface="+mn-ea"/>
                          <a:cs typeface="+mn-cs"/>
                        </a:rPr>
                        <a:t>, otherwise it becomes impossible to identify, retrieve and navigate the data or reference metadata.</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In SDMX structural metadata are not limited to describing the structure of data and reference metadata. The structural metadata in SDMX include many of the other constructs to be found in the SDMX Information Model including data discovery, data and metadata Constraints (used for both data validation and data discovery), data and structure mapping, data and metadata reporting, statistical processes.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555738"/>
                  </a:ext>
                </a:extLst>
              </a:tr>
            </a:tbl>
          </a:graphicData>
        </a:graphic>
      </p:graphicFrame>
      <p:sp>
        <p:nvSpPr>
          <p:cNvPr id="5" name="TextBox 4">
            <a:extLst>
              <a:ext uri="{FF2B5EF4-FFF2-40B4-BE49-F238E27FC236}">
                <a16:creationId xmlns:a16="http://schemas.microsoft.com/office/drawing/2014/main" id="{2B92078D-FA64-B82E-1610-E422A98E05B1}"/>
              </a:ext>
            </a:extLst>
          </p:cNvPr>
          <p:cNvSpPr txBox="1"/>
          <p:nvPr/>
        </p:nvSpPr>
        <p:spPr>
          <a:xfrm>
            <a:off x="7794973" y="5951685"/>
            <a:ext cx="3825406" cy="338554"/>
          </a:xfrm>
          <a:prstGeom prst="rect">
            <a:avLst/>
          </a:prstGeom>
          <a:noFill/>
        </p:spPr>
        <p:txBody>
          <a:bodyPr wrap="none" rtlCol="0">
            <a:spAutoFit/>
          </a:bodyPr>
          <a:lstStyle/>
          <a:p>
            <a:r>
              <a:rPr lang="en-US" sz="1600" dirty="0">
                <a:solidFill>
                  <a:schemeClr val="tx1"/>
                </a:solidFill>
              </a:rPr>
              <a:t>SDMX Glossary version 2.1, December 2020</a:t>
            </a:r>
            <a:endParaRPr lang="en-US" sz="1600" dirty="0"/>
          </a:p>
        </p:txBody>
      </p:sp>
    </p:spTree>
    <p:custDataLst>
      <p:tags r:id="rId1"/>
    </p:custDataLst>
    <p:extLst>
      <p:ext uri="{BB962C8B-B14F-4D97-AF65-F5344CB8AC3E}">
        <p14:creationId xmlns:p14="http://schemas.microsoft.com/office/powerpoint/2010/main" val="159262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structural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Autofit/>
          </a:bodyPr>
          <a:lstStyle/>
          <a:p>
            <a:pPr marL="0" indent="0" algn="l">
              <a:spcBef>
                <a:spcPts val="0"/>
              </a:spcBef>
              <a:buNone/>
            </a:pPr>
            <a:r>
              <a:rPr lang="en-US" sz="1800" b="1" dirty="0">
                <a:solidFill>
                  <a:schemeClr val="dk1"/>
                </a:solidFill>
                <a:latin typeface="+mn-lt"/>
                <a:ea typeface="+mn-ea"/>
              </a:rPr>
              <a:t>Structural metadata are used to identify statistical data such as titles, subtitles, short descriptions, dimension names or variable names.</a:t>
            </a:r>
          </a:p>
          <a:p>
            <a:pPr marL="0" indent="0" algn="l">
              <a:spcBef>
                <a:spcPts val="0"/>
              </a:spcBef>
              <a:buNone/>
            </a:pPr>
            <a:r>
              <a:rPr lang="en-US" sz="1800" b="1" dirty="0">
                <a:solidFill>
                  <a:schemeClr val="dk1"/>
                </a:solidFill>
                <a:latin typeface="+mn-lt"/>
                <a:ea typeface="+mn-ea"/>
              </a:rPr>
              <a:t>Structural metadata include:</a:t>
            </a:r>
          </a:p>
          <a:p>
            <a:pPr algn="l">
              <a:spcBef>
                <a:spcPts val="0"/>
              </a:spcBef>
              <a:buFont typeface="Arial" panose="020B0604020202020204" pitchFamily="34" charset="0"/>
              <a:buChar char="•"/>
            </a:pPr>
            <a:r>
              <a:rPr lang="en-US" sz="1600" dirty="0">
                <a:solidFill>
                  <a:schemeClr val="dk1"/>
                </a:solidFill>
                <a:latin typeface="+mn-lt"/>
                <a:ea typeface="+mn-ea"/>
              </a:rPr>
              <a:t>titles of the variables and dimensions of statistical datasets</a:t>
            </a:r>
          </a:p>
          <a:p>
            <a:pPr algn="l">
              <a:spcBef>
                <a:spcPts val="0"/>
              </a:spcBef>
              <a:buFont typeface="Arial" panose="020B0604020202020204" pitchFamily="34" charset="0"/>
              <a:buChar char="•"/>
            </a:pPr>
            <a:r>
              <a:rPr lang="en-US" sz="1600" dirty="0">
                <a:solidFill>
                  <a:schemeClr val="dk1"/>
                </a:solidFill>
                <a:latin typeface="+mn-lt"/>
                <a:ea typeface="+mn-ea"/>
              </a:rPr>
              <a:t>units of measurement</a:t>
            </a:r>
          </a:p>
          <a:p>
            <a:pPr algn="l">
              <a:spcBef>
                <a:spcPts val="0"/>
              </a:spcBef>
              <a:buFont typeface="Arial" panose="020B0604020202020204" pitchFamily="34" charset="0"/>
              <a:buChar char="•"/>
            </a:pPr>
            <a:r>
              <a:rPr lang="en-US" sz="1600" dirty="0">
                <a:solidFill>
                  <a:schemeClr val="dk1"/>
                </a:solidFill>
                <a:latin typeface="+mn-lt"/>
                <a:ea typeface="+mn-ea"/>
              </a:rPr>
              <a:t>code lists – for example, for area coding</a:t>
            </a:r>
          </a:p>
          <a:p>
            <a:pPr algn="l">
              <a:spcBef>
                <a:spcPts val="0"/>
              </a:spcBef>
              <a:buFont typeface="Arial" panose="020B0604020202020204" pitchFamily="34" charset="0"/>
              <a:buChar char="•"/>
            </a:pPr>
            <a:r>
              <a:rPr lang="en-US" sz="1600" dirty="0">
                <a:solidFill>
                  <a:schemeClr val="dk1"/>
                </a:solidFill>
                <a:latin typeface="+mn-lt"/>
                <a:ea typeface="+mn-ea"/>
              </a:rPr>
              <a:t>data formats</a:t>
            </a:r>
          </a:p>
          <a:p>
            <a:pPr algn="l">
              <a:spcBef>
                <a:spcPts val="0"/>
              </a:spcBef>
              <a:buFont typeface="Arial" panose="020B0604020202020204" pitchFamily="34" charset="0"/>
              <a:buChar char="•"/>
            </a:pPr>
            <a:r>
              <a:rPr lang="en-US" sz="1600" dirty="0">
                <a:solidFill>
                  <a:schemeClr val="dk1"/>
                </a:solidFill>
                <a:latin typeface="+mn-lt"/>
                <a:ea typeface="+mn-ea"/>
              </a:rPr>
              <a:t>potential value ranges</a:t>
            </a:r>
          </a:p>
          <a:p>
            <a:pPr algn="l">
              <a:spcBef>
                <a:spcPts val="0"/>
              </a:spcBef>
              <a:buFont typeface="Arial" panose="020B0604020202020204" pitchFamily="34" charset="0"/>
              <a:buChar char="•"/>
            </a:pPr>
            <a:r>
              <a:rPr lang="en-US" sz="1600" dirty="0">
                <a:solidFill>
                  <a:schemeClr val="dk1"/>
                </a:solidFill>
                <a:latin typeface="+mn-lt"/>
                <a:ea typeface="+mn-ea"/>
              </a:rPr>
              <a:t>time dimensions</a:t>
            </a:r>
          </a:p>
          <a:p>
            <a:pPr algn="l">
              <a:spcBef>
                <a:spcPts val="0"/>
              </a:spcBef>
              <a:buFont typeface="Arial" panose="020B0604020202020204" pitchFamily="34" charset="0"/>
              <a:buChar char="•"/>
            </a:pPr>
            <a:r>
              <a:rPr lang="en-US" sz="1600" dirty="0">
                <a:solidFill>
                  <a:schemeClr val="dk1"/>
                </a:solidFill>
                <a:latin typeface="+mn-lt"/>
                <a:ea typeface="+mn-ea"/>
              </a:rPr>
              <a:t>value ranges of flags</a:t>
            </a:r>
          </a:p>
          <a:p>
            <a:pPr marL="0" indent="0" algn="ctr">
              <a:spcBef>
                <a:spcPts val="0"/>
              </a:spcBef>
              <a:buNone/>
            </a:pPr>
            <a:r>
              <a:rPr lang="en-US" sz="1600" b="1" i="0">
                <a:solidFill>
                  <a:schemeClr val="accent2"/>
                </a:solidFill>
                <a:effectLst/>
                <a:latin typeface="arial" panose="020B0604020202020204" pitchFamily="34" charset="0"/>
              </a:rPr>
              <a:t>Data </a:t>
            </a:r>
            <a:r>
              <a:rPr lang="en-US" sz="1600" b="1" i="0" dirty="0">
                <a:solidFill>
                  <a:schemeClr val="accent2"/>
                </a:solidFill>
                <a:effectLst/>
                <a:latin typeface="arial" panose="020B0604020202020204" pitchFamily="34" charset="0"/>
              </a:rPr>
              <a:t>and structural metadata must go together</a:t>
            </a:r>
            <a:r>
              <a:rPr lang="en-US" sz="1600" dirty="0">
                <a:solidFill>
                  <a:schemeClr val="accent2"/>
                </a:solidFill>
                <a:latin typeface="arial" panose="020B0604020202020204" pitchFamily="34" charset="0"/>
              </a:rPr>
              <a:t>!</a:t>
            </a:r>
            <a:endParaRPr lang="en-US" sz="1800" dirty="0">
              <a:solidFill>
                <a:schemeClr val="accent2"/>
              </a:solidFill>
              <a:latin typeface="+mj-lt"/>
            </a:endParaRP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11</a:t>
            </a:fld>
            <a:endParaRPr lang="en-US"/>
          </a:p>
        </p:txBody>
      </p:sp>
      <p:sp>
        <p:nvSpPr>
          <p:cNvPr id="5" name="TextBox 4">
            <a:extLst>
              <a:ext uri="{FF2B5EF4-FFF2-40B4-BE49-F238E27FC236}">
                <a16:creationId xmlns:a16="http://schemas.microsoft.com/office/drawing/2014/main" id="{5337CCF9-F321-A179-64F0-9982BE6AACCC}"/>
              </a:ext>
            </a:extLst>
          </p:cNvPr>
          <p:cNvSpPr txBox="1"/>
          <p:nvPr/>
        </p:nvSpPr>
        <p:spPr>
          <a:xfrm>
            <a:off x="5541390" y="6312063"/>
            <a:ext cx="5425844" cy="369332"/>
          </a:xfrm>
          <a:prstGeom prst="rect">
            <a:avLst/>
          </a:prstGeom>
          <a:noFill/>
        </p:spPr>
        <p:txBody>
          <a:bodyPr wrap="none" rtlCol="0">
            <a:spAutoFit/>
          </a:bodyPr>
          <a:lstStyle/>
          <a:p>
            <a:r>
              <a:rPr lang="en-US" dirty="0"/>
              <a:t>https://ec.europa.eu/eurostat/web/metadata/overview</a:t>
            </a:r>
          </a:p>
        </p:txBody>
      </p:sp>
    </p:spTree>
    <p:custDataLst>
      <p:tags r:id="rId1"/>
    </p:custDataLst>
    <p:extLst>
      <p:ext uri="{BB962C8B-B14F-4D97-AF65-F5344CB8AC3E}">
        <p14:creationId xmlns:p14="http://schemas.microsoft.com/office/powerpoint/2010/main" val="158983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Structural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12</a:t>
            </a:fld>
            <a:endParaRPr lang="en-US"/>
          </a:p>
        </p:txBody>
      </p:sp>
      <p:pic>
        <p:nvPicPr>
          <p:cNvPr id="11" name="Picture 10">
            <a:extLst>
              <a:ext uri="{FF2B5EF4-FFF2-40B4-BE49-F238E27FC236}">
                <a16:creationId xmlns:a16="http://schemas.microsoft.com/office/drawing/2014/main" id="{D1C379F4-0BC7-70CD-9C9C-9196B94D9440}"/>
              </a:ext>
            </a:extLst>
          </p:cNvPr>
          <p:cNvPicPr>
            <a:picLocks noChangeAspect="1"/>
          </p:cNvPicPr>
          <p:nvPr/>
        </p:nvPicPr>
        <p:blipFill>
          <a:blip r:embed="rId3"/>
          <a:stretch>
            <a:fillRect/>
          </a:stretch>
        </p:blipFill>
        <p:spPr>
          <a:xfrm>
            <a:off x="2615293" y="1488485"/>
            <a:ext cx="6438900" cy="4333875"/>
          </a:xfrm>
          <a:prstGeom prst="rect">
            <a:avLst/>
          </a:prstGeom>
        </p:spPr>
      </p:pic>
      <p:sp>
        <p:nvSpPr>
          <p:cNvPr id="3" name="Oval 2">
            <a:extLst>
              <a:ext uri="{FF2B5EF4-FFF2-40B4-BE49-F238E27FC236}">
                <a16:creationId xmlns:a16="http://schemas.microsoft.com/office/drawing/2014/main" id="{D38A2175-71F4-9D07-7B64-33E612AAD0F0}"/>
              </a:ext>
            </a:extLst>
          </p:cNvPr>
          <p:cNvSpPr/>
          <p:nvPr/>
        </p:nvSpPr>
        <p:spPr>
          <a:xfrm>
            <a:off x="2107933" y="1253635"/>
            <a:ext cx="7353701" cy="1511166"/>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400CC400-1EED-F241-28BD-13DB088858B4}"/>
              </a:ext>
            </a:extLst>
          </p:cNvPr>
          <p:cNvSpPr txBox="1"/>
          <p:nvPr/>
        </p:nvSpPr>
        <p:spPr>
          <a:xfrm>
            <a:off x="8358395" y="1160405"/>
            <a:ext cx="1610599" cy="369332"/>
          </a:xfrm>
          <a:prstGeom prst="rect">
            <a:avLst/>
          </a:prstGeom>
          <a:noFill/>
        </p:spPr>
        <p:txBody>
          <a:bodyPr wrap="square" rtlCol="0">
            <a:spAutoFit/>
          </a:bodyPr>
          <a:lstStyle/>
          <a:p>
            <a:r>
              <a:rPr lang="en-US" dirty="0">
                <a:solidFill>
                  <a:schemeClr val="accent2"/>
                </a:solidFill>
              </a:rPr>
              <a:t>Indicator</a:t>
            </a:r>
          </a:p>
        </p:txBody>
      </p:sp>
      <p:sp>
        <p:nvSpPr>
          <p:cNvPr id="6" name="Oval 5">
            <a:extLst>
              <a:ext uri="{FF2B5EF4-FFF2-40B4-BE49-F238E27FC236}">
                <a16:creationId xmlns:a16="http://schemas.microsoft.com/office/drawing/2014/main" id="{7F68FDA3-02C7-C227-739E-F88D507D390F}"/>
              </a:ext>
            </a:extLst>
          </p:cNvPr>
          <p:cNvSpPr/>
          <p:nvPr/>
        </p:nvSpPr>
        <p:spPr>
          <a:xfrm>
            <a:off x="2419150" y="2492943"/>
            <a:ext cx="1613836" cy="56789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8D04E3FA-E130-D448-31E5-A6A82AF6C942}"/>
              </a:ext>
            </a:extLst>
          </p:cNvPr>
          <p:cNvSpPr txBox="1"/>
          <p:nvPr/>
        </p:nvSpPr>
        <p:spPr>
          <a:xfrm>
            <a:off x="1778830" y="2615712"/>
            <a:ext cx="738392" cy="369332"/>
          </a:xfrm>
          <a:prstGeom prst="rect">
            <a:avLst/>
          </a:prstGeom>
          <a:noFill/>
        </p:spPr>
        <p:txBody>
          <a:bodyPr wrap="square" rtlCol="0">
            <a:spAutoFit/>
          </a:bodyPr>
          <a:lstStyle/>
          <a:p>
            <a:r>
              <a:rPr lang="en-US" dirty="0">
                <a:solidFill>
                  <a:schemeClr val="accent2"/>
                </a:solidFill>
              </a:rPr>
              <a:t>Unit</a:t>
            </a:r>
          </a:p>
        </p:txBody>
      </p:sp>
      <p:sp>
        <p:nvSpPr>
          <p:cNvPr id="8" name="Oval 7">
            <a:extLst>
              <a:ext uri="{FF2B5EF4-FFF2-40B4-BE49-F238E27FC236}">
                <a16:creationId xmlns:a16="http://schemas.microsoft.com/office/drawing/2014/main" id="{DFB3F523-7C26-6AD3-BC04-F66E419AF28B}"/>
              </a:ext>
            </a:extLst>
          </p:cNvPr>
          <p:cNvSpPr/>
          <p:nvPr/>
        </p:nvSpPr>
        <p:spPr>
          <a:xfrm>
            <a:off x="7135529" y="2249279"/>
            <a:ext cx="1613836" cy="56789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0A321D7D-2875-D65B-77F7-86DFAE594B27}"/>
              </a:ext>
            </a:extLst>
          </p:cNvPr>
          <p:cNvSpPr txBox="1"/>
          <p:nvPr/>
        </p:nvSpPr>
        <p:spPr>
          <a:xfrm>
            <a:off x="8749365" y="2428436"/>
            <a:ext cx="2050180" cy="369332"/>
          </a:xfrm>
          <a:prstGeom prst="rect">
            <a:avLst/>
          </a:prstGeom>
          <a:noFill/>
        </p:spPr>
        <p:txBody>
          <a:bodyPr wrap="square" rtlCol="0">
            <a:spAutoFit/>
          </a:bodyPr>
          <a:lstStyle/>
          <a:p>
            <a:r>
              <a:rPr lang="en-US" dirty="0">
                <a:solidFill>
                  <a:schemeClr val="accent2"/>
                </a:solidFill>
              </a:rPr>
              <a:t>Reference Period</a:t>
            </a:r>
          </a:p>
        </p:txBody>
      </p:sp>
      <p:sp>
        <p:nvSpPr>
          <p:cNvPr id="10" name="TextBox 9">
            <a:extLst>
              <a:ext uri="{FF2B5EF4-FFF2-40B4-BE49-F238E27FC236}">
                <a16:creationId xmlns:a16="http://schemas.microsoft.com/office/drawing/2014/main" id="{78D81134-2C4F-3F8C-B064-5AED5D675744}"/>
              </a:ext>
            </a:extLst>
          </p:cNvPr>
          <p:cNvSpPr txBox="1"/>
          <p:nvPr/>
        </p:nvSpPr>
        <p:spPr>
          <a:xfrm>
            <a:off x="5471501" y="6001517"/>
            <a:ext cx="6128537" cy="307777"/>
          </a:xfrm>
          <a:prstGeom prst="rect">
            <a:avLst/>
          </a:prstGeom>
          <a:noFill/>
        </p:spPr>
        <p:txBody>
          <a:bodyPr wrap="none" rtlCol="0">
            <a:spAutoFit/>
          </a:bodyPr>
          <a:lstStyle/>
          <a:p>
            <a:r>
              <a:rPr lang="en-US" sz="1400" dirty="0"/>
              <a:t>https://www.capmas.gov.eg/pdf/new_Pdf/20238713628_pop2023%20-%20e.pdf</a:t>
            </a:r>
          </a:p>
        </p:txBody>
      </p:sp>
      <p:sp>
        <p:nvSpPr>
          <p:cNvPr id="12" name="Oval 11">
            <a:extLst>
              <a:ext uri="{FF2B5EF4-FFF2-40B4-BE49-F238E27FC236}">
                <a16:creationId xmlns:a16="http://schemas.microsoft.com/office/drawing/2014/main" id="{50068744-128F-CC45-66F9-BE3C99469B63}"/>
              </a:ext>
            </a:extLst>
          </p:cNvPr>
          <p:cNvSpPr/>
          <p:nvPr/>
        </p:nvSpPr>
        <p:spPr>
          <a:xfrm>
            <a:off x="2300437" y="3270238"/>
            <a:ext cx="1915427" cy="267489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4503AD59-7918-5DDE-F684-10064C994E91}"/>
              </a:ext>
            </a:extLst>
          </p:cNvPr>
          <p:cNvSpPr txBox="1"/>
          <p:nvPr/>
        </p:nvSpPr>
        <p:spPr>
          <a:xfrm>
            <a:off x="869941" y="4319384"/>
            <a:ext cx="1327121" cy="646331"/>
          </a:xfrm>
          <a:prstGeom prst="rect">
            <a:avLst/>
          </a:prstGeom>
          <a:noFill/>
        </p:spPr>
        <p:txBody>
          <a:bodyPr wrap="square" rtlCol="0">
            <a:spAutoFit/>
          </a:bodyPr>
          <a:lstStyle/>
          <a:p>
            <a:r>
              <a:rPr lang="en-US" dirty="0">
                <a:solidFill>
                  <a:schemeClr val="accent2"/>
                </a:solidFill>
              </a:rPr>
              <a:t>Geographic scope</a:t>
            </a:r>
          </a:p>
        </p:txBody>
      </p:sp>
    </p:spTree>
    <p:custDataLst>
      <p:tags r:id="rId1"/>
    </p:custDataLst>
    <p:extLst>
      <p:ext uri="{BB962C8B-B14F-4D97-AF65-F5344CB8AC3E}">
        <p14:creationId xmlns:p14="http://schemas.microsoft.com/office/powerpoint/2010/main" val="9785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0"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Structural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13</a:t>
            </a:fld>
            <a:endParaRPr lang="en-US"/>
          </a:p>
        </p:txBody>
      </p:sp>
      <p:graphicFrame>
        <p:nvGraphicFramePr>
          <p:cNvPr id="7" name="Chart 6">
            <a:extLst>
              <a:ext uri="{FF2B5EF4-FFF2-40B4-BE49-F238E27FC236}">
                <a16:creationId xmlns:a16="http://schemas.microsoft.com/office/drawing/2014/main" id="{28139DD7-1FFD-AD64-A071-ADFF32D49FFD}"/>
              </a:ext>
            </a:extLst>
          </p:cNvPr>
          <p:cNvGraphicFramePr/>
          <p:nvPr>
            <p:extLst>
              <p:ext uri="{D42A27DB-BD31-4B8C-83A1-F6EECF244321}">
                <p14:modId xmlns:p14="http://schemas.microsoft.com/office/powerpoint/2010/main" val="1200861279"/>
              </p:ext>
            </p:extLst>
          </p:nvPr>
        </p:nvGraphicFramePr>
        <p:xfrm>
          <a:off x="2351314" y="1419615"/>
          <a:ext cx="7297783" cy="43281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64C271E-9783-20B3-3CE7-38B20F30E49F}"/>
              </a:ext>
            </a:extLst>
          </p:cNvPr>
          <p:cNvSpPr txBox="1"/>
          <p:nvPr/>
        </p:nvSpPr>
        <p:spPr>
          <a:xfrm>
            <a:off x="5175217" y="5987149"/>
            <a:ext cx="6445162" cy="307777"/>
          </a:xfrm>
          <a:prstGeom prst="rect">
            <a:avLst/>
          </a:prstGeom>
          <a:noFill/>
        </p:spPr>
        <p:txBody>
          <a:bodyPr wrap="none" rtlCol="0">
            <a:spAutoFit/>
          </a:bodyPr>
          <a:lstStyle>
            <a:defPPr>
              <a:defRPr lang="en-US"/>
            </a:defPPr>
            <a:lvl1pPr>
              <a:defRPr sz="1400"/>
            </a:lvl1pPr>
          </a:lstStyle>
          <a:p>
            <a:r>
              <a:rPr lang="en-US" dirty="0"/>
              <a:t>https://www.capmas.gov.eg/Admin/News/PressRelease/20151110143133_955_e.pdf</a:t>
            </a:r>
          </a:p>
        </p:txBody>
      </p:sp>
      <p:sp>
        <p:nvSpPr>
          <p:cNvPr id="3" name="Oval 2">
            <a:extLst>
              <a:ext uri="{FF2B5EF4-FFF2-40B4-BE49-F238E27FC236}">
                <a16:creationId xmlns:a16="http://schemas.microsoft.com/office/drawing/2014/main" id="{7F805DD6-869B-4BBB-63F8-E6EE9DE5082A}"/>
              </a:ext>
            </a:extLst>
          </p:cNvPr>
          <p:cNvSpPr/>
          <p:nvPr/>
        </p:nvSpPr>
        <p:spPr>
          <a:xfrm>
            <a:off x="7240737" y="3472120"/>
            <a:ext cx="3792353" cy="652423"/>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1113469C-421B-BB82-36BD-54933EFF39D8}"/>
              </a:ext>
            </a:extLst>
          </p:cNvPr>
          <p:cNvSpPr/>
          <p:nvPr/>
        </p:nvSpPr>
        <p:spPr>
          <a:xfrm>
            <a:off x="2351314" y="3316471"/>
            <a:ext cx="449638" cy="706889"/>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6C9FF23-3026-F989-9EC4-758EA4E38683}"/>
              </a:ext>
            </a:extLst>
          </p:cNvPr>
          <p:cNvSpPr/>
          <p:nvPr/>
        </p:nvSpPr>
        <p:spPr>
          <a:xfrm>
            <a:off x="2977415" y="5304608"/>
            <a:ext cx="4847923" cy="56789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A798F0E7-FB73-C0B9-152F-735AD12A22F2}"/>
              </a:ext>
            </a:extLst>
          </p:cNvPr>
          <p:cNvSpPr/>
          <p:nvPr/>
        </p:nvSpPr>
        <p:spPr>
          <a:xfrm>
            <a:off x="3964137" y="1294891"/>
            <a:ext cx="3792353" cy="652423"/>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224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Types of statistical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14</a:t>
            </a:fld>
            <a:endParaRPr lang="en-US"/>
          </a:p>
        </p:txBody>
      </p:sp>
      <p:sp>
        <p:nvSpPr>
          <p:cNvPr id="6" name="TextBox 5">
            <a:extLst>
              <a:ext uri="{FF2B5EF4-FFF2-40B4-BE49-F238E27FC236}">
                <a16:creationId xmlns:a16="http://schemas.microsoft.com/office/drawing/2014/main" id="{4C2CFCEC-A12B-7647-89AB-76F3429C0A8F}"/>
              </a:ext>
            </a:extLst>
          </p:cNvPr>
          <p:cNvSpPr txBox="1"/>
          <p:nvPr/>
        </p:nvSpPr>
        <p:spPr>
          <a:xfrm>
            <a:off x="3414044" y="1111966"/>
            <a:ext cx="2351314" cy="5668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Statistical Metadata</a:t>
            </a:r>
          </a:p>
          <a:p>
            <a:r>
              <a:rPr lang="en-US" sz="1600" b="0" dirty="0">
                <a:solidFill>
                  <a:schemeClr val="bg1">
                    <a:lumMod val="50000"/>
                  </a:schemeClr>
                </a:solidFill>
              </a:rPr>
              <a:t>Data about statistical data</a:t>
            </a:r>
          </a:p>
        </p:txBody>
      </p:sp>
      <p:sp>
        <p:nvSpPr>
          <p:cNvPr id="8" name="Rectangle 7">
            <a:extLst>
              <a:ext uri="{FF2B5EF4-FFF2-40B4-BE49-F238E27FC236}">
                <a16:creationId xmlns:a16="http://schemas.microsoft.com/office/drawing/2014/main" id="{87439438-5D6B-2357-2236-0E5B31F9BFD7}"/>
              </a:ext>
            </a:extLst>
          </p:cNvPr>
          <p:cNvSpPr/>
          <p:nvPr/>
        </p:nvSpPr>
        <p:spPr>
          <a:xfrm>
            <a:off x="634300" y="2517561"/>
            <a:ext cx="3763444" cy="117813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Structural metadata</a:t>
            </a:r>
            <a:endParaRPr lang="en-US" dirty="0">
              <a:solidFill>
                <a:schemeClr val="tx1"/>
              </a:solidFill>
            </a:endParaRPr>
          </a:p>
          <a:p>
            <a:r>
              <a:rPr lang="en-US" sz="1600" dirty="0">
                <a:solidFill>
                  <a:schemeClr val="bg1">
                    <a:lumMod val="50000"/>
                  </a:schemeClr>
                </a:solidFill>
              </a:rPr>
              <a:t>Metadata that identify and describe data and reference metadata</a:t>
            </a:r>
          </a:p>
        </p:txBody>
      </p:sp>
      <p:sp>
        <p:nvSpPr>
          <p:cNvPr id="9" name="Rectangle 8">
            <a:extLst>
              <a:ext uri="{FF2B5EF4-FFF2-40B4-BE49-F238E27FC236}">
                <a16:creationId xmlns:a16="http://schemas.microsoft.com/office/drawing/2014/main" id="{257A5647-A442-8659-3D5F-D96CB749A0DA}"/>
              </a:ext>
            </a:extLst>
          </p:cNvPr>
          <p:cNvSpPr/>
          <p:nvPr/>
        </p:nvSpPr>
        <p:spPr>
          <a:xfrm>
            <a:off x="4777844" y="2517561"/>
            <a:ext cx="3763444" cy="117813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Reference metadata</a:t>
            </a:r>
            <a:endParaRPr lang="en-US" dirty="0">
              <a:solidFill>
                <a:schemeClr val="tx1"/>
              </a:solidFill>
            </a:endParaRPr>
          </a:p>
          <a:p>
            <a:r>
              <a:rPr lang="en-US" sz="1600" dirty="0">
                <a:solidFill>
                  <a:schemeClr val="bg1">
                    <a:lumMod val="50000"/>
                  </a:schemeClr>
                </a:solidFill>
              </a:rPr>
              <a:t>Metadata describing the contents and the quality of the statistical data</a:t>
            </a:r>
          </a:p>
        </p:txBody>
      </p:sp>
      <p:sp>
        <p:nvSpPr>
          <p:cNvPr id="10" name="TextBox 9">
            <a:extLst>
              <a:ext uri="{FF2B5EF4-FFF2-40B4-BE49-F238E27FC236}">
                <a16:creationId xmlns:a16="http://schemas.microsoft.com/office/drawing/2014/main" id="{75A41965-5F05-E413-9EFE-1175F7F462A0}"/>
              </a:ext>
            </a:extLst>
          </p:cNvPr>
          <p:cNvSpPr txBox="1"/>
          <p:nvPr/>
        </p:nvSpPr>
        <p:spPr>
          <a:xfrm>
            <a:off x="7794973" y="5951685"/>
            <a:ext cx="3825406" cy="338554"/>
          </a:xfrm>
          <a:prstGeom prst="rect">
            <a:avLst/>
          </a:prstGeom>
          <a:noFill/>
        </p:spPr>
        <p:txBody>
          <a:bodyPr wrap="none" rtlCol="0">
            <a:spAutoFit/>
          </a:bodyPr>
          <a:lstStyle/>
          <a:p>
            <a:r>
              <a:rPr lang="en-US" sz="1600" dirty="0">
                <a:solidFill>
                  <a:schemeClr val="tx1"/>
                </a:solidFill>
              </a:rPr>
              <a:t>SDMX Glossary version 2.1, December 2020</a:t>
            </a:r>
            <a:endParaRPr lang="en-US" sz="1600" dirty="0"/>
          </a:p>
        </p:txBody>
      </p:sp>
      <p:cxnSp>
        <p:nvCxnSpPr>
          <p:cNvPr id="12" name="Connector: Elbow 11">
            <a:extLst>
              <a:ext uri="{FF2B5EF4-FFF2-40B4-BE49-F238E27FC236}">
                <a16:creationId xmlns:a16="http://schemas.microsoft.com/office/drawing/2014/main" id="{83B8C229-6E5C-B83D-4D34-000D8DBF91F8}"/>
              </a:ext>
            </a:extLst>
          </p:cNvPr>
          <p:cNvCxnSpPr>
            <a:cxnSpLocks/>
            <a:stCxn id="6" idx="2"/>
            <a:endCxn id="8" idx="0"/>
          </p:cNvCxnSpPr>
          <p:nvPr/>
        </p:nvCxnSpPr>
        <p:spPr>
          <a:xfrm rot="5400000">
            <a:off x="3133479" y="1061339"/>
            <a:ext cx="838766" cy="2073679"/>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C6B0B7A-E3F6-B76F-6A01-4E1AA633D3DB}"/>
              </a:ext>
            </a:extLst>
          </p:cNvPr>
          <p:cNvCxnSpPr>
            <a:cxnSpLocks/>
            <a:stCxn id="6" idx="2"/>
            <a:endCxn id="9" idx="0"/>
          </p:cNvCxnSpPr>
          <p:nvPr/>
        </p:nvCxnSpPr>
        <p:spPr>
          <a:xfrm rot="16200000" flipH="1">
            <a:off x="5205250" y="1063245"/>
            <a:ext cx="838766" cy="2069865"/>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08C985-CF45-2A41-E572-573647943BBE}"/>
              </a:ext>
            </a:extLst>
          </p:cNvPr>
          <p:cNvSpPr txBox="1"/>
          <p:nvPr/>
        </p:nvSpPr>
        <p:spPr>
          <a:xfrm>
            <a:off x="1752242" y="4394215"/>
            <a:ext cx="3149101" cy="14081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1"/>
                </a:solidFill>
              </a:rPr>
              <a:t>Conceptual metadata</a:t>
            </a:r>
          </a:p>
          <a:p>
            <a:pPr algn="ctr"/>
            <a:r>
              <a:rPr lang="en-US" sz="1450" b="0" dirty="0">
                <a:solidFill>
                  <a:schemeClr val="bg1">
                    <a:lumMod val="50000"/>
                  </a:schemeClr>
                </a:solidFill>
              </a:rPr>
              <a:t>Metadata describing the concepts used and their practical implementation, allowing users to understand what the statistics are measuring and, thus, their fitness for use</a:t>
            </a:r>
          </a:p>
        </p:txBody>
      </p:sp>
      <p:sp>
        <p:nvSpPr>
          <p:cNvPr id="18" name="TextBox 17">
            <a:extLst>
              <a:ext uri="{FF2B5EF4-FFF2-40B4-BE49-F238E27FC236}">
                <a16:creationId xmlns:a16="http://schemas.microsoft.com/office/drawing/2014/main" id="{C2FAD489-A2C2-A9A3-FF80-2C3443DF92A0}"/>
              </a:ext>
            </a:extLst>
          </p:cNvPr>
          <p:cNvSpPr txBox="1"/>
          <p:nvPr/>
        </p:nvSpPr>
        <p:spPr>
          <a:xfrm>
            <a:off x="5081996" y="4403839"/>
            <a:ext cx="3145536" cy="14081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Methodological metadata</a:t>
            </a:r>
          </a:p>
          <a:p>
            <a:pPr algn="ctr"/>
            <a:r>
              <a:rPr lang="en-GB" sz="1500" b="0" dirty="0">
                <a:solidFill>
                  <a:schemeClr val="bg1">
                    <a:lumMod val="50000"/>
                  </a:schemeClr>
                </a:solidFill>
              </a:rPr>
              <a:t>Metadata describing methods used for the generation of the data (e.g. sampling, collection methods, editing processes)</a:t>
            </a:r>
            <a:endParaRPr lang="en-US" sz="1500" b="0" dirty="0">
              <a:solidFill>
                <a:schemeClr val="bg1">
                  <a:lumMod val="50000"/>
                </a:schemeClr>
              </a:solidFill>
            </a:endParaRPr>
          </a:p>
        </p:txBody>
      </p:sp>
      <p:sp>
        <p:nvSpPr>
          <p:cNvPr id="19" name="TextBox 18">
            <a:extLst>
              <a:ext uri="{FF2B5EF4-FFF2-40B4-BE49-F238E27FC236}">
                <a16:creationId xmlns:a16="http://schemas.microsoft.com/office/drawing/2014/main" id="{13A7AC51-0376-E14D-7DE8-83584BBC9001}"/>
              </a:ext>
            </a:extLst>
          </p:cNvPr>
          <p:cNvSpPr txBox="1"/>
          <p:nvPr/>
        </p:nvSpPr>
        <p:spPr>
          <a:xfrm>
            <a:off x="8392041" y="4403839"/>
            <a:ext cx="3145536" cy="14081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Quality metadata</a:t>
            </a:r>
          </a:p>
          <a:p>
            <a:pPr algn="ctr"/>
            <a:r>
              <a:rPr lang="en-GB" sz="1500" b="0" dirty="0">
                <a:solidFill>
                  <a:schemeClr val="bg1">
                    <a:lumMod val="50000"/>
                  </a:schemeClr>
                </a:solidFill>
              </a:rPr>
              <a:t>Metadata describing the different quality dimensions of the resulting statistics (e.g. timeliness, accuracy)</a:t>
            </a:r>
            <a:endParaRPr lang="en-US" sz="1500" b="0" dirty="0">
              <a:solidFill>
                <a:schemeClr val="bg1">
                  <a:lumMod val="50000"/>
                </a:schemeClr>
              </a:solidFill>
            </a:endParaRPr>
          </a:p>
        </p:txBody>
      </p:sp>
      <p:cxnSp>
        <p:nvCxnSpPr>
          <p:cNvPr id="25" name="Connector: Elbow 24">
            <a:extLst>
              <a:ext uri="{FF2B5EF4-FFF2-40B4-BE49-F238E27FC236}">
                <a16:creationId xmlns:a16="http://schemas.microsoft.com/office/drawing/2014/main" id="{532D4251-BF61-BFFE-3C31-17061B0AF0A4}"/>
              </a:ext>
            </a:extLst>
          </p:cNvPr>
          <p:cNvCxnSpPr>
            <a:cxnSpLocks/>
            <a:stCxn id="9" idx="2"/>
            <a:endCxn id="18" idx="0"/>
          </p:cNvCxnSpPr>
          <p:nvPr/>
        </p:nvCxnSpPr>
        <p:spPr>
          <a:xfrm rot="5400000">
            <a:off x="6303096" y="4047368"/>
            <a:ext cx="708139" cy="4802"/>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1AEF1EA-04D9-9F2A-5401-185EE875C93D}"/>
              </a:ext>
            </a:extLst>
          </p:cNvPr>
          <p:cNvCxnSpPr>
            <a:cxnSpLocks/>
            <a:stCxn id="9" idx="2"/>
            <a:endCxn id="17" idx="0"/>
          </p:cNvCxnSpPr>
          <p:nvPr/>
        </p:nvCxnSpPr>
        <p:spPr>
          <a:xfrm rot="5400000">
            <a:off x="4643923" y="2378571"/>
            <a:ext cx="698515" cy="3332773"/>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2BF71E5-4B01-45BA-6F5A-7BF576DB9A58}"/>
              </a:ext>
            </a:extLst>
          </p:cNvPr>
          <p:cNvCxnSpPr>
            <a:cxnSpLocks/>
            <a:stCxn id="9" idx="2"/>
            <a:endCxn id="19" idx="0"/>
          </p:cNvCxnSpPr>
          <p:nvPr/>
        </p:nvCxnSpPr>
        <p:spPr>
          <a:xfrm rot="16200000" flipH="1">
            <a:off x="7958118" y="2397147"/>
            <a:ext cx="708139" cy="3305243"/>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54853DEC-4B1E-D051-950D-232C0917BDAD}"/>
              </a:ext>
            </a:extLst>
          </p:cNvPr>
          <p:cNvCxnSpPr>
            <a:cxnSpLocks/>
          </p:cNvCxnSpPr>
          <p:nvPr/>
        </p:nvCxnSpPr>
        <p:spPr>
          <a:xfrm rot="16200000" flipH="1">
            <a:off x="7958117" y="2397148"/>
            <a:ext cx="708139" cy="3305243"/>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7E9F80A-0C88-A47B-8B0D-1D3B16018FF7}"/>
              </a:ext>
            </a:extLst>
          </p:cNvPr>
          <p:cNvCxnSpPr>
            <a:cxnSpLocks/>
          </p:cNvCxnSpPr>
          <p:nvPr/>
        </p:nvCxnSpPr>
        <p:spPr>
          <a:xfrm rot="16200000" flipH="1">
            <a:off x="7958118" y="2397147"/>
            <a:ext cx="708139" cy="3305243"/>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91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reference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15</a:t>
            </a:fld>
            <a:endParaRPr lang="en-US"/>
          </a:p>
        </p:txBody>
      </p:sp>
      <p:sp>
        <p:nvSpPr>
          <p:cNvPr id="9" name="TextBox 8">
            <a:extLst>
              <a:ext uri="{FF2B5EF4-FFF2-40B4-BE49-F238E27FC236}">
                <a16:creationId xmlns:a16="http://schemas.microsoft.com/office/drawing/2014/main" id="{1CC5B8DB-A37C-A696-B1A1-B480FC43DC50}"/>
              </a:ext>
            </a:extLst>
          </p:cNvPr>
          <p:cNvSpPr txBox="1"/>
          <p:nvPr/>
        </p:nvSpPr>
        <p:spPr>
          <a:xfrm>
            <a:off x="406400" y="1551709"/>
            <a:ext cx="11028218" cy="461665"/>
          </a:xfrm>
          <a:prstGeom prst="rect">
            <a:avLst/>
          </a:prstGeom>
          <a:solidFill>
            <a:schemeClr val="accent2"/>
          </a:solidFill>
        </p:spPr>
        <p:txBody>
          <a:bodyPr wrap="square" rtlCol="0">
            <a:spAutoFit/>
          </a:bodyPr>
          <a:lstStyle/>
          <a:p>
            <a:r>
              <a:rPr lang="en-US" sz="2400" dirty="0"/>
              <a:t>Reference metadata</a:t>
            </a:r>
          </a:p>
        </p:txBody>
      </p:sp>
      <p:graphicFrame>
        <p:nvGraphicFramePr>
          <p:cNvPr id="10" name="Table 10">
            <a:extLst>
              <a:ext uri="{FF2B5EF4-FFF2-40B4-BE49-F238E27FC236}">
                <a16:creationId xmlns:a16="http://schemas.microsoft.com/office/drawing/2014/main" id="{6B552023-9189-6A6E-6522-289253AFF660}"/>
              </a:ext>
            </a:extLst>
          </p:cNvPr>
          <p:cNvGraphicFramePr>
            <a:graphicFrameLocks noGrp="1"/>
          </p:cNvGraphicFramePr>
          <p:nvPr>
            <p:extLst>
              <p:ext uri="{D42A27DB-BD31-4B8C-83A1-F6EECF244321}">
                <p14:modId xmlns:p14="http://schemas.microsoft.com/office/powerpoint/2010/main" val="2365153216"/>
              </p:ext>
            </p:extLst>
          </p:nvPr>
        </p:nvGraphicFramePr>
        <p:xfrm>
          <a:off x="406399" y="2145468"/>
          <a:ext cx="11028218" cy="3754120"/>
        </p:xfrm>
        <a:graphic>
          <a:graphicData uri="http://schemas.openxmlformats.org/drawingml/2006/table">
            <a:tbl>
              <a:tblPr firstRow="1" bandRow="1">
                <a:tableStyleId>{5C22544A-7EE6-4342-B048-85BDC9FD1C3A}</a:tableStyleId>
              </a:tblPr>
              <a:tblGrid>
                <a:gridCol w="1874888">
                  <a:extLst>
                    <a:ext uri="{9D8B030D-6E8A-4147-A177-3AD203B41FA5}">
                      <a16:colId xmlns:a16="http://schemas.microsoft.com/office/drawing/2014/main" val="1881565597"/>
                    </a:ext>
                  </a:extLst>
                </a:gridCol>
                <a:gridCol w="9153330">
                  <a:extLst>
                    <a:ext uri="{9D8B030D-6E8A-4147-A177-3AD203B41FA5}">
                      <a16:colId xmlns:a16="http://schemas.microsoft.com/office/drawing/2014/main" val="2667185931"/>
                    </a:ext>
                  </a:extLst>
                </a:gridCol>
              </a:tblGrid>
              <a:tr h="370840">
                <a:tc>
                  <a:txBody>
                    <a:bodyPr/>
                    <a:lstStyle/>
                    <a:p>
                      <a:r>
                        <a:rPr lang="en-US"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kern="1200" dirty="0">
                          <a:solidFill>
                            <a:schemeClr val="tx1"/>
                          </a:solidFill>
                          <a:effectLst/>
                          <a:latin typeface="+mn-lt"/>
                          <a:ea typeface="+mn-ea"/>
                          <a:cs typeface="+mn-cs"/>
                        </a:rPr>
                        <a:t>Metadata describing the contents and the quality of the statistical data.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432480"/>
                  </a:ext>
                </a:extLst>
              </a:tr>
              <a:tr h="370840">
                <a:tc>
                  <a:txBody>
                    <a:bodyPr/>
                    <a:lstStyle/>
                    <a:p>
                      <a:r>
                        <a:rPr lang="en-US" b="1" dirty="0">
                          <a:solidFill>
                            <a:schemeClr val="tx1"/>
                          </a:solidFill>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Preferably, reference metadata should include all of the following: </a:t>
                      </a:r>
                    </a:p>
                    <a:p>
                      <a:pPr marL="342900" indent="-342900">
                        <a:buAutoNum type="alphaLcParenR"/>
                      </a:pPr>
                      <a:r>
                        <a:rPr lang="en-US" dirty="0">
                          <a:solidFill>
                            <a:schemeClr val="tx1"/>
                          </a:solidFill>
                        </a:rPr>
                        <a:t>"conceptual" metadata, describing the concepts used and their practical implementation, allowing users to understand what the statistics are measuring and, thus, their fitness for use; </a:t>
                      </a:r>
                    </a:p>
                    <a:p>
                      <a:pPr marL="342900" indent="-342900">
                        <a:buAutoNum type="alphaLcParenR"/>
                      </a:pPr>
                      <a:r>
                        <a:rPr lang="en-US" dirty="0">
                          <a:solidFill>
                            <a:schemeClr val="tx1"/>
                          </a:solidFill>
                        </a:rPr>
                        <a:t>"methodological" metadata, describing methods used for the generation of the data (e.g. sampling, collection methods, editing processes); and </a:t>
                      </a:r>
                    </a:p>
                    <a:p>
                      <a:pPr marL="342900" indent="-342900">
                        <a:buAutoNum type="alphaLcParenR"/>
                      </a:pPr>
                      <a:r>
                        <a:rPr lang="en-US" dirty="0">
                          <a:solidFill>
                            <a:schemeClr val="tx1"/>
                          </a:solidFill>
                        </a:rPr>
                        <a:t>"quality" metadata, describing the different quality dimensions of the resulting statistics (e.g. timeliness, accuracy).</a:t>
                      </a:r>
                    </a:p>
                    <a:p>
                      <a:endParaRPr lang="en-US" dirty="0">
                        <a:solidFill>
                          <a:schemeClr val="tx1"/>
                        </a:solidFill>
                      </a:endParaRPr>
                    </a:p>
                    <a:p>
                      <a:r>
                        <a:rPr lang="en-US" dirty="0">
                          <a:solidFill>
                            <a:schemeClr val="tx1"/>
                          </a:solidFill>
                        </a:rPr>
                        <a:t>Note that (a) does not define the actual structure of a Data Set in terms of concepts used, their representation, and role (Dimensions, Attributes, Measures) in a data structure. These metadata are referred to as Structural Metadata.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555738"/>
                  </a:ext>
                </a:extLst>
              </a:tr>
            </a:tbl>
          </a:graphicData>
        </a:graphic>
      </p:graphicFrame>
      <p:sp>
        <p:nvSpPr>
          <p:cNvPr id="3" name="TextBox 2">
            <a:extLst>
              <a:ext uri="{FF2B5EF4-FFF2-40B4-BE49-F238E27FC236}">
                <a16:creationId xmlns:a16="http://schemas.microsoft.com/office/drawing/2014/main" id="{342DA029-1D35-63D9-9FA8-2A7C10B8027C}"/>
              </a:ext>
            </a:extLst>
          </p:cNvPr>
          <p:cNvSpPr txBox="1"/>
          <p:nvPr/>
        </p:nvSpPr>
        <p:spPr>
          <a:xfrm>
            <a:off x="7794973" y="5951685"/>
            <a:ext cx="3825406" cy="338554"/>
          </a:xfrm>
          <a:prstGeom prst="rect">
            <a:avLst/>
          </a:prstGeom>
          <a:noFill/>
        </p:spPr>
        <p:txBody>
          <a:bodyPr wrap="none" rtlCol="0">
            <a:spAutoFit/>
          </a:bodyPr>
          <a:lstStyle/>
          <a:p>
            <a:r>
              <a:rPr lang="en-US" sz="1600" dirty="0">
                <a:solidFill>
                  <a:schemeClr val="tx1"/>
                </a:solidFill>
              </a:rPr>
              <a:t>SDMX Glossary version 2.1, December 2020</a:t>
            </a:r>
            <a:endParaRPr lang="en-US" sz="1600" dirty="0"/>
          </a:p>
        </p:txBody>
      </p:sp>
    </p:spTree>
    <p:custDataLst>
      <p:tags r:id="rId1"/>
    </p:custDataLst>
    <p:extLst>
      <p:ext uri="{BB962C8B-B14F-4D97-AF65-F5344CB8AC3E}">
        <p14:creationId xmlns:p14="http://schemas.microsoft.com/office/powerpoint/2010/main" val="15296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reference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sz="1800" b="0" i="0" dirty="0">
                <a:effectLst/>
                <a:latin typeface="arial" panose="020B0604020202020204" pitchFamily="34" charset="0"/>
              </a:rPr>
              <a:t>Reference metadata </a:t>
            </a:r>
            <a:r>
              <a:rPr lang="en-US" sz="1800" b="1" i="0" dirty="0">
                <a:effectLst/>
                <a:latin typeface="arial" panose="020B0604020202020204" pitchFamily="34" charset="0"/>
              </a:rPr>
              <a:t>describe statistical concepts and methodologies</a:t>
            </a:r>
            <a:r>
              <a:rPr lang="en-US" sz="1800" b="0" i="0" dirty="0">
                <a:effectLst/>
                <a:latin typeface="arial" panose="020B0604020202020204" pitchFamily="34" charset="0"/>
              </a:rPr>
              <a:t> used for the collection and generation of data. They provide information on </a:t>
            </a:r>
            <a:r>
              <a:rPr lang="en-US" sz="1800" b="1" i="0" dirty="0">
                <a:effectLst/>
                <a:latin typeface="arial" panose="020B0604020202020204" pitchFamily="34" charset="0"/>
              </a:rPr>
              <a:t>data quality</a:t>
            </a:r>
            <a:r>
              <a:rPr lang="en-US" sz="1800" b="0" i="0" dirty="0">
                <a:effectLst/>
                <a:latin typeface="arial" panose="020B0604020202020204" pitchFamily="34" charset="0"/>
              </a:rPr>
              <a:t> and, since they are strongly content-oriented, assist users in interpreting the data. </a:t>
            </a:r>
          </a:p>
          <a:p>
            <a:pPr marL="0" indent="0">
              <a:buNone/>
            </a:pPr>
            <a:endParaRPr lang="en-US" sz="1800" b="0" i="0" dirty="0">
              <a:effectLst/>
              <a:latin typeface="arial" panose="020B0604020202020204" pitchFamily="34" charset="0"/>
            </a:endParaRPr>
          </a:p>
          <a:p>
            <a:pPr marL="0" indent="0">
              <a:buNone/>
            </a:pPr>
            <a:r>
              <a:rPr lang="en-US" sz="1800" b="0" i="0" dirty="0">
                <a:effectLst/>
                <a:latin typeface="arial" panose="020B0604020202020204" pitchFamily="34" charset="0"/>
              </a:rPr>
              <a:t>Reference metadata, unlike structural metadata, </a:t>
            </a:r>
            <a:r>
              <a:rPr lang="en-US" sz="1800" b="1" i="0" dirty="0">
                <a:effectLst/>
                <a:latin typeface="arial" panose="020B0604020202020204" pitchFamily="34" charset="0"/>
              </a:rPr>
              <a:t>can be decoupled from the data</a:t>
            </a:r>
            <a:r>
              <a:rPr lang="en-US" sz="1800" b="0" i="0" dirty="0">
                <a:effectLst/>
                <a:latin typeface="arial" panose="020B0604020202020204" pitchFamily="34" charset="0"/>
              </a:rPr>
              <a:t>. This means that they can be generated, collected, or disseminated separately from the statistics to which they refer. They can also </a:t>
            </a:r>
            <a:r>
              <a:rPr lang="en-US" sz="1800" b="1" i="0" dirty="0">
                <a:effectLst/>
                <a:latin typeface="arial" panose="020B0604020202020204" pitchFamily="34" charset="0"/>
              </a:rPr>
              <a:t>be associated with different levels of data</a:t>
            </a:r>
            <a:r>
              <a:rPr lang="en-US" sz="1800" b="0" i="0" dirty="0">
                <a:effectLst/>
                <a:latin typeface="arial" panose="020B0604020202020204" pitchFamily="34" charset="0"/>
              </a:rPr>
              <a:t>, such as with entire collections, datasets from a given country, or a single data item concerning 1 country and 1 year.</a:t>
            </a:r>
            <a:endParaRPr lang="en-US" sz="18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16</a:t>
            </a:fld>
            <a:endParaRPr lang="en-US"/>
          </a:p>
        </p:txBody>
      </p:sp>
      <p:sp>
        <p:nvSpPr>
          <p:cNvPr id="7" name="TextBox 6">
            <a:extLst>
              <a:ext uri="{FF2B5EF4-FFF2-40B4-BE49-F238E27FC236}">
                <a16:creationId xmlns:a16="http://schemas.microsoft.com/office/drawing/2014/main" id="{6BB98D62-F622-2C44-0CED-81C976C01264}"/>
              </a:ext>
            </a:extLst>
          </p:cNvPr>
          <p:cNvSpPr txBox="1"/>
          <p:nvPr/>
        </p:nvSpPr>
        <p:spPr>
          <a:xfrm>
            <a:off x="6096000" y="5905960"/>
            <a:ext cx="5425844" cy="369332"/>
          </a:xfrm>
          <a:prstGeom prst="rect">
            <a:avLst/>
          </a:prstGeom>
          <a:noFill/>
        </p:spPr>
        <p:txBody>
          <a:bodyPr wrap="none" rtlCol="0">
            <a:spAutoFit/>
          </a:bodyPr>
          <a:lstStyle/>
          <a:p>
            <a:r>
              <a:rPr lang="en-US" dirty="0"/>
              <a:t>https://ec.europa.eu/eurostat/web/metadata/overview</a:t>
            </a:r>
          </a:p>
        </p:txBody>
      </p:sp>
    </p:spTree>
    <p:custDataLst>
      <p:tags r:id="rId1"/>
    </p:custDataLst>
    <p:extLst>
      <p:ext uri="{BB962C8B-B14F-4D97-AF65-F5344CB8AC3E}">
        <p14:creationId xmlns:p14="http://schemas.microsoft.com/office/powerpoint/2010/main" val="100951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Hierarchical way of viewing metadata</a:t>
            </a:r>
          </a:p>
        </p:txBody>
      </p:sp>
      <p:sp>
        <p:nvSpPr>
          <p:cNvPr id="11" name="Freeform: Shape 10">
            <a:extLst>
              <a:ext uri="{FF2B5EF4-FFF2-40B4-BE49-F238E27FC236}">
                <a16:creationId xmlns:a16="http://schemas.microsoft.com/office/drawing/2014/main" id="{F054EC85-3A6B-1778-E7EC-4EFC6B9F8DA2}"/>
              </a:ext>
            </a:extLst>
          </p:cNvPr>
          <p:cNvSpPr/>
          <p:nvPr/>
        </p:nvSpPr>
        <p:spPr>
          <a:xfrm>
            <a:off x="1898531" y="1902985"/>
            <a:ext cx="1102692" cy="966283"/>
          </a:xfrm>
          <a:custGeom>
            <a:avLst/>
            <a:gdLst>
              <a:gd name="connsiteX0" fmla="*/ 0 w 1102692"/>
              <a:gd name="connsiteY0" fmla="*/ 966283 h 966283"/>
              <a:gd name="connsiteX1" fmla="*/ 551342 w 1102692"/>
              <a:gd name="connsiteY1" fmla="*/ 0 h 966283"/>
              <a:gd name="connsiteX2" fmla="*/ 551350 w 1102692"/>
              <a:gd name="connsiteY2" fmla="*/ 0 h 966283"/>
              <a:gd name="connsiteX3" fmla="*/ 1102692 w 1102692"/>
              <a:gd name="connsiteY3" fmla="*/ 966283 h 966283"/>
              <a:gd name="connsiteX4" fmla="*/ 0 w 1102692"/>
              <a:gd name="connsiteY4" fmla="*/ 966283 h 96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692" h="966283">
                <a:moveTo>
                  <a:pt x="0" y="966283"/>
                </a:moveTo>
                <a:lnTo>
                  <a:pt x="551342" y="0"/>
                </a:lnTo>
                <a:lnTo>
                  <a:pt x="551350" y="0"/>
                </a:lnTo>
                <a:lnTo>
                  <a:pt x="1102692" y="966283"/>
                </a:lnTo>
                <a:lnTo>
                  <a:pt x="0" y="966283"/>
                </a:lnTo>
                <a:close/>
              </a:path>
            </a:pathLst>
          </a:custGeom>
          <a:solidFill>
            <a:srgbClr val="E7C5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p:txBody>
      </p:sp>
      <p:sp>
        <p:nvSpPr>
          <p:cNvPr id="12" name="Freeform: Shape 11">
            <a:extLst>
              <a:ext uri="{FF2B5EF4-FFF2-40B4-BE49-F238E27FC236}">
                <a16:creationId xmlns:a16="http://schemas.microsoft.com/office/drawing/2014/main" id="{60FC0E39-C6AC-29F7-9CBB-7CA7F4B316D5}"/>
              </a:ext>
            </a:extLst>
          </p:cNvPr>
          <p:cNvSpPr/>
          <p:nvPr/>
        </p:nvSpPr>
        <p:spPr>
          <a:xfrm>
            <a:off x="1191214" y="2924684"/>
            <a:ext cx="2517326" cy="1239635"/>
          </a:xfrm>
          <a:custGeom>
            <a:avLst/>
            <a:gdLst>
              <a:gd name="connsiteX0" fmla="*/ 0 w 2517326"/>
              <a:gd name="connsiteY0" fmla="*/ 1239635 h 1239635"/>
              <a:gd name="connsiteX1" fmla="*/ 707311 w 2517326"/>
              <a:gd name="connsiteY1" fmla="*/ 0 h 1239635"/>
              <a:gd name="connsiteX2" fmla="*/ 1810015 w 2517326"/>
              <a:gd name="connsiteY2" fmla="*/ 0 h 1239635"/>
              <a:gd name="connsiteX3" fmla="*/ 2517326 w 2517326"/>
              <a:gd name="connsiteY3" fmla="*/ 1239635 h 1239635"/>
              <a:gd name="connsiteX4" fmla="*/ 0 w 2517326"/>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26" h="1239635">
                <a:moveTo>
                  <a:pt x="0" y="1239635"/>
                </a:moveTo>
                <a:lnTo>
                  <a:pt x="707311" y="0"/>
                </a:lnTo>
                <a:lnTo>
                  <a:pt x="1810015" y="0"/>
                </a:lnTo>
                <a:lnTo>
                  <a:pt x="2517326" y="1239635"/>
                </a:lnTo>
                <a:lnTo>
                  <a:pt x="0" y="1239635"/>
                </a:lnTo>
                <a:close/>
              </a:path>
            </a:pathLst>
          </a:custGeom>
          <a:solidFill>
            <a:srgbClr val="0065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6572" tIns="66040" rIns="506572" bIns="66040" numCol="1" spcCol="1270" anchor="ctr" anchorCtr="0">
            <a:noAutofit/>
          </a:bodyPr>
          <a:lstStyle/>
          <a:p>
            <a:pPr marL="0" lvl="0" indent="0" algn="ctr" defTabSz="2311400">
              <a:lnSpc>
                <a:spcPct val="90000"/>
              </a:lnSpc>
              <a:spcBef>
                <a:spcPct val="0"/>
              </a:spcBef>
              <a:spcAft>
                <a:spcPct val="35000"/>
              </a:spcAft>
              <a:buNone/>
            </a:pPr>
            <a:endParaRPr lang="en-US" sz="5200" kern="1200"/>
          </a:p>
        </p:txBody>
      </p:sp>
      <p:sp>
        <p:nvSpPr>
          <p:cNvPr id="13" name="Freeform: Shape 12">
            <a:extLst>
              <a:ext uri="{FF2B5EF4-FFF2-40B4-BE49-F238E27FC236}">
                <a16:creationId xmlns:a16="http://schemas.microsoft.com/office/drawing/2014/main" id="{0A0F21BA-D0E0-4814-4F84-89FE0CAA65CE}"/>
              </a:ext>
            </a:extLst>
          </p:cNvPr>
          <p:cNvSpPr/>
          <p:nvPr/>
        </p:nvSpPr>
        <p:spPr>
          <a:xfrm>
            <a:off x="483898" y="4219735"/>
            <a:ext cx="3931960" cy="1239635"/>
          </a:xfrm>
          <a:custGeom>
            <a:avLst/>
            <a:gdLst>
              <a:gd name="connsiteX0" fmla="*/ 0 w 3931960"/>
              <a:gd name="connsiteY0" fmla="*/ 1239635 h 1239635"/>
              <a:gd name="connsiteX1" fmla="*/ 707311 w 3931960"/>
              <a:gd name="connsiteY1" fmla="*/ 0 h 1239635"/>
              <a:gd name="connsiteX2" fmla="*/ 3224649 w 3931960"/>
              <a:gd name="connsiteY2" fmla="*/ 0 h 1239635"/>
              <a:gd name="connsiteX3" fmla="*/ 3931960 w 3931960"/>
              <a:gd name="connsiteY3" fmla="*/ 1239635 h 1239635"/>
              <a:gd name="connsiteX4" fmla="*/ 0 w 3931960"/>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60" h="1239635">
                <a:moveTo>
                  <a:pt x="0" y="1239635"/>
                </a:moveTo>
                <a:lnTo>
                  <a:pt x="707311" y="0"/>
                </a:lnTo>
                <a:lnTo>
                  <a:pt x="3224649" y="0"/>
                </a:lnTo>
                <a:lnTo>
                  <a:pt x="3931960" y="1239635"/>
                </a:lnTo>
                <a:lnTo>
                  <a:pt x="0" y="1239635"/>
                </a:lnTo>
                <a:close/>
              </a:path>
            </a:pathLst>
          </a:custGeom>
          <a:solidFill>
            <a:srgbClr val="FF82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642" tIns="82550" rIns="770644"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17</a:t>
            </a:fld>
            <a:endParaRPr lang="en-US"/>
          </a:p>
        </p:txBody>
      </p:sp>
      <p:cxnSp>
        <p:nvCxnSpPr>
          <p:cNvPr id="17" name="Straight Connector 16">
            <a:extLst>
              <a:ext uri="{FF2B5EF4-FFF2-40B4-BE49-F238E27FC236}">
                <a16:creationId xmlns:a16="http://schemas.microsoft.com/office/drawing/2014/main" id="{C8F09D1B-F725-CF41-2988-4E678292F3BD}"/>
              </a:ext>
            </a:extLst>
          </p:cNvPr>
          <p:cNvCxnSpPr/>
          <p:nvPr/>
        </p:nvCxnSpPr>
        <p:spPr>
          <a:xfrm>
            <a:off x="2449877" y="1890543"/>
            <a:ext cx="4668252"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B38462-C218-F81F-FF7C-7C3250CDC600}"/>
              </a:ext>
            </a:extLst>
          </p:cNvPr>
          <p:cNvCxnSpPr>
            <a:cxnSpLocks/>
          </p:cNvCxnSpPr>
          <p:nvPr/>
        </p:nvCxnSpPr>
        <p:spPr>
          <a:xfrm>
            <a:off x="3001223" y="2898143"/>
            <a:ext cx="4116906"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3F864D-AC0E-F967-EF22-0D1A7F591464}"/>
              </a:ext>
            </a:extLst>
          </p:cNvPr>
          <p:cNvCxnSpPr>
            <a:cxnSpLocks/>
          </p:cNvCxnSpPr>
          <p:nvPr/>
        </p:nvCxnSpPr>
        <p:spPr>
          <a:xfrm>
            <a:off x="4415858" y="5459370"/>
            <a:ext cx="2702271"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12CC3F-C149-E859-4C65-A2EFB648D024}"/>
              </a:ext>
            </a:extLst>
          </p:cNvPr>
          <p:cNvCxnSpPr>
            <a:cxnSpLocks/>
          </p:cNvCxnSpPr>
          <p:nvPr/>
        </p:nvCxnSpPr>
        <p:spPr>
          <a:xfrm>
            <a:off x="7118129" y="1880918"/>
            <a:ext cx="0" cy="3568827"/>
          </a:xfrm>
          <a:prstGeom prst="line">
            <a:avLst/>
          </a:prstGeom>
          <a:ln w="127000">
            <a:solidFill>
              <a:srgbClr val="FF0000"/>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BDE431-8E98-7A21-58F6-B383EACC87F1}"/>
              </a:ext>
            </a:extLst>
          </p:cNvPr>
          <p:cNvSpPr txBox="1"/>
          <p:nvPr/>
        </p:nvSpPr>
        <p:spPr>
          <a:xfrm>
            <a:off x="4109987" y="2205833"/>
            <a:ext cx="2056076" cy="369332"/>
          </a:xfrm>
          <a:prstGeom prst="rect">
            <a:avLst/>
          </a:prstGeom>
          <a:noFill/>
        </p:spPr>
        <p:txBody>
          <a:bodyPr wrap="none" rtlCol="0">
            <a:spAutoFit/>
          </a:bodyPr>
          <a:lstStyle/>
          <a:p>
            <a:r>
              <a:rPr lang="en-US" dirty="0"/>
              <a:t>Structural metadata</a:t>
            </a:r>
          </a:p>
        </p:txBody>
      </p:sp>
      <p:sp>
        <p:nvSpPr>
          <p:cNvPr id="31" name="TextBox 30">
            <a:extLst>
              <a:ext uri="{FF2B5EF4-FFF2-40B4-BE49-F238E27FC236}">
                <a16:creationId xmlns:a16="http://schemas.microsoft.com/office/drawing/2014/main" id="{621D5D49-4C62-4B3A-824E-C4EA5EF00976}"/>
              </a:ext>
            </a:extLst>
          </p:cNvPr>
          <p:cNvSpPr txBox="1"/>
          <p:nvPr/>
        </p:nvSpPr>
        <p:spPr>
          <a:xfrm>
            <a:off x="4339886" y="3909025"/>
            <a:ext cx="2078005" cy="369332"/>
          </a:xfrm>
          <a:prstGeom prst="rect">
            <a:avLst/>
          </a:prstGeom>
          <a:noFill/>
        </p:spPr>
        <p:txBody>
          <a:bodyPr wrap="none" rtlCol="0">
            <a:spAutoFit/>
          </a:bodyPr>
          <a:lstStyle/>
          <a:p>
            <a:r>
              <a:rPr lang="en-US" dirty="0"/>
              <a:t>Reference metadata</a:t>
            </a:r>
          </a:p>
        </p:txBody>
      </p:sp>
      <p:sp>
        <p:nvSpPr>
          <p:cNvPr id="34" name="TextBox 33">
            <a:extLst>
              <a:ext uri="{FF2B5EF4-FFF2-40B4-BE49-F238E27FC236}">
                <a16:creationId xmlns:a16="http://schemas.microsoft.com/office/drawing/2014/main" id="{B9A4FF09-23B2-E4E6-B325-C508729CC1AB}"/>
              </a:ext>
            </a:extLst>
          </p:cNvPr>
          <p:cNvSpPr txBox="1"/>
          <p:nvPr/>
        </p:nvSpPr>
        <p:spPr>
          <a:xfrm>
            <a:off x="7478829" y="2784679"/>
            <a:ext cx="2902281" cy="1200329"/>
          </a:xfrm>
          <a:prstGeom prst="rect">
            <a:avLst/>
          </a:prstGeom>
          <a:noFill/>
        </p:spPr>
        <p:txBody>
          <a:bodyPr wrap="square" rtlCol="0">
            <a:spAutoFit/>
          </a:bodyPr>
          <a:lstStyle/>
          <a:p>
            <a:pPr algn="ctr"/>
            <a:r>
              <a:rPr lang="en-US" dirty="0"/>
              <a:t>Information describing the data is more detailed as one moves down from top of the pyramid</a:t>
            </a:r>
          </a:p>
        </p:txBody>
      </p:sp>
    </p:spTree>
    <p:custDataLst>
      <p:tags r:id="rId1"/>
    </p:custDataLst>
    <p:extLst>
      <p:ext uri="{BB962C8B-B14F-4D97-AF65-F5344CB8AC3E}">
        <p14:creationId xmlns:p14="http://schemas.microsoft.com/office/powerpoint/2010/main" val="31639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Structural metadata</a:t>
            </a:r>
          </a:p>
        </p:txBody>
      </p:sp>
      <p:sp>
        <p:nvSpPr>
          <p:cNvPr id="11" name="Freeform: Shape 10">
            <a:extLst>
              <a:ext uri="{FF2B5EF4-FFF2-40B4-BE49-F238E27FC236}">
                <a16:creationId xmlns:a16="http://schemas.microsoft.com/office/drawing/2014/main" id="{F054EC85-3A6B-1778-E7EC-4EFC6B9F8DA2}"/>
              </a:ext>
            </a:extLst>
          </p:cNvPr>
          <p:cNvSpPr/>
          <p:nvPr/>
        </p:nvSpPr>
        <p:spPr>
          <a:xfrm>
            <a:off x="1898531" y="1902985"/>
            <a:ext cx="1102692" cy="966283"/>
          </a:xfrm>
          <a:custGeom>
            <a:avLst/>
            <a:gdLst>
              <a:gd name="connsiteX0" fmla="*/ 0 w 1102692"/>
              <a:gd name="connsiteY0" fmla="*/ 966283 h 966283"/>
              <a:gd name="connsiteX1" fmla="*/ 551342 w 1102692"/>
              <a:gd name="connsiteY1" fmla="*/ 0 h 966283"/>
              <a:gd name="connsiteX2" fmla="*/ 551350 w 1102692"/>
              <a:gd name="connsiteY2" fmla="*/ 0 h 966283"/>
              <a:gd name="connsiteX3" fmla="*/ 1102692 w 1102692"/>
              <a:gd name="connsiteY3" fmla="*/ 966283 h 966283"/>
              <a:gd name="connsiteX4" fmla="*/ 0 w 1102692"/>
              <a:gd name="connsiteY4" fmla="*/ 966283 h 96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692" h="966283">
                <a:moveTo>
                  <a:pt x="0" y="966283"/>
                </a:moveTo>
                <a:lnTo>
                  <a:pt x="551342" y="0"/>
                </a:lnTo>
                <a:lnTo>
                  <a:pt x="551350" y="0"/>
                </a:lnTo>
                <a:lnTo>
                  <a:pt x="1102692" y="966283"/>
                </a:lnTo>
                <a:lnTo>
                  <a:pt x="0" y="966283"/>
                </a:lnTo>
                <a:close/>
              </a:path>
            </a:pathLst>
          </a:custGeom>
          <a:solidFill>
            <a:srgbClr val="E7C5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p:txBody>
      </p:sp>
      <p:sp>
        <p:nvSpPr>
          <p:cNvPr id="12" name="Freeform: Shape 11">
            <a:extLst>
              <a:ext uri="{FF2B5EF4-FFF2-40B4-BE49-F238E27FC236}">
                <a16:creationId xmlns:a16="http://schemas.microsoft.com/office/drawing/2014/main" id="{60FC0E39-C6AC-29F7-9CBB-7CA7F4B316D5}"/>
              </a:ext>
            </a:extLst>
          </p:cNvPr>
          <p:cNvSpPr/>
          <p:nvPr/>
        </p:nvSpPr>
        <p:spPr>
          <a:xfrm>
            <a:off x="1191214" y="2924684"/>
            <a:ext cx="2517326" cy="1239635"/>
          </a:xfrm>
          <a:custGeom>
            <a:avLst/>
            <a:gdLst>
              <a:gd name="connsiteX0" fmla="*/ 0 w 2517326"/>
              <a:gd name="connsiteY0" fmla="*/ 1239635 h 1239635"/>
              <a:gd name="connsiteX1" fmla="*/ 707311 w 2517326"/>
              <a:gd name="connsiteY1" fmla="*/ 0 h 1239635"/>
              <a:gd name="connsiteX2" fmla="*/ 1810015 w 2517326"/>
              <a:gd name="connsiteY2" fmla="*/ 0 h 1239635"/>
              <a:gd name="connsiteX3" fmla="*/ 2517326 w 2517326"/>
              <a:gd name="connsiteY3" fmla="*/ 1239635 h 1239635"/>
              <a:gd name="connsiteX4" fmla="*/ 0 w 2517326"/>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26" h="1239635">
                <a:moveTo>
                  <a:pt x="0" y="1239635"/>
                </a:moveTo>
                <a:lnTo>
                  <a:pt x="707311" y="0"/>
                </a:lnTo>
                <a:lnTo>
                  <a:pt x="1810015" y="0"/>
                </a:lnTo>
                <a:lnTo>
                  <a:pt x="2517326" y="1239635"/>
                </a:lnTo>
                <a:lnTo>
                  <a:pt x="0" y="123963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6572" tIns="66040" rIns="506572" bIns="66040" numCol="1" spcCol="1270" anchor="ctr" anchorCtr="0">
            <a:noAutofit/>
          </a:bodyPr>
          <a:lstStyle/>
          <a:p>
            <a:pPr marL="0" lvl="0" indent="0" algn="ctr" defTabSz="2311400">
              <a:lnSpc>
                <a:spcPct val="90000"/>
              </a:lnSpc>
              <a:spcBef>
                <a:spcPct val="0"/>
              </a:spcBef>
              <a:spcAft>
                <a:spcPct val="35000"/>
              </a:spcAft>
              <a:buNone/>
            </a:pPr>
            <a:endParaRPr lang="en-US" sz="5200" kern="1200"/>
          </a:p>
        </p:txBody>
      </p:sp>
      <p:sp>
        <p:nvSpPr>
          <p:cNvPr id="13" name="Freeform: Shape 12">
            <a:extLst>
              <a:ext uri="{FF2B5EF4-FFF2-40B4-BE49-F238E27FC236}">
                <a16:creationId xmlns:a16="http://schemas.microsoft.com/office/drawing/2014/main" id="{0A0F21BA-D0E0-4814-4F84-89FE0CAA65CE}"/>
              </a:ext>
            </a:extLst>
          </p:cNvPr>
          <p:cNvSpPr/>
          <p:nvPr/>
        </p:nvSpPr>
        <p:spPr>
          <a:xfrm>
            <a:off x="483898" y="4219735"/>
            <a:ext cx="3931960" cy="1239635"/>
          </a:xfrm>
          <a:custGeom>
            <a:avLst/>
            <a:gdLst>
              <a:gd name="connsiteX0" fmla="*/ 0 w 3931960"/>
              <a:gd name="connsiteY0" fmla="*/ 1239635 h 1239635"/>
              <a:gd name="connsiteX1" fmla="*/ 707311 w 3931960"/>
              <a:gd name="connsiteY1" fmla="*/ 0 h 1239635"/>
              <a:gd name="connsiteX2" fmla="*/ 3224649 w 3931960"/>
              <a:gd name="connsiteY2" fmla="*/ 0 h 1239635"/>
              <a:gd name="connsiteX3" fmla="*/ 3931960 w 3931960"/>
              <a:gd name="connsiteY3" fmla="*/ 1239635 h 1239635"/>
              <a:gd name="connsiteX4" fmla="*/ 0 w 3931960"/>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60" h="1239635">
                <a:moveTo>
                  <a:pt x="0" y="1239635"/>
                </a:moveTo>
                <a:lnTo>
                  <a:pt x="707311" y="0"/>
                </a:lnTo>
                <a:lnTo>
                  <a:pt x="3224649" y="0"/>
                </a:lnTo>
                <a:lnTo>
                  <a:pt x="3931960" y="1239635"/>
                </a:lnTo>
                <a:lnTo>
                  <a:pt x="0" y="123963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642" tIns="82550" rIns="770644"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18</a:t>
            </a:fld>
            <a:endParaRPr lang="en-US"/>
          </a:p>
        </p:txBody>
      </p:sp>
      <p:cxnSp>
        <p:nvCxnSpPr>
          <p:cNvPr id="17" name="Straight Connector 16">
            <a:extLst>
              <a:ext uri="{FF2B5EF4-FFF2-40B4-BE49-F238E27FC236}">
                <a16:creationId xmlns:a16="http://schemas.microsoft.com/office/drawing/2014/main" id="{C8F09D1B-F725-CF41-2988-4E678292F3BD}"/>
              </a:ext>
            </a:extLst>
          </p:cNvPr>
          <p:cNvCxnSpPr/>
          <p:nvPr/>
        </p:nvCxnSpPr>
        <p:spPr>
          <a:xfrm>
            <a:off x="2449877" y="1890543"/>
            <a:ext cx="4668252"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B38462-C218-F81F-FF7C-7C3250CDC600}"/>
              </a:ext>
            </a:extLst>
          </p:cNvPr>
          <p:cNvCxnSpPr>
            <a:cxnSpLocks/>
          </p:cNvCxnSpPr>
          <p:nvPr/>
        </p:nvCxnSpPr>
        <p:spPr>
          <a:xfrm>
            <a:off x="3001223" y="2898143"/>
            <a:ext cx="4116906"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BDE431-8E98-7A21-58F6-B383EACC87F1}"/>
              </a:ext>
            </a:extLst>
          </p:cNvPr>
          <p:cNvSpPr txBox="1"/>
          <p:nvPr/>
        </p:nvSpPr>
        <p:spPr>
          <a:xfrm>
            <a:off x="4109987" y="2205833"/>
            <a:ext cx="2056076" cy="369332"/>
          </a:xfrm>
          <a:prstGeom prst="rect">
            <a:avLst/>
          </a:prstGeom>
          <a:noFill/>
        </p:spPr>
        <p:txBody>
          <a:bodyPr wrap="none" rtlCol="0">
            <a:spAutoFit/>
          </a:bodyPr>
          <a:lstStyle/>
          <a:p>
            <a:r>
              <a:rPr lang="en-US" dirty="0"/>
              <a:t>Structural metadata</a:t>
            </a:r>
          </a:p>
        </p:txBody>
      </p:sp>
      <p:sp>
        <p:nvSpPr>
          <p:cNvPr id="3" name="TextBox 2">
            <a:extLst>
              <a:ext uri="{FF2B5EF4-FFF2-40B4-BE49-F238E27FC236}">
                <a16:creationId xmlns:a16="http://schemas.microsoft.com/office/drawing/2014/main" id="{FAB5AE84-FDD6-5C64-81DA-7DCF6D247AC4}"/>
              </a:ext>
            </a:extLst>
          </p:cNvPr>
          <p:cNvSpPr txBox="1"/>
          <p:nvPr/>
        </p:nvSpPr>
        <p:spPr>
          <a:xfrm>
            <a:off x="7767589" y="1871293"/>
            <a:ext cx="3753852" cy="3970318"/>
          </a:xfrm>
          <a:prstGeom prst="rect">
            <a:avLst/>
          </a:prstGeom>
          <a:noFill/>
        </p:spPr>
        <p:txBody>
          <a:bodyPr wrap="square" rtlCol="0">
            <a:spAutoFit/>
          </a:bodyPr>
          <a:lstStyle/>
          <a:p>
            <a:r>
              <a:rPr lang="en-US" dirty="0"/>
              <a:t>At the top of the pyramid is information essential for understanding the data</a:t>
            </a:r>
          </a:p>
          <a:p>
            <a:endParaRPr lang="en-US" dirty="0"/>
          </a:p>
          <a:p>
            <a:r>
              <a:rPr lang="en-US" dirty="0"/>
              <a:t>To explain the ‘basics’:</a:t>
            </a:r>
          </a:p>
          <a:p>
            <a:r>
              <a:rPr lang="en-US" dirty="0"/>
              <a:t>When, where, who and what?</a:t>
            </a:r>
          </a:p>
          <a:p>
            <a:endParaRPr lang="en-US" dirty="0"/>
          </a:p>
          <a:p>
            <a:r>
              <a:rPr lang="en-US" dirty="0"/>
              <a:t>This is translated to information about the:</a:t>
            </a:r>
          </a:p>
          <a:p>
            <a:pPr lvl="1"/>
            <a:r>
              <a:rPr lang="en-US" dirty="0"/>
              <a:t>Indicator</a:t>
            </a:r>
          </a:p>
          <a:p>
            <a:pPr lvl="1"/>
            <a:r>
              <a:rPr lang="en-US" dirty="0"/>
              <a:t>Reference period</a:t>
            </a:r>
          </a:p>
          <a:p>
            <a:pPr lvl="1"/>
            <a:r>
              <a:rPr lang="en-US" dirty="0"/>
              <a:t>Source</a:t>
            </a:r>
          </a:p>
          <a:p>
            <a:pPr lvl="1"/>
            <a:r>
              <a:rPr lang="en-US" dirty="0"/>
              <a:t>Geographic Scope</a:t>
            </a:r>
          </a:p>
          <a:p>
            <a:pPr lvl="1"/>
            <a:r>
              <a:rPr lang="en-US" dirty="0"/>
              <a:t>Unit</a:t>
            </a:r>
          </a:p>
        </p:txBody>
      </p:sp>
      <p:sp>
        <p:nvSpPr>
          <p:cNvPr id="5" name="TextBox 4">
            <a:extLst>
              <a:ext uri="{FF2B5EF4-FFF2-40B4-BE49-F238E27FC236}">
                <a16:creationId xmlns:a16="http://schemas.microsoft.com/office/drawing/2014/main" id="{0ECEF3DB-81F8-8917-DD98-2A3939277046}"/>
              </a:ext>
            </a:extLst>
          </p:cNvPr>
          <p:cNvSpPr txBox="1"/>
          <p:nvPr/>
        </p:nvSpPr>
        <p:spPr>
          <a:xfrm>
            <a:off x="4109987" y="2499936"/>
            <a:ext cx="3348353" cy="369332"/>
          </a:xfrm>
          <a:prstGeom prst="rect">
            <a:avLst/>
          </a:prstGeom>
          <a:noFill/>
        </p:spPr>
        <p:txBody>
          <a:bodyPr wrap="none" rtlCol="0">
            <a:spAutoFit/>
          </a:bodyPr>
          <a:lstStyle/>
          <a:p>
            <a:r>
              <a:rPr lang="en-US" dirty="0">
                <a:solidFill>
                  <a:schemeClr val="accent3">
                    <a:lumMod val="50000"/>
                  </a:schemeClr>
                </a:solidFill>
              </a:rPr>
              <a:t>identifiers and descriptors of data</a:t>
            </a:r>
          </a:p>
        </p:txBody>
      </p:sp>
    </p:spTree>
    <p:custDataLst>
      <p:tags r:id="rId1"/>
    </p:custDataLst>
    <p:extLst>
      <p:ext uri="{BB962C8B-B14F-4D97-AF65-F5344CB8AC3E}">
        <p14:creationId xmlns:p14="http://schemas.microsoft.com/office/powerpoint/2010/main" val="198631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Conceptual reference metadata</a:t>
            </a:r>
          </a:p>
        </p:txBody>
      </p:sp>
      <p:sp>
        <p:nvSpPr>
          <p:cNvPr id="11" name="Freeform: Shape 10">
            <a:extLst>
              <a:ext uri="{FF2B5EF4-FFF2-40B4-BE49-F238E27FC236}">
                <a16:creationId xmlns:a16="http://schemas.microsoft.com/office/drawing/2014/main" id="{F054EC85-3A6B-1778-E7EC-4EFC6B9F8DA2}"/>
              </a:ext>
            </a:extLst>
          </p:cNvPr>
          <p:cNvSpPr/>
          <p:nvPr/>
        </p:nvSpPr>
        <p:spPr>
          <a:xfrm>
            <a:off x="1898531" y="1902985"/>
            <a:ext cx="1102692" cy="966283"/>
          </a:xfrm>
          <a:custGeom>
            <a:avLst/>
            <a:gdLst>
              <a:gd name="connsiteX0" fmla="*/ 0 w 1102692"/>
              <a:gd name="connsiteY0" fmla="*/ 966283 h 966283"/>
              <a:gd name="connsiteX1" fmla="*/ 551342 w 1102692"/>
              <a:gd name="connsiteY1" fmla="*/ 0 h 966283"/>
              <a:gd name="connsiteX2" fmla="*/ 551350 w 1102692"/>
              <a:gd name="connsiteY2" fmla="*/ 0 h 966283"/>
              <a:gd name="connsiteX3" fmla="*/ 1102692 w 1102692"/>
              <a:gd name="connsiteY3" fmla="*/ 966283 h 966283"/>
              <a:gd name="connsiteX4" fmla="*/ 0 w 1102692"/>
              <a:gd name="connsiteY4" fmla="*/ 966283 h 96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692" h="966283">
                <a:moveTo>
                  <a:pt x="0" y="966283"/>
                </a:moveTo>
                <a:lnTo>
                  <a:pt x="551342" y="0"/>
                </a:lnTo>
                <a:lnTo>
                  <a:pt x="551350" y="0"/>
                </a:lnTo>
                <a:lnTo>
                  <a:pt x="1102692" y="966283"/>
                </a:lnTo>
                <a:lnTo>
                  <a:pt x="0" y="966283"/>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p:txBody>
      </p:sp>
      <p:sp>
        <p:nvSpPr>
          <p:cNvPr id="12" name="Freeform: Shape 11">
            <a:extLst>
              <a:ext uri="{FF2B5EF4-FFF2-40B4-BE49-F238E27FC236}">
                <a16:creationId xmlns:a16="http://schemas.microsoft.com/office/drawing/2014/main" id="{60FC0E39-C6AC-29F7-9CBB-7CA7F4B316D5}"/>
              </a:ext>
            </a:extLst>
          </p:cNvPr>
          <p:cNvSpPr/>
          <p:nvPr/>
        </p:nvSpPr>
        <p:spPr>
          <a:xfrm>
            <a:off x="1191214" y="2924684"/>
            <a:ext cx="2517326" cy="1239635"/>
          </a:xfrm>
          <a:custGeom>
            <a:avLst/>
            <a:gdLst>
              <a:gd name="connsiteX0" fmla="*/ 0 w 2517326"/>
              <a:gd name="connsiteY0" fmla="*/ 1239635 h 1239635"/>
              <a:gd name="connsiteX1" fmla="*/ 707311 w 2517326"/>
              <a:gd name="connsiteY1" fmla="*/ 0 h 1239635"/>
              <a:gd name="connsiteX2" fmla="*/ 1810015 w 2517326"/>
              <a:gd name="connsiteY2" fmla="*/ 0 h 1239635"/>
              <a:gd name="connsiteX3" fmla="*/ 2517326 w 2517326"/>
              <a:gd name="connsiteY3" fmla="*/ 1239635 h 1239635"/>
              <a:gd name="connsiteX4" fmla="*/ 0 w 2517326"/>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26" h="1239635">
                <a:moveTo>
                  <a:pt x="0" y="1239635"/>
                </a:moveTo>
                <a:lnTo>
                  <a:pt x="707311" y="0"/>
                </a:lnTo>
                <a:lnTo>
                  <a:pt x="1810015" y="0"/>
                </a:lnTo>
                <a:lnTo>
                  <a:pt x="2517326" y="1239635"/>
                </a:lnTo>
                <a:lnTo>
                  <a:pt x="0" y="1239635"/>
                </a:lnTo>
                <a:close/>
              </a:path>
            </a:pathLst>
          </a:custGeom>
          <a:solidFill>
            <a:srgbClr val="0065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6572" tIns="66040" rIns="506572" bIns="66040" numCol="1" spcCol="1270" anchor="ctr" anchorCtr="0">
            <a:noAutofit/>
          </a:bodyPr>
          <a:lstStyle/>
          <a:p>
            <a:pPr marL="0" lvl="0" indent="0" algn="ctr" defTabSz="2311400">
              <a:lnSpc>
                <a:spcPct val="90000"/>
              </a:lnSpc>
              <a:spcBef>
                <a:spcPct val="0"/>
              </a:spcBef>
              <a:spcAft>
                <a:spcPct val="35000"/>
              </a:spcAft>
              <a:buNone/>
            </a:pPr>
            <a:endParaRPr lang="en-US" sz="5200" kern="1200"/>
          </a:p>
        </p:txBody>
      </p:sp>
      <p:sp>
        <p:nvSpPr>
          <p:cNvPr id="13" name="Freeform: Shape 12">
            <a:extLst>
              <a:ext uri="{FF2B5EF4-FFF2-40B4-BE49-F238E27FC236}">
                <a16:creationId xmlns:a16="http://schemas.microsoft.com/office/drawing/2014/main" id="{0A0F21BA-D0E0-4814-4F84-89FE0CAA65CE}"/>
              </a:ext>
            </a:extLst>
          </p:cNvPr>
          <p:cNvSpPr/>
          <p:nvPr/>
        </p:nvSpPr>
        <p:spPr>
          <a:xfrm>
            <a:off x="483898" y="4219735"/>
            <a:ext cx="3931960" cy="1239635"/>
          </a:xfrm>
          <a:custGeom>
            <a:avLst/>
            <a:gdLst>
              <a:gd name="connsiteX0" fmla="*/ 0 w 3931960"/>
              <a:gd name="connsiteY0" fmla="*/ 1239635 h 1239635"/>
              <a:gd name="connsiteX1" fmla="*/ 707311 w 3931960"/>
              <a:gd name="connsiteY1" fmla="*/ 0 h 1239635"/>
              <a:gd name="connsiteX2" fmla="*/ 3224649 w 3931960"/>
              <a:gd name="connsiteY2" fmla="*/ 0 h 1239635"/>
              <a:gd name="connsiteX3" fmla="*/ 3931960 w 3931960"/>
              <a:gd name="connsiteY3" fmla="*/ 1239635 h 1239635"/>
              <a:gd name="connsiteX4" fmla="*/ 0 w 3931960"/>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60" h="1239635">
                <a:moveTo>
                  <a:pt x="0" y="1239635"/>
                </a:moveTo>
                <a:lnTo>
                  <a:pt x="707311" y="0"/>
                </a:lnTo>
                <a:lnTo>
                  <a:pt x="3224649" y="0"/>
                </a:lnTo>
                <a:lnTo>
                  <a:pt x="3931960" y="1239635"/>
                </a:lnTo>
                <a:lnTo>
                  <a:pt x="0" y="123963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642" tIns="82550" rIns="770644"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19</a:t>
            </a:fld>
            <a:endParaRPr lang="en-US"/>
          </a:p>
        </p:txBody>
      </p:sp>
      <p:cxnSp>
        <p:nvCxnSpPr>
          <p:cNvPr id="18" name="Straight Connector 17">
            <a:extLst>
              <a:ext uri="{FF2B5EF4-FFF2-40B4-BE49-F238E27FC236}">
                <a16:creationId xmlns:a16="http://schemas.microsoft.com/office/drawing/2014/main" id="{73B38462-C218-F81F-FF7C-7C3250CDC600}"/>
              </a:ext>
            </a:extLst>
          </p:cNvPr>
          <p:cNvCxnSpPr>
            <a:cxnSpLocks/>
          </p:cNvCxnSpPr>
          <p:nvPr/>
        </p:nvCxnSpPr>
        <p:spPr>
          <a:xfrm>
            <a:off x="3001223" y="2898143"/>
            <a:ext cx="4116906"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3F864D-AC0E-F967-EF22-0D1A7F591464}"/>
              </a:ext>
            </a:extLst>
          </p:cNvPr>
          <p:cNvCxnSpPr>
            <a:cxnSpLocks/>
          </p:cNvCxnSpPr>
          <p:nvPr/>
        </p:nvCxnSpPr>
        <p:spPr>
          <a:xfrm flipV="1">
            <a:off x="3708540" y="4169581"/>
            <a:ext cx="3409589" cy="13988"/>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21D5D49-4C62-4B3A-824E-C4EA5EF00976}"/>
              </a:ext>
            </a:extLst>
          </p:cNvPr>
          <p:cNvSpPr txBox="1"/>
          <p:nvPr/>
        </p:nvSpPr>
        <p:spPr>
          <a:xfrm>
            <a:off x="4339886" y="3196753"/>
            <a:ext cx="2034147" cy="646331"/>
          </a:xfrm>
          <a:prstGeom prst="rect">
            <a:avLst/>
          </a:prstGeom>
          <a:noFill/>
        </p:spPr>
        <p:txBody>
          <a:bodyPr wrap="none" rtlCol="0">
            <a:spAutoFit/>
          </a:bodyPr>
          <a:lstStyle/>
          <a:p>
            <a:r>
              <a:rPr lang="en-US" dirty="0"/>
              <a:t>Conceptual </a:t>
            </a:r>
          </a:p>
          <a:p>
            <a:r>
              <a:rPr lang="en-US" dirty="0"/>
              <a:t>reference metadata</a:t>
            </a:r>
          </a:p>
        </p:txBody>
      </p:sp>
      <p:sp>
        <p:nvSpPr>
          <p:cNvPr id="34" name="TextBox 33">
            <a:extLst>
              <a:ext uri="{FF2B5EF4-FFF2-40B4-BE49-F238E27FC236}">
                <a16:creationId xmlns:a16="http://schemas.microsoft.com/office/drawing/2014/main" id="{B9A4FF09-23B2-E4E6-B325-C508729CC1AB}"/>
              </a:ext>
            </a:extLst>
          </p:cNvPr>
          <p:cNvSpPr txBox="1"/>
          <p:nvPr/>
        </p:nvSpPr>
        <p:spPr>
          <a:xfrm>
            <a:off x="7478829" y="1976159"/>
            <a:ext cx="3554261" cy="3416320"/>
          </a:xfrm>
          <a:prstGeom prst="rect">
            <a:avLst/>
          </a:prstGeom>
          <a:noFill/>
        </p:spPr>
        <p:txBody>
          <a:bodyPr wrap="square" rtlCol="0">
            <a:spAutoFit/>
          </a:bodyPr>
          <a:lstStyle/>
          <a:p>
            <a:r>
              <a:rPr lang="en-US" dirty="0"/>
              <a:t>Describes key concepts used and methodological elements</a:t>
            </a:r>
          </a:p>
          <a:p>
            <a:endParaRPr lang="en-US" dirty="0"/>
          </a:p>
          <a:p>
            <a:r>
              <a:rPr lang="en-US" dirty="0"/>
              <a:t>Explanatory notes and descriptive text which provide a good description of the statistics</a:t>
            </a:r>
          </a:p>
          <a:p>
            <a:endParaRPr lang="en-US" dirty="0"/>
          </a:p>
          <a:p>
            <a:r>
              <a:rPr lang="en-US" dirty="0"/>
              <a:t>Descriptions about:</a:t>
            </a:r>
          </a:p>
          <a:p>
            <a:pPr lvl="1"/>
            <a:r>
              <a:rPr lang="en-US" dirty="0"/>
              <a:t>Definition</a:t>
            </a:r>
          </a:p>
          <a:p>
            <a:pPr lvl="1"/>
            <a:r>
              <a:rPr lang="en-US" dirty="0"/>
              <a:t>Key concepts</a:t>
            </a:r>
          </a:p>
          <a:p>
            <a:pPr lvl="1"/>
            <a:r>
              <a:rPr lang="en-US" dirty="0"/>
              <a:t>Standards and classifications</a:t>
            </a:r>
          </a:p>
          <a:p>
            <a:endParaRPr lang="en-US" dirty="0"/>
          </a:p>
        </p:txBody>
      </p:sp>
    </p:spTree>
    <p:custDataLst>
      <p:tags r:id="rId1"/>
    </p:custDataLst>
    <p:extLst>
      <p:ext uri="{BB962C8B-B14F-4D97-AF65-F5344CB8AC3E}">
        <p14:creationId xmlns:p14="http://schemas.microsoft.com/office/powerpoint/2010/main" val="177597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Objectives and expected outcomes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b="1" dirty="0"/>
              <a:t>Objectives:</a:t>
            </a:r>
          </a:p>
          <a:p>
            <a:pPr marL="457200" lvl="1" indent="0">
              <a:buNone/>
            </a:pPr>
            <a:r>
              <a:rPr lang="en-US" dirty="0"/>
              <a:t>Understanding the importance of metadata and learn how to author SDG metadata using the SDMX template</a:t>
            </a:r>
          </a:p>
          <a:p>
            <a:pPr marL="0" indent="0">
              <a:buNone/>
            </a:pPr>
            <a:endParaRPr lang="en-US" dirty="0"/>
          </a:p>
          <a:p>
            <a:pPr marL="0" indent="0">
              <a:buNone/>
            </a:pPr>
            <a:r>
              <a:rPr lang="en-US" b="1" dirty="0"/>
              <a:t>Expected outcomes:</a:t>
            </a:r>
          </a:p>
          <a:p>
            <a:pPr marL="457200" lvl="1" indent="0">
              <a:buNone/>
            </a:pPr>
            <a:r>
              <a:rPr lang="en-US" dirty="0"/>
              <a:t>Develop skills to prepare national SDG metadata following the SDMX template</a:t>
            </a:r>
          </a:p>
          <a:p>
            <a:pPr marL="457200" lvl="1"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a:t>
            </a:fld>
            <a:endParaRPr lang="en-US"/>
          </a:p>
        </p:txBody>
      </p:sp>
    </p:spTree>
    <p:custDataLst>
      <p:tags r:id="rId1"/>
    </p:custDataLst>
    <p:extLst>
      <p:ext uri="{BB962C8B-B14F-4D97-AF65-F5344CB8AC3E}">
        <p14:creationId xmlns:p14="http://schemas.microsoft.com/office/powerpoint/2010/main" val="295657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Conceptual reference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20</a:t>
            </a:fld>
            <a:endParaRPr lang="en-US"/>
          </a:p>
        </p:txBody>
      </p:sp>
      <p:pic>
        <p:nvPicPr>
          <p:cNvPr id="5" name="Picture 4">
            <a:extLst>
              <a:ext uri="{FF2B5EF4-FFF2-40B4-BE49-F238E27FC236}">
                <a16:creationId xmlns:a16="http://schemas.microsoft.com/office/drawing/2014/main" id="{31EEB74A-C6EF-AC02-5DE3-C7CC5F57B779}"/>
              </a:ext>
            </a:extLst>
          </p:cNvPr>
          <p:cNvPicPr>
            <a:picLocks noChangeAspect="1"/>
          </p:cNvPicPr>
          <p:nvPr/>
        </p:nvPicPr>
        <p:blipFill>
          <a:blip r:embed="rId3"/>
          <a:stretch>
            <a:fillRect/>
          </a:stretch>
        </p:blipFill>
        <p:spPr>
          <a:xfrm>
            <a:off x="2061604" y="1419615"/>
            <a:ext cx="9406697" cy="4509135"/>
          </a:xfrm>
          <a:prstGeom prst="rect">
            <a:avLst/>
          </a:prstGeom>
        </p:spPr>
      </p:pic>
      <p:sp>
        <p:nvSpPr>
          <p:cNvPr id="6" name="Oval 5">
            <a:extLst>
              <a:ext uri="{FF2B5EF4-FFF2-40B4-BE49-F238E27FC236}">
                <a16:creationId xmlns:a16="http://schemas.microsoft.com/office/drawing/2014/main" id="{E76FF88B-9A68-1B15-A6E2-A93A349AF0F7}"/>
              </a:ext>
            </a:extLst>
          </p:cNvPr>
          <p:cNvSpPr/>
          <p:nvPr/>
        </p:nvSpPr>
        <p:spPr>
          <a:xfrm>
            <a:off x="1803133" y="3429000"/>
            <a:ext cx="1613836"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BFA81EBB-EFB3-D013-5585-ACB43EB6F58C}"/>
              </a:ext>
            </a:extLst>
          </p:cNvPr>
          <p:cNvSpPr txBox="1"/>
          <p:nvPr/>
        </p:nvSpPr>
        <p:spPr>
          <a:xfrm>
            <a:off x="558265" y="3551769"/>
            <a:ext cx="1342940" cy="369332"/>
          </a:xfrm>
          <a:prstGeom prst="rect">
            <a:avLst/>
          </a:prstGeom>
          <a:noFill/>
        </p:spPr>
        <p:txBody>
          <a:bodyPr wrap="square" rtlCol="0">
            <a:spAutoFit/>
          </a:bodyPr>
          <a:lstStyle/>
          <a:p>
            <a:r>
              <a:rPr lang="en-US" dirty="0">
                <a:solidFill>
                  <a:schemeClr val="accent2"/>
                </a:solidFill>
              </a:rPr>
              <a:t>Definitions</a:t>
            </a:r>
          </a:p>
        </p:txBody>
      </p:sp>
      <p:sp>
        <p:nvSpPr>
          <p:cNvPr id="8" name="Oval 7">
            <a:extLst>
              <a:ext uri="{FF2B5EF4-FFF2-40B4-BE49-F238E27FC236}">
                <a16:creationId xmlns:a16="http://schemas.microsoft.com/office/drawing/2014/main" id="{9298729C-B6D7-7BFA-DCA8-C5F8A7F39FE0}"/>
              </a:ext>
            </a:extLst>
          </p:cNvPr>
          <p:cNvSpPr/>
          <p:nvPr/>
        </p:nvSpPr>
        <p:spPr>
          <a:xfrm>
            <a:off x="1796921" y="4186774"/>
            <a:ext cx="1613836"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1DCC526F-AB25-B0DD-CF0B-1907DF23C829}"/>
              </a:ext>
            </a:extLst>
          </p:cNvPr>
          <p:cNvSpPr txBox="1"/>
          <p:nvPr/>
        </p:nvSpPr>
        <p:spPr>
          <a:xfrm>
            <a:off x="398053" y="4309543"/>
            <a:ext cx="1421126" cy="369332"/>
          </a:xfrm>
          <a:prstGeom prst="rect">
            <a:avLst/>
          </a:prstGeom>
          <a:noFill/>
        </p:spPr>
        <p:txBody>
          <a:bodyPr wrap="square" rtlCol="0">
            <a:spAutoFit/>
          </a:bodyPr>
          <a:lstStyle/>
          <a:p>
            <a:r>
              <a:rPr lang="en-US" dirty="0">
                <a:solidFill>
                  <a:schemeClr val="accent2"/>
                </a:solidFill>
              </a:rPr>
              <a:t>Key concepts</a:t>
            </a:r>
          </a:p>
        </p:txBody>
      </p:sp>
      <p:sp>
        <p:nvSpPr>
          <p:cNvPr id="10" name="Oval 9">
            <a:extLst>
              <a:ext uri="{FF2B5EF4-FFF2-40B4-BE49-F238E27FC236}">
                <a16:creationId xmlns:a16="http://schemas.microsoft.com/office/drawing/2014/main" id="{563F0058-C02A-A747-33D2-183344BF4EED}"/>
              </a:ext>
            </a:extLst>
          </p:cNvPr>
          <p:cNvSpPr/>
          <p:nvPr/>
        </p:nvSpPr>
        <p:spPr>
          <a:xfrm>
            <a:off x="2412937" y="5192334"/>
            <a:ext cx="5258397"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EE25250A-ACAB-1C56-6251-BF01FB30D62C}"/>
              </a:ext>
            </a:extLst>
          </p:cNvPr>
          <p:cNvSpPr txBox="1"/>
          <p:nvPr/>
        </p:nvSpPr>
        <p:spPr>
          <a:xfrm>
            <a:off x="508136" y="5202956"/>
            <a:ext cx="1553467" cy="646331"/>
          </a:xfrm>
          <a:prstGeom prst="rect">
            <a:avLst/>
          </a:prstGeom>
          <a:noFill/>
        </p:spPr>
        <p:txBody>
          <a:bodyPr wrap="square" rtlCol="0">
            <a:spAutoFit/>
          </a:bodyPr>
          <a:lstStyle/>
          <a:p>
            <a:r>
              <a:rPr lang="en-US" dirty="0">
                <a:solidFill>
                  <a:schemeClr val="accent2"/>
                </a:solidFill>
              </a:rPr>
              <a:t>Standards and classifications</a:t>
            </a:r>
          </a:p>
        </p:txBody>
      </p:sp>
    </p:spTree>
    <p:custDataLst>
      <p:tags r:id="rId1"/>
    </p:custDataLst>
    <p:extLst>
      <p:ext uri="{BB962C8B-B14F-4D97-AF65-F5344CB8AC3E}">
        <p14:creationId xmlns:p14="http://schemas.microsoft.com/office/powerpoint/2010/main" val="299080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normAutofit fontScale="90000"/>
          </a:bodyPr>
          <a:lstStyle/>
          <a:p>
            <a:r>
              <a:rPr lang="en-US" dirty="0"/>
              <a:t>Detailed reference metadata on methods and quality</a:t>
            </a:r>
          </a:p>
        </p:txBody>
      </p:sp>
      <p:sp>
        <p:nvSpPr>
          <p:cNvPr id="11" name="Freeform: Shape 10">
            <a:extLst>
              <a:ext uri="{FF2B5EF4-FFF2-40B4-BE49-F238E27FC236}">
                <a16:creationId xmlns:a16="http://schemas.microsoft.com/office/drawing/2014/main" id="{F054EC85-3A6B-1778-E7EC-4EFC6B9F8DA2}"/>
              </a:ext>
            </a:extLst>
          </p:cNvPr>
          <p:cNvSpPr/>
          <p:nvPr/>
        </p:nvSpPr>
        <p:spPr>
          <a:xfrm>
            <a:off x="1898531" y="1902985"/>
            <a:ext cx="1102692" cy="966283"/>
          </a:xfrm>
          <a:custGeom>
            <a:avLst/>
            <a:gdLst>
              <a:gd name="connsiteX0" fmla="*/ 0 w 1102692"/>
              <a:gd name="connsiteY0" fmla="*/ 966283 h 966283"/>
              <a:gd name="connsiteX1" fmla="*/ 551342 w 1102692"/>
              <a:gd name="connsiteY1" fmla="*/ 0 h 966283"/>
              <a:gd name="connsiteX2" fmla="*/ 551350 w 1102692"/>
              <a:gd name="connsiteY2" fmla="*/ 0 h 966283"/>
              <a:gd name="connsiteX3" fmla="*/ 1102692 w 1102692"/>
              <a:gd name="connsiteY3" fmla="*/ 966283 h 966283"/>
              <a:gd name="connsiteX4" fmla="*/ 0 w 1102692"/>
              <a:gd name="connsiteY4" fmla="*/ 966283 h 96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692" h="966283">
                <a:moveTo>
                  <a:pt x="0" y="966283"/>
                </a:moveTo>
                <a:lnTo>
                  <a:pt x="551342" y="0"/>
                </a:lnTo>
                <a:lnTo>
                  <a:pt x="551350" y="0"/>
                </a:lnTo>
                <a:lnTo>
                  <a:pt x="1102692" y="966283"/>
                </a:lnTo>
                <a:lnTo>
                  <a:pt x="0" y="966283"/>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p:txBody>
      </p:sp>
      <p:sp>
        <p:nvSpPr>
          <p:cNvPr id="12" name="Freeform: Shape 11">
            <a:extLst>
              <a:ext uri="{FF2B5EF4-FFF2-40B4-BE49-F238E27FC236}">
                <a16:creationId xmlns:a16="http://schemas.microsoft.com/office/drawing/2014/main" id="{60FC0E39-C6AC-29F7-9CBB-7CA7F4B316D5}"/>
              </a:ext>
            </a:extLst>
          </p:cNvPr>
          <p:cNvSpPr/>
          <p:nvPr/>
        </p:nvSpPr>
        <p:spPr>
          <a:xfrm>
            <a:off x="1191214" y="2924684"/>
            <a:ext cx="2517326" cy="1239635"/>
          </a:xfrm>
          <a:custGeom>
            <a:avLst/>
            <a:gdLst>
              <a:gd name="connsiteX0" fmla="*/ 0 w 2517326"/>
              <a:gd name="connsiteY0" fmla="*/ 1239635 h 1239635"/>
              <a:gd name="connsiteX1" fmla="*/ 707311 w 2517326"/>
              <a:gd name="connsiteY1" fmla="*/ 0 h 1239635"/>
              <a:gd name="connsiteX2" fmla="*/ 1810015 w 2517326"/>
              <a:gd name="connsiteY2" fmla="*/ 0 h 1239635"/>
              <a:gd name="connsiteX3" fmla="*/ 2517326 w 2517326"/>
              <a:gd name="connsiteY3" fmla="*/ 1239635 h 1239635"/>
              <a:gd name="connsiteX4" fmla="*/ 0 w 2517326"/>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26" h="1239635">
                <a:moveTo>
                  <a:pt x="0" y="1239635"/>
                </a:moveTo>
                <a:lnTo>
                  <a:pt x="707311" y="0"/>
                </a:lnTo>
                <a:lnTo>
                  <a:pt x="1810015" y="0"/>
                </a:lnTo>
                <a:lnTo>
                  <a:pt x="2517326" y="1239635"/>
                </a:lnTo>
                <a:lnTo>
                  <a:pt x="0" y="123963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6572" tIns="66040" rIns="506572" bIns="66040" numCol="1" spcCol="1270" anchor="ctr" anchorCtr="0">
            <a:noAutofit/>
          </a:bodyPr>
          <a:lstStyle/>
          <a:p>
            <a:pPr marL="0" lvl="0" indent="0" algn="ctr" defTabSz="2311400">
              <a:lnSpc>
                <a:spcPct val="90000"/>
              </a:lnSpc>
              <a:spcBef>
                <a:spcPct val="0"/>
              </a:spcBef>
              <a:spcAft>
                <a:spcPct val="35000"/>
              </a:spcAft>
              <a:buNone/>
            </a:pPr>
            <a:endParaRPr lang="en-US" sz="5200" kern="1200"/>
          </a:p>
        </p:txBody>
      </p:sp>
      <p:sp>
        <p:nvSpPr>
          <p:cNvPr id="13" name="Freeform: Shape 12">
            <a:extLst>
              <a:ext uri="{FF2B5EF4-FFF2-40B4-BE49-F238E27FC236}">
                <a16:creationId xmlns:a16="http://schemas.microsoft.com/office/drawing/2014/main" id="{0A0F21BA-D0E0-4814-4F84-89FE0CAA65CE}"/>
              </a:ext>
            </a:extLst>
          </p:cNvPr>
          <p:cNvSpPr/>
          <p:nvPr/>
        </p:nvSpPr>
        <p:spPr>
          <a:xfrm>
            <a:off x="483898" y="4219735"/>
            <a:ext cx="3931960" cy="1239635"/>
          </a:xfrm>
          <a:custGeom>
            <a:avLst/>
            <a:gdLst>
              <a:gd name="connsiteX0" fmla="*/ 0 w 3931960"/>
              <a:gd name="connsiteY0" fmla="*/ 1239635 h 1239635"/>
              <a:gd name="connsiteX1" fmla="*/ 707311 w 3931960"/>
              <a:gd name="connsiteY1" fmla="*/ 0 h 1239635"/>
              <a:gd name="connsiteX2" fmla="*/ 3224649 w 3931960"/>
              <a:gd name="connsiteY2" fmla="*/ 0 h 1239635"/>
              <a:gd name="connsiteX3" fmla="*/ 3931960 w 3931960"/>
              <a:gd name="connsiteY3" fmla="*/ 1239635 h 1239635"/>
              <a:gd name="connsiteX4" fmla="*/ 0 w 3931960"/>
              <a:gd name="connsiteY4" fmla="*/ 1239635 h 1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60" h="1239635">
                <a:moveTo>
                  <a:pt x="0" y="1239635"/>
                </a:moveTo>
                <a:lnTo>
                  <a:pt x="707311" y="0"/>
                </a:lnTo>
                <a:lnTo>
                  <a:pt x="3224649" y="0"/>
                </a:lnTo>
                <a:lnTo>
                  <a:pt x="3931960" y="1239635"/>
                </a:lnTo>
                <a:lnTo>
                  <a:pt x="0" y="1239635"/>
                </a:lnTo>
                <a:close/>
              </a:path>
            </a:pathLst>
          </a:custGeom>
          <a:solidFill>
            <a:srgbClr val="FF82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642" tIns="82550" rIns="770644"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21</a:t>
            </a:fld>
            <a:endParaRPr lang="en-US"/>
          </a:p>
        </p:txBody>
      </p:sp>
      <p:cxnSp>
        <p:nvCxnSpPr>
          <p:cNvPr id="21" name="Straight Connector 20">
            <a:extLst>
              <a:ext uri="{FF2B5EF4-FFF2-40B4-BE49-F238E27FC236}">
                <a16:creationId xmlns:a16="http://schemas.microsoft.com/office/drawing/2014/main" id="{953F864D-AC0E-F967-EF22-0D1A7F591464}"/>
              </a:ext>
            </a:extLst>
          </p:cNvPr>
          <p:cNvCxnSpPr>
            <a:cxnSpLocks/>
          </p:cNvCxnSpPr>
          <p:nvPr/>
        </p:nvCxnSpPr>
        <p:spPr>
          <a:xfrm>
            <a:off x="4415858" y="5459370"/>
            <a:ext cx="2702271" cy="0"/>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21D5D49-4C62-4B3A-824E-C4EA5EF00976}"/>
              </a:ext>
            </a:extLst>
          </p:cNvPr>
          <p:cNvSpPr txBox="1"/>
          <p:nvPr/>
        </p:nvSpPr>
        <p:spPr>
          <a:xfrm>
            <a:off x="4339886" y="4602043"/>
            <a:ext cx="2871684" cy="369332"/>
          </a:xfrm>
          <a:prstGeom prst="rect">
            <a:avLst/>
          </a:prstGeom>
          <a:noFill/>
        </p:spPr>
        <p:txBody>
          <a:bodyPr wrap="none" rtlCol="0">
            <a:spAutoFit/>
          </a:bodyPr>
          <a:lstStyle/>
          <a:p>
            <a:r>
              <a:rPr lang="en-US" dirty="0"/>
              <a:t>Detailed reference metadata</a:t>
            </a:r>
          </a:p>
        </p:txBody>
      </p:sp>
      <p:sp>
        <p:nvSpPr>
          <p:cNvPr id="34" name="TextBox 33">
            <a:extLst>
              <a:ext uri="{FF2B5EF4-FFF2-40B4-BE49-F238E27FC236}">
                <a16:creationId xmlns:a16="http://schemas.microsoft.com/office/drawing/2014/main" id="{B9A4FF09-23B2-E4E6-B325-C508729CC1AB}"/>
              </a:ext>
            </a:extLst>
          </p:cNvPr>
          <p:cNvSpPr txBox="1"/>
          <p:nvPr/>
        </p:nvSpPr>
        <p:spPr>
          <a:xfrm>
            <a:off x="7478829" y="1956905"/>
            <a:ext cx="3874970" cy="3970318"/>
          </a:xfrm>
          <a:prstGeom prst="rect">
            <a:avLst/>
          </a:prstGeom>
          <a:noFill/>
        </p:spPr>
        <p:txBody>
          <a:bodyPr wrap="square" rtlCol="0">
            <a:spAutoFit/>
          </a:bodyPr>
          <a:lstStyle/>
          <a:p>
            <a:r>
              <a:rPr lang="en-US" dirty="0"/>
              <a:t>The most detailed methodological information available</a:t>
            </a:r>
          </a:p>
          <a:p>
            <a:endParaRPr lang="en-US" dirty="0"/>
          </a:p>
          <a:p>
            <a:r>
              <a:rPr lang="en-US" dirty="0"/>
              <a:t>Some statistical agencies publish very detailed concepts, sources and methods for a number of their key statistics</a:t>
            </a:r>
          </a:p>
          <a:p>
            <a:endParaRPr lang="en-US" dirty="0"/>
          </a:p>
          <a:p>
            <a:r>
              <a:rPr lang="en-US" dirty="0"/>
              <a:t>Include descriptions about:</a:t>
            </a:r>
          </a:p>
          <a:p>
            <a:pPr lvl="1"/>
            <a:r>
              <a:rPr lang="en-US" dirty="0"/>
              <a:t>Process of collecting data</a:t>
            </a:r>
          </a:p>
          <a:p>
            <a:pPr lvl="1"/>
            <a:r>
              <a:rPr lang="en-US" dirty="0"/>
              <a:t>Calculations</a:t>
            </a:r>
          </a:p>
          <a:p>
            <a:pPr lvl="1"/>
            <a:r>
              <a:rPr lang="en-US" dirty="0"/>
              <a:t>Quality aspects</a:t>
            </a:r>
          </a:p>
          <a:p>
            <a:pPr lvl="1"/>
            <a:r>
              <a:rPr lang="en-US" dirty="0"/>
              <a:t>Limitations of data</a:t>
            </a:r>
          </a:p>
          <a:p>
            <a:pPr lvl="1"/>
            <a:r>
              <a:rPr lang="en-US" dirty="0"/>
              <a:t>Other detailed information</a:t>
            </a:r>
          </a:p>
        </p:txBody>
      </p:sp>
      <p:cxnSp>
        <p:nvCxnSpPr>
          <p:cNvPr id="3" name="Straight Connector 2">
            <a:extLst>
              <a:ext uri="{FF2B5EF4-FFF2-40B4-BE49-F238E27FC236}">
                <a16:creationId xmlns:a16="http://schemas.microsoft.com/office/drawing/2014/main" id="{344C258D-5338-80E7-AA84-89E8CF0E41C7}"/>
              </a:ext>
            </a:extLst>
          </p:cNvPr>
          <p:cNvCxnSpPr>
            <a:cxnSpLocks/>
          </p:cNvCxnSpPr>
          <p:nvPr/>
        </p:nvCxnSpPr>
        <p:spPr>
          <a:xfrm flipV="1">
            <a:off x="3708540" y="4169581"/>
            <a:ext cx="3409589" cy="13988"/>
          </a:xfrm>
          <a:prstGeom prst="line">
            <a:avLst/>
          </a:prstGeom>
          <a:ln w="28575">
            <a:solidFill>
              <a:schemeClr val="accent3">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3645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normAutofit fontScale="90000"/>
          </a:bodyPr>
          <a:lstStyle/>
          <a:p>
            <a:r>
              <a:rPr lang="en-US" dirty="0"/>
              <a:t>Detailed reference metadata on methods and quality</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22</a:t>
            </a:fld>
            <a:endParaRPr lang="en-US"/>
          </a:p>
        </p:txBody>
      </p:sp>
      <p:pic>
        <p:nvPicPr>
          <p:cNvPr id="6" name="Picture 5">
            <a:extLst>
              <a:ext uri="{FF2B5EF4-FFF2-40B4-BE49-F238E27FC236}">
                <a16:creationId xmlns:a16="http://schemas.microsoft.com/office/drawing/2014/main" id="{EE584383-490A-FD11-CEBD-51DD658542E4}"/>
              </a:ext>
            </a:extLst>
          </p:cNvPr>
          <p:cNvPicPr>
            <a:picLocks noChangeAspect="1"/>
          </p:cNvPicPr>
          <p:nvPr/>
        </p:nvPicPr>
        <p:blipFill rotWithShape="1">
          <a:blip r:embed="rId3"/>
          <a:srcRect b="6426"/>
          <a:stretch/>
        </p:blipFill>
        <p:spPr>
          <a:xfrm>
            <a:off x="3012707" y="1080660"/>
            <a:ext cx="8508682" cy="4858127"/>
          </a:xfrm>
          <a:prstGeom prst="rect">
            <a:avLst/>
          </a:prstGeom>
        </p:spPr>
      </p:pic>
      <p:sp>
        <p:nvSpPr>
          <p:cNvPr id="7" name="Oval 6">
            <a:extLst>
              <a:ext uri="{FF2B5EF4-FFF2-40B4-BE49-F238E27FC236}">
                <a16:creationId xmlns:a16="http://schemas.microsoft.com/office/drawing/2014/main" id="{74577B72-E140-17C6-F7DA-A5CCAB5A1E5E}"/>
              </a:ext>
            </a:extLst>
          </p:cNvPr>
          <p:cNvSpPr/>
          <p:nvPr/>
        </p:nvSpPr>
        <p:spPr>
          <a:xfrm>
            <a:off x="2597598" y="1419615"/>
            <a:ext cx="5258397" cy="49210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95CF5995-24EC-33D0-CA96-A5317E646B4E}"/>
              </a:ext>
            </a:extLst>
          </p:cNvPr>
          <p:cNvSpPr txBox="1"/>
          <p:nvPr/>
        </p:nvSpPr>
        <p:spPr>
          <a:xfrm>
            <a:off x="154004" y="1430237"/>
            <a:ext cx="2443593" cy="369332"/>
          </a:xfrm>
          <a:prstGeom prst="rect">
            <a:avLst/>
          </a:prstGeom>
          <a:noFill/>
        </p:spPr>
        <p:txBody>
          <a:bodyPr wrap="square" rtlCol="0">
            <a:spAutoFit/>
          </a:bodyPr>
          <a:lstStyle/>
          <a:p>
            <a:r>
              <a:rPr lang="en-US" dirty="0">
                <a:solidFill>
                  <a:schemeClr val="accent2"/>
                </a:solidFill>
              </a:rPr>
              <a:t>How are data collected?</a:t>
            </a:r>
          </a:p>
        </p:txBody>
      </p:sp>
      <p:sp>
        <p:nvSpPr>
          <p:cNvPr id="15" name="Oval 14">
            <a:extLst>
              <a:ext uri="{FF2B5EF4-FFF2-40B4-BE49-F238E27FC236}">
                <a16:creationId xmlns:a16="http://schemas.microsoft.com/office/drawing/2014/main" id="{DDBDB402-4C22-3E63-F66E-6EBEF9AB756B}"/>
              </a:ext>
            </a:extLst>
          </p:cNvPr>
          <p:cNvSpPr/>
          <p:nvPr/>
        </p:nvSpPr>
        <p:spPr>
          <a:xfrm>
            <a:off x="2597598" y="3883683"/>
            <a:ext cx="5258397" cy="49210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a:extLst>
              <a:ext uri="{FF2B5EF4-FFF2-40B4-BE49-F238E27FC236}">
                <a16:creationId xmlns:a16="http://schemas.microsoft.com/office/drawing/2014/main" id="{58CCF1C1-891F-B244-4ABA-56FE42C07B70}"/>
              </a:ext>
            </a:extLst>
          </p:cNvPr>
          <p:cNvSpPr txBox="1"/>
          <p:nvPr/>
        </p:nvSpPr>
        <p:spPr>
          <a:xfrm>
            <a:off x="7738712" y="3699017"/>
            <a:ext cx="3185962" cy="369332"/>
          </a:xfrm>
          <a:prstGeom prst="rect">
            <a:avLst/>
          </a:prstGeom>
          <a:noFill/>
        </p:spPr>
        <p:txBody>
          <a:bodyPr wrap="square" rtlCol="0">
            <a:spAutoFit/>
          </a:bodyPr>
          <a:lstStyle/>
          <a:p>
            <a:r>
              <a:rPr lang="en-US" dirty="0">
                <a:solidFill>
                  <a:schemeClr val="accent2"/>
                </a:solidFill>
              </a:rPr>
              <a:t>How is the indicator calculated?</a:t>
            </a:r>
          </a:p>
        </p:txBody>
      </p:sp>
      <p:sp>
        <p:nvSpPr>
          <p:cNvPr id="17" name="Oval 16">
            <a:extLst>
              <a:ext uri="{FF2B5EF4-FFF2-40B4-BE49-F238E27FC236}">
                <a16:creationId xmlns:a16="http://schemas.microsoft.com/office/drawing/2014/main" id="{DF7A2F28-926E-F972-6E9A-6AA35FAD0260}"/>
              </a:ext>
            </a:extLst>
          </p:cNvPr>
          <p:cNvSpPr/>
          <p:nvPr/>
        </p:nvSpPr>
        <p:spPr>
          <a:xfrm>
            <a:off x="2762451" y="4624791"/>
            <a:ext cx="5093543"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a:extLst>
              <a:ext uri="{FF2B5EF4-FFF2-40B4-BE49-F238E27FC236}">
                <a16:creationId xmlns:a16="http://schemas.microsoft.com/office/drawing/2014/main" id="{F78F7B2F-2BCC-8208-03B3-39479979DFE6}"/>
              </a:ext>
            </a:extLst>
          </p:cNvPr>
          <p:cNvSpPr txBox="1"/>
          <p:nvPr/>
        </p:nvSpPr>
        <p:spPr>
          <a:xfrm>
            <a:off x="211754" y="4722038"/>
            <a:ext cx="2608448" cy="369332"/>
          </a:xfrm>
          <a:prstGeom prst="rect">
            <a:avLst/>
          </a:prstGeom>
          <a:noFill/>
        </p:spPr>
        <p:txBody>
          <a:bodyPr wrap="square" rtlCol="0">
            <a:spAutoFit/>
          </a:bodyPr>
          <a:lstStyle/>
          <a:p>
            <a:r>
              <a:rPr lang="en-US" dirty="0">
                <a:solidFill>
                  <a:schemeClr val="accent2"/>
                </a:solidFill>
              </a:rPr>
              <a:t>What are the limitations?</a:t>
            </a:r>
          </a:p>
        </p:txBody>
      </p:sp>
      <p:sp>
        <p:nvSpPr>
          <p:cNvPr id="3" name="Oval 2">
            <a:extLst>
              <a:ext uri="{FF2B5EF4-FFF2-40B4-BE49-F238E27FC236}">
                <a16:creationId xmlns:a16="http://schemas.microsoft.com/office/drawing/2014/main" id="{1EAE343B-CBFA-7857-7005-52CC03A74243}"/>
              </a:ext>
            </a:extLst>
          </p:cNvPr>
          <p:cNvSpPr/>
          <p:nvPr/>
        </p:nvSpPr>
        <p:spPr>
          <a:xfrm>
            <a:off x="2597597" y="1419615"/>
            <a:ext cx="5258397"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a:extLst>
              <a:ext uri="{FF2B5EF4-FFF2-40B4-BE49-F238E27FC236}">
                <a16:creationId xmlns:a16="http://schemas.microsoft.com/office/drawing/2014/main" id="{9FA027C5-CC04-1E3B-2D8C-58BA007DD4EE}"/>
              </a:ext>
            </a:extLst>
          </p:cNvPr>
          <p:cNvSpPr/>
          <p:nvPr/>
        </p:nvSpPr>
        <p:spPr>
          <a:xfrm>
            <a:off x="2597597" y="3883683"/>
            <a:ext cx="5258397"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82369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normAutofit/>
          </a:bodyPr>
          <a:lstStyle/>
          <a:p>
            <a:r>
              <a:rPr lang="en-US" dirty="0"/>
              <a:t>Metadata for the Global SDG Indicators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23</a:t>
            </a:fld>
            <a:endParaRPr lang="en-US"/>
          </a:p>
        </p:txBody>
      </p:sp>
      <p:pic>
        <p:nvPicPr>
          <p:cNvPr id="12" name="Picture 11" descr="A colorful circle with black background&#10;&#10;Description automatically generated">
            <a:extLst>
              <a:ext uri="{FF2B5EF4-FFF2-40B4-BE49-F238E27FC236}">
                <a16:creationId xmlns:a16="http://schemas.microsoft.com/office/drawing/2014/main" id="{BE3CC6A3-5F9F-1312-8362-38A5DE4F4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714" y="1914915"/>
            <a:ext cx="3657298" cy="3657298"/>
          </a:xfrm>
          <a:prstGeom prst="rect">
            <a:avLst/>
          </a:prstGeom>
        </p:spPr>
      </p:pic>
    </p:spTree>
    <p:custDataLst>
      <p:tags r:id="rId1"/>
    </p:custDataLst>
    <p:extLst>
      <p:ext uri="{BB962C8B-B14F-4D97-AF65-F5344CB8AC3E}">
        <p14:creationId xmlns:p14="http://schemas.microsoft.com/office/powerpoint/2010/main" val="98939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normAutofit fontScale="90000"/>
          </a:bodyPr>
          <a:lstStyle/>
          <a:p>
            <a:r>
              <a:rPr lang="en-US" dirty="0"/>
              <a:t>Global SDG Indicators Database: structural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24</a:t>
            </a:fld>
            <a:endParaRPr lang="en-US"/>
          </a:p>
        </p:txBody>
      </p:sp>
      <p:pic>
        <p:nvPicPr>
          <p:cNvPr id="6" name="Picture 5">
            <a:extLst>
              <a:ext uri="{FF2B5EF4-FFF2-40B4-BE49-F238E27FC236}">
                <a16:creationId xmlns:a16="http://schemas.microsoft.com/office/drawing/2014/main" id="{AE025281-118D-6E64-CBFE-DAB33D3C462F}"/>
              </a:ext>
            </a:extLst>
          </p:cNvPr>
          <p:cNvPicPr>
            <a:picLocks noChangeAspect="1"/>
          </p:cNvPicPr>
          <p:nvPr/>
        </p:nvPicPr>
        <p:blipFill>
          <a:blip r:embed="rId3"/>
          <a:stretch>
            <a:fillRect/>
          </a:stretch>
        </p:blipFill>
        <p:spPr>
          <a:xfrm>
            <a:off x="73891" y="1512881"/>
            <a:ext cx="11480800" cy="4262543"/>
          </a:xfrm>
          <a:prstGeom prst="rect">
            <a:avLst/>
          </a:prstGeom>
        </p:spPr>
      </p:pic>
      <p:sp>
        <p:nvSpPr>
          <p:cNvPr id="7" name="TextBox 6">
            <a:extLst>
              <a:ext uri="{FF2B5EF4-FFF2-40B4-BE49-F238E27FC236}">
                <a16:creationId xmlns:a16="http://schemas.microsoft.com/office/drawing/2014/main" id="{E5E8A4D2-4CA6-9E9D-8A0C-618326ACB6B5}"/>
              </a:ext>
            </a:extLst>
          </p:cNvPr>
          <p:cNvSpPr txBox="1"/>
          <p:nvPr/>
        </p:nvSpPr>
        <p:spPr>
          <a:xfrm>
            <a:off x="7202913" y="5885765"/>
            <a:ext cx="4353868" cy="338554"/>
          </a:xfrm>
          <a:prstGeom prst="rect">
            <a:avLst/>
          </a:prstGeom>
          <a:noFill/>
        </p:spPr>
        <p:txBody>
          <a:bodyPr wrap="square" rtlCol="0">
            <a:spAutoFit/>
          </a:bodyPr>
          <a:lstStyle/>
          <a:p>
            <a:r>
              <a:rPr lang="en-US" sz="1600" dirty="0"/>
              <a:t>https://unstats.un.org/sdgs/dataportal/database</a:t>
            </a:r>
          </a:p>
        </p:txBody>
      </p:sp>
      <p:sp>
        <p:nvSpPr>
          <p:cNvPr id="3" name="Oval 2">
            <a:extLst>
              <a:ext uri="{FF2B5EF4-FFF2-40B4-BE49-F238E27FC236}">
                <a16:creationId xmlns:a16="http://schemas.microsoft.com/office/drawing/2014/main" id="{F014F2D8-7EEB-06EC-48DC-6C5061A8BC46}"/>
              </a:ext>
            </a:extLst>
          </p:cNvPr>
          <p:cNvSpPr/>
          <p:nvPr/>
        </p:nvSpPr>
        <p:spPr>
          <a:xfrm>
            <a:off x="239407" y="1498332"/>
            <a:ext cx="5258397" cy="492101"/>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a:extLst>
              <a:ext uri="{FF2B5EF4-FFF2-40B4-BE49-F238E27FC236}">
                <a16:creationId xmlns:a16="http://schemas.microsoft.com/office/drawing/2014/main" id="{9C1A2DA6-BA7E-6225-1886-DC94CB5DA373}"/>
              </a:ext>
            </a:extLst>
          </p:cNvPr>
          <p:cNvSpPr/>
          <p:nvPr/>
        </p:nvSpPr>
        <p:spPr>
          <a:xfrm>
            <a:off x="2868605" y="2338939"/>
            <a:ext cx="8364077" cy="40208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203C3856-1213-F529-3D7D-71A47E99E2D4}"/>
              </a:ext>
            </a:extLst>
          </p:cNvPr>
          <p:cNvSpPr/>
          <p:nvPr/>
        </p:nvSpPr>
        <p:spPr>
          <a:xfrm>
            <a:off x="959318" y="2004982"/>
            <a:ext cx="2399899" cy="3134909"/>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F9A8E71E-9A93-7046-1135-E636D8DB0EE1}"/>
              </a:ext>
            </a:extLst>
          </p:cNvPr>
          <p:cNvSpPr/>
          <p:nvPr/>
        </p:nvSpPr>
        <p:spPr>
          <a:xfrm>
            <a:off x="1" y="1990433"/>
            <a:ext cx="959318" cy="3134909"/>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5A7CDB2B-1726-E2F3-0DF4-C5D389D81A50}"/>
              </a:ext>
            </a:extLst>
          </p:cNvPr>
          <p:cNvSpPr/>
          <p:nvPr/>
        </p:nvSpPr>
        <p:spPr>
          <a:xfrm>
            <a:off x="6694198" y="1846838"/>
            <a:ext cx="2399899" cy="492101"/>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182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database</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25</a:t>
            </a:fld>
            <a:endParaRPr lang="en-US"/>
          </a:p>
        </p:txBody>
      </p:sp>
      <p:sp>
        <p:nvSpPr>
          <p:cNvPr id="7" name="TextBox 6">
            <a:extLst>
              <a:ext uri="{FF2B5EF4-FFF2-40B4-BE49-F238E27FC236}">
                <a16:creationId xmlns:a16="http://schemas.microsoft.com/office/drawing/2014/main" id="{941348B0-3150-E9DB-4CD6-CD22FFE31BB0}"/>
              </a:ext>
            </a:extLst>
          </p:cNvPr>
          <p:cNvSpPr txBox="1"/>
          <p:nvPr/>
        </p:nvSpPr>
        <p:spPr>
          <a:xfrm>
            <a:off x="4549725" y="5996106"/>
            <a:ext cx="7070654" cy="338554"/>
          </a:xfrm>
          <a:prstGeom prst="rect">
            <a:avLst/>
          </a:prstGeom>
          <a:noFill/>
        </p:spPr>
        <p:txBody>
          <a:bodyPr wrap="none" rtlCol="0">
            <a:spAutoFit/>
          </a:bodyPr>
          <a:lstStyle/>
          <a:p>
            <a:r>
              <a:rPr lang="en-US" sz="1600" dirty="0"/>
              <a:t>https://unstats.un.org/sdgs/dataportal/SDMXMetadataPage?3.2.1-SH_DYN_MORT</a:t>
            </a:r>
          </a:p>
        </p:txBody>
      </p:sp>
      <p:pic>
        <p:nvPicPr>
          <p:cNvPr id="9" name="Picture 8">
            <a:extLst>
              <a:ext uri="{FF2B5EF4-FFF2-40B4-BE49-F238E27FC236}">
                <a16:creationId xmlns:a16="http://schemas.microsoft.com/office/drawing/2014/main" id="{7C46D001-0E32-E97D-7E5B-59D0C6E26C12}"/>
              </a:ext>
            </a:extLst>
          </p:cNvPr>
          <p:cNvPicPr>
            <a:picLocks noChangeAspect="1"/>
          </p:cNvPicPr>
          <p:nvPr/>
        </p:nvPicPr>
        <p:blipFill rotWithShape="1">
          <a:blip r:embed="rId3"/>
          <a:srcRect b="29917"/>
          <a:stretch/>
        </p:blipFill>
        <p:spPr>
          <a:xfrm>
            <a:off x="1149421" y="1126836"/>
            <a:ext cx="10059412" cy="4806301"/>
          </a:xfrm>
          <a:prstGeom prst="rect">
            <a:avLst/>
          </a:prstGeom>
        </p:spPr>
      </p:pic>
    </p:spTree>
    <p:custDataLst>
      <p:tags r:id="rId1"/>
    </p:custDataLst>
    <p:extLst>
      <p:ext uri="{BB962C8B-B14F-4D97-AF65-F5344CB8AC3E}">
        <p14:creationId xmlns:p14="http://schemas.microsoft.com/office/powerpoint/2010/main" val="1450160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295275" y="614177"/>
            <a:ext cx="3543300" cy="834013"/>
          </a:xfrm>
        </p:spPr>
        <p:txBody>
          <a:bodyPr>
            <a:normAutofit fontScale="90000"/>
          </a:bodyPr>
          <a:lstStyle/>
          <a:p>
            <a:r>
              <a:rPr lang="en-US" dirty="0"/>
              <a:t>Global SDG Indicators Metadata Repository (Reference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26</a:t>
            </a:fld>
            <a:endParaRPr lang="en-US"/>
          </a:p>
        </p:txBody>
      </p:sp>
      <p:pic>
        <p:nvPicPr>
          <p:cNvPr id="6" name="Picture 5">
            <a:extLst>
              <a:ext uri="{FF2B5EF4-FFF2-40B4-BE49-F238E27FC236}">
                <a16:creationId xmlns:a16="http://schemas.microsoft.com/office/drawing/2014/main" id="{ED0C268D-6994-E39A-96DA-D805E817D19A}"/>
              </a:ext>
            </a:extLst>
          </p:cNvPr>
          <p:cNvPicPr>
            <a:picLocks noChangeAspect="1"/>
          </p:cNvPicPr>
          <p:nvPr/>
        </p:nvPicPr>
        <p:blipFill>
          <a:blip r:embed="rId3"/>
          <a:stretch>
            <a:fillRect/>
          </a:stretch>
        </p:blipFill>
        <p:spPr>
          <a:xfrm>
            <a:off x="4092005" y="8708"/>
            <a:ext cx="7121776" cy="4181066"/>
          </a:xfrm>
          <a:prstGeom prst="rect">
            <a:avLst/>
          </a:prstGeom>
        </p:spPr>
      </p:pic>
      <p:pic>
        <p:nvPicPr>
          <p:cNvPr id="8" name="Picture 7">
            <a:extLst>
              <a:ext uri="{FF2B5EF4-FFF2-40B4-BE49-F238E27FC236}">
                <a16:creationId xmlns:a16="http://schemas.microsoft.com/office/drawing/2014/main" id="{3529BCB6-FCBB-2125-B9EF-CBDED4AF5DD4}"/>
              </a:ext>
            </a:extLst>
          </p:cNvPr>
          <p:cNvPicPr>
            <a:picLocks noChangeAspect="1"/>
          </p:cNvPicPr>
          <p:nvPr/>
        </p:nvPicPr>
        <p:blipFill>
          <a:blip r:embed="rId4"/>
          <a:stretch>
            <a:fillRect/>
          </a:stretch>
        </p:blipFill>
        <p:spPr>
          <a:xfrm>
            <a:off x="4149505" y="4214901"/>
            <a:ext cx="7064276" cy="3137853"/>
          </a:xfrm>
          <a:prstGeom prst="rect">
            <a:avLst/>
          </a:prstGeom>
        </p:spPr>
      </p:pic>
      <p:sp>
        <p:nvSpPr>
          <p:cNvPr id="9" name="TextBox 8">
            <a:extLst>
              <a:ext uri="{FF2B5EF4-FFF2-40B4-BE49-F238E27FC236}">
                <a16:creationId xmlns:a16="http://schemas.microsoft.com/office/drawing/2014/main" id="{CA27BD30-3EB1-818E-CCCD-8C53ABB2867B}"/>
              </a:ext>
            </a:extLst>
          </p:cNvPr>
          <p:cNvSpPr txBox="1"/>
          <p:nvPr/>
        </p:nvSpPr>
        <p:spPr>
          <a:xfrm>
            <a:off x="313134" y="2410973"/>
            <a:ext cx="3418756" cy="338554"/>
          </a:xfrm>
          <a:prstGeom prst="rect">
            <a:avLst/>
          </a:prstGeom>
          <a:noFill/>
        </p:spPr>
        <p:txBody>
          <a:bodyPr wrap="none" rtlCol="0">
            <a:spAutoFit/>
          </a:bodyPr>
          <a:lstStyle/>
          <a:p>
            <a:r>
              <a:rPr lang="en-US" sz="1600" dirty="0"/>
              <a:t>https://unstats.un.org/sdgs/metadata/</a:t>
            </a:r>
          </a:p>
        </p:txBody>
      </p:sp>
    </p:spTree>
    <p:custDataLst>
      <p:tags r:id="rId1"/>
    </p:custDataLst>
    <p:extLst>
      <p:ext uri="{BB962C8B-B14F-4D97-AF65-F5344CB8AC3E}">
        <p14:creationId xmlns:p14="http://schemas.microsoft.com/office/powerpoint/2010/main" val="4189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Global SDG Reference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Defines the indicator and key concepts used in the definition of the indicator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Provides a rationale for why the associated indicator was included in the SDG indicator framework</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Describes the data collection methodology, data sources, and calculation methodology used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the global level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Specifies any adjustments, aggregates, treatment of missing values, etc.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the global level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dirty="0">
                <a:solidFill>
                  <a:prstClr val="black"/>
                </a:solidFill>
              </a:rPr>
              <a:t>Explains the limitations and data quality considerations </a:t>
            </a:r>
            <a:r>
              <a:rPr lang="en-US" b="1" dirty="0">
                <a:solidFill>
                  <a:prstClr val="black"/>
                </a:solidFill>
              </a:rPr>
              <a:t>at the global level</a:t>
            </a: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Discusses data availability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across countries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27</a:t>
            </a:fld>
            <a:endParaRPr lang="en-US"/>
          </a:p>
        </p:txBody>
      </p:sp>
    </p:spTree>
    <p:custDataLst>
      <p:tags r:id="rId1"/>
    </p:custDataLst>
    <p:extLst>
      <p:ext uri="{BB962C8B-B14F-4D97-AF65-F5344CB8AC3E}">
        <p14:creationId xmlns:p14="http://schemas.microsoft.com/office/powerpoint/2010/main" val="3025002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National SDG Reference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Specifies any national concept understandings and definitions that may differ from the global definition of the indicator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Describes the data collection methodology, data sources, and calculation methodology used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in the country</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Specifies any limitations, data quality considerations, etc.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the national level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Discusses data availability and </a:t>
            </a:r>
            <a:r>
              <a:rPr kumimoji="0" lang="en-US" sz="20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disaggregations</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within the country</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Provides contact information of the data reporter for clarification purposes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Specifies a national data release calendar</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28</a:t>
            </a:fld>
            <a:endParaRPr lang="en-US"/>
          </a:p>
        </p:txBody>
      </p:sp>
    </p:spTree>
    <p:custDataLst>
      <p:tags r:id="rId1"/>
    </p:custDataLst>
    <p:extLst>
      <p:ext uri="{BB962C8B-B14F-4D97-AF65-F5344CB8AC3E}">
        <p14:creationId xmlns:p14="http://schemas.microsoft.com/office/powerpoint/2010/main" val="146400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National metadata is essential for comparability</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fontScale="92500" lnSpcReduction="20000"/>
          </a:bodyPr>
          <a:lstStyle/>
          <a:p>
            <a:pPr marL="0" indent="0">
              <a:buNone/>
            </a:pPr>
            <a:r>
              <a:rPr lang="en-US" b="1" dirty="0"/>
              <a:t>Increased</a:t>
            </a:r>
            <a:r>
              <a:rPr lang="en-US" dirty="0"/>
              <a:t> </a:t>
            </a:r>
            <a:r>
              <a:rPr lang="en-US" b="1" dirty="0"/>
              <a:t>demand for improved comparability</a:t>
            </a:r>
            <a:endParaRPr lang="en-US" dirty="0"/>
          </a:p>
          <a:p>
            <a:r>
              <a:rPr lang="en-US" dirty="0"/>
              <a:t>Within the same country</a:t>
            </a:r>
          </a:p>
          <a:p>
            <a:pPr lvl="1"/>
            <a:r>
              <a:rPr lang="en-US" dirty="0"/>
              <a:t>E.g. looking at a series over time</a:t>
            </a:r>
          </a:p>
          <a:p>
            <a:r>
              <a:rPr lang="en-US" dirty="0"/>
              <a:t>At the global level</a:t>
            </a:r>
          </a:p>
          <a:p>
            <a:pPr lvl="1"/>
            <a:r>
              <a:rPr lang="en-US" dirty="0"/>
              <a:t>E.g. looking at a series across countries</a:t>
            </a:r>
          </a:p>
          <a:p>
            <a:pPr lvl="1"/>
            <a:endParaRPr lang="en-US" dirty="0"/>
          </a:p>
          <a:p>
            <a:r>
              <a:rPr lang="en-US" b="1" dirty="0"/>
              <a:t>Differences</a:t>
            </a:r>
            <a:r>
              <a:rPr lang="en-US" dirty="0"/>
              <a:t> arise from:</a:t>
            </a:r>
          </a:p>
          <a:p>
            <a:pPr lvl="1">
              <a:buClrTx/>
              <a:buFont typeface="Wingdings" panose="05000000000000000000" pitchFamily="2" charset="2"/>
              <a:buChar char="ü"/>
            </a:pPr>
            <a:r>
              <a:rPr lang="en-US" dirty="0"/>
              <a:t>use of different definitions, concepts, units and classifications;</a:t>
            </a:r>
          </a:p>
          <a:p>
            <a:pPr lvl="1">
              <a:buClrTx/>
              <a:buFont typeface="Wingdings" panose="05000000000000000000" pitchFamily="2" charset="2"/>
              <a:buChar char="ü"/>
            </a:pPr>
            <a:r>
              <a:rPr lang="en-US" dirty="0"/>
              <a:t>varying collection and processing (transformation) practices;</a:t>
            </a:r>
          </a:p>
          <a:p>
            <a:pPr lvl="1">
              <a:buClrTx/>
              <a:buFont typeface="Wingdings" panose="05000000000000000000" pitchFamily="2" charset="2"/>
              <a:buChar char="ü"/>
            </a:pPr>
            <a:r>
              <a:rPr lang="en-US" dirty="0"/>
              <a:t>diverse reporting and presentation practices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29</a:t>
            </a:fld>
            <a:endParaRPr lang="en-US"/>
          </a:p>
        </p:txBody>
      </p:sp>
    </p:spTree>
    <p:custDataLst>
      <p:tags r:id="rId1"/>
    </p:custDataLst>
    <p:extLst>
      <p:ext uri="{BB962C8B-B14F-4D97-AF65-F5344CB8AC3E}">
        <p14:creationId xmlns:p14="http://schemas.microsoft.com/office/powerpoint/2010/main" val="412128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Content</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2110155"/>
            <a:ext cx="10929593" cy="4066808"/>
          </a:xfrm>
        </p:spPr>
        <p:txBody>
          <a:bodyPr>
            <a:normAutofit/>
          </a:bodyPr>
          <a:lstStyle/>
          <a:p>
            <a:r>
              <a:rPr lang="en-US" dirty="0"/>
              <a:t>Introduction to metadata</a:t>
            </a:r>
          </a:p>
          <a:p>
            <a:pPr lvl="1"/>
            <a:r>
              <a:rPr lang="en-US" dirty="0"/>
              <a:t>What is metadata?</a:t>
            </a:r>
          </a:p>
          <a:p>
            <a:pPr lvl="1"/>
            <a:r>
              <a:rPr lang="en-US" dirty="0"/>
              <a:t>Types of metadata</a:t>
            </a:r>
          </a:p>
          <a:p>
            <a:r>
              <a:rPr lang="en-US" dirty="0"/>
              <a:t>SDG Metadata Structure Definition (MSD)</a:t>
            </a:r>
          </a:p>
          <a:p>
            <a:r>
              <a:rPr lang="en-US" dirty="0"/>
              <a:t>How to complete the template and convert in authoring tool</a:t>
            </a:r>
          </a:p>
          <a:p>
            <a:r>
              <a:rPr lang="en-US" dirty="0"/>
              <a:t>Exercise</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a:t>
            </a:fld>
            <a:endParaRPr lang="en-US"/>
          </a:p>
        </p:txBody>
      </p:sp>
    </p:spTree>
    <p:custDataLst>
      <p:tags r:id="rId1"/>
    </p:custDataLst>
    <p:extLst>
      <p:ext uri="{BB962C8B-B14F-4D97-AF65-F5344CB8AC3E}">
        <p14:creationId xmlns:p14="http://schemas.microsoft.com/office/powerpoint/2010/main" val="2832565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Discrepancies between global and national 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30</a:t>
            </a:fld>
            <a:endParaRPr lang="en-US"/>
          </a:p>
        </p:txBody>
      </p:sp>
      <p:pic>
        <p:nvPicPr>
          <p:cNvPr id="7" name="Picture 6">
            <a:extLst>
              <a:ext uri="{FF2B5EF4-FFF2-40B4-BE49-F238E27FC236}">
                <a16:creationId xmlns:a16="http://schemas.microsoft.com/office/drawing/2014/main" id="{FFD78E94-B488-0A51-B68B-6EF0257FBB43}"/>
              </a:ext>
            </a:extLst>
          </p:cNvPr>
          <p:cNvPicPr>
            <a:picLocks noChangeAspect="1"/>
          </p:cNvPicPr>
          <p:nvPr/>
        </p:nvPicPr>
        <p:blipFill rotWithShape="1">
          <a:blip r:embed="rId3"/>
          <a:srcRect t="5277"/>
          <a:stretch/>
        </p:blipFill>
        <p:spPr>
          <a:xfrm>
            <a:off x="2438400" y="1664653"/>
            <a:ext cx="7912738" cy="3893989"/>
          </a:xfrm>
          <a:prstGeom prst="rect">
            <a:avLst/>
          </a:prstGeom>
        </p:spPr>
      </p:pic>
      <p:sp>
        <p:nvSpPr>
          <p:cNvPr id="8" name="TextBox 7">
            <a:extLst>
              <a:ext uri="{FF2B5EF4-FFF2-40B4-BE49-F238E27FC236}">
                <a16:creationId xmlns:a16="http://schemas.microsoft.com/office/drawing/2014/main" id="{9917BC40-D9FE-9CF2-6402-1B8860543595}"/>
              </a:ext>
            </a:extLst>
          </p:cNvPr>
          <p:cNvSpPr txBox="1"/>
          <p:nvPr/>
        </p:nvSpPr>
        <p:spPr>
          <a:xfrm>
            <a:off x="1694007" y="1321976"/>
            <a:ext cx="8389989" cy="369332"/>
          </a:xfrm>
          <a:prstGeom prst="rect">
            <a:avLst/>
          </a:prstGeom>
          <a:noFill/>
        </p:spPr>
        <p:txBody>
          <a:bodyPr wrap="none" rtlCol="0">
            <a:spAutoFit/>
          </a:bodyPr>
          <a:lstStyle/>
          <a:p>
            <a:r>
              <a:rPr lang="en-US" dirty="0"/>
              <a:t>Proportion of people living below 50 percent of median income [10.2.1] (SI_POV_50MI)</a:t>
            </a:r>
          </a:p>
        </p:txBody>
      </p:sp>
      <p:sp>
        <p:nvSpPr>
          <p:cNvPr id="9" name="TextBox 8">
            <a:extLst>
              <a:ext uri="{FF2B5EF4-FFF2-40B4-BE49-F238E27FC236}">
                <a16:creationId xmlns:a16="http://schemas.microsoft.com/office/drawing/2014/main" id="{0B0535AF-4E7B-D31C-1BAF-327270335184}"/>
              </a:ext>
            </a:extLst>
          </p:cNvPr>
          <p:cNvSpPr txBox="1"/>
          <p:nvPr/>
        </p:nvSpPr>
        <p:spPr>
          <a:xfrm>
            <a:off x="1540042" y="5459022"/>
            <a:ext cx="9606013" cy="806375"/>
          </a:xfrm>
          <a:prstGeom prst="rect">
            <a:avLst/>
          </a:prstGeom>
          <a:noFill/>
        </p:spPr>
        <p:txBody>
          <a:bodyPr wrap="square" rtlCol="0">
            <a:spAutoFit/>
          </a:bodyPr>
          <a:lstStyle/>
          <a:p>
            <a:pPr algn="ctr">
              <a:lnSpc>
                <a:spcPct val="120000"/>
              </a:lnSpc>
            </a:pPr>
            <a:r>
              <a:rPr lang="en-US" sz="2000" dirty="0">
                <a:solidFill>
                  <a:schemeClr val="accent2"/>
                </a:solidFill>
              </a:rPr>
              <a:t>Metadata is key to establishing methodology and quality as well as explaining differences between global and national datasets</a:t>
            </a:r>
          </a:p>
        </p:txBody>
      </p:sp>
    </p:spTree>
    <p:custDataLst>
      <p:tags r:id="rId1"/>
    </p:custDataLst>
    <p:extLst>
      <p:ext uri="{BB962C8B-B14F-4D97-AF65-F5344CB8AC3E}">
        <p14:creationId xmlns:p14="http://schemas.microsoft.com/office/powerpoint/2010/main" val="98920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r>
              <a:rPr lang="en-US" dirty="0"/>
              <a:t>Metadata improves consistency and coherence</a:t>
            </a:r>
          </a:p>
          <a:p>
            <a:r>
              <a:rPr lang="en-US" dirty="0"/>
              <a:t>Metadata improves comparability</a:t>
            </a:r>
          </a:p>
          <a:p>
            <a:r>
              <a:rPr lang="en-US" dirty="0"/>
              <a:t>Metadata highlights data quality issues</a:t>
            </a:r>
          </a:p>
          <a:p>
            <a:r>
              <a:rPr lang="en-US" dirty="0"/>
              <a:t>Increased relevance</a:t>
            </a:r>
          </a:p>
          <a:p>
            <a:endParaRPr lang="en-US" dirty="0"/>
          </a:p>
          <a:p>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31</a:t>
            </a:fld>
            <a:endParaRPr lang="en-US"/>
          </a:p>
        </p:txBody>
      </p:sp>
    </p:spTree>
    <p:custDataLst>
      <p:tags r:id="rId1"/>
    </p:custDataLst>
    <p:extLst>
      <p:ext uri="{BB962C8B-B14F-4D97-AF65-F5344CB8AC3E}">
        <p14:creationId xmlns:p14="http://schemas.microsoft.com/office/powerpoint/2010/main" val="3825935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a Metadata Structure Definition - MSD?</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32</a:t>
            </a:fld>
            <a:endParaRPr lang="en-US"/>
          </a:p>
        </p:txBody>
      </p:sp>
      <p:sp>
        <p:nvSpPr>
          <p:cNvPr id="10" name="TextBox 9">
            <a:extLst>
              <a:ext uri="{FF2B5EF4-FFF2-40B4-BE49-F238E27FC236}">
                <a16:creationId xmlns:a16="http://schemas.microsoft.com/office/drawing/2014/main" id="{3DE90384-57A1-C0B5-EAF1-389379D700E6}"/>
              </a:ext>
            </a:extLst>
          </p:cNvPr>
          <p:cNvSpPr txBox="1"/>
          <p:nvPr/>
        </p:nvSpPr>
        <p:spPr>
          <a:xfrm>
            <a:off x="406400" y="1551709"/>
            <a:ext cx="11028218" cy="461665"/>
          </a:xfrm>
          <a:prstGeom prst="rect">
            <a:avLst/>
          </a:prstGeom>
          <a:solidFill>
            <a:schemeClr val="accent2"/>
          </a:solidFill>
        </p:spPr>
        <p:txBody>
          <a:bodyPr wrap="square" rtlCol="0">
            <a:spAutoFit/>
          </a:bodyPr>
          <a:lstStyle/>
          <a:p>
            <a:r>
              <a:rPr lang="en-US" sz="2400" dirty="0"/>
              <a:t>Metadata Structure Definition, MSD</a:t>
            </a:r>
          </a:p>
        </p:txBody>
      </p:sp>
      <p:graphicFrame>
        <p:nvGraphicFramePr>
          <p:cNvPr id="11" name="Table 10">
            <a:extLst>
              <a:ext uri="{FF2B5EF4-FFF2-40B4-BE49-F238E27FC236}">
                <a16:creationId xmlns:a16="http://schemas.microsoft.com/office/drawing/2014/main" id="{ED2497EE-36AF-E2CE-0907-19F054CAFEB0}"/>
              </a:ext>
            </a:extLst>
          </p:cNvPr>
          <p:cNvGraphicFramePr>
            <a:graphicFrameLocks noGrp="1"/>
          </p:cNvGraphicFramePr>
          <p:nvPr>
            <p:extLst>
              <p:ext uri="{D42A27DB-BD31-4B8C-83A1-F6EECF244321}">
                <p14:modId xmlns:p14="http://schemas.microsoft.com/office/powerpoint/2010/main" val="2941806311"/>
              </p:ext>
            </p:extLst>
          </p:nvPr>
        </p:nvGraphicFramePr>
        <p:xfrm>
          <a:off x="406399" y="2145468"/>
          <a:ext cx="11028218" cy="1554480"/>
        </p:xfrm>
        <a:graphic>
          <a:graphicData uri="http://schemas.openxmlformats.org/drawingml/2006/table">
            <a:tbl>
              <a:tblPr firstRow="1" bandRow="1">
                <a:tableStyleId>{5C22544A-7EE6-4342-B048-85BDC9FD1C3A}</a:tableStyleId>
              </a:tblPr>
              <a:tblGrid>
                <a:gridCol w="1874888">
                  <a:extLst>
                    <a:ext uri="{9D8B030D-6E8A-4147-A177-3AD203B41FA5}">
                      <a16:colId xmlns:a16="http://schemas.microsoft.com/office/drawing/2014/main" val="1881565597"/>
                    </a:ext>
                  </a:extLst>
                </a:gridCol>
                <a:gridCol w="9153330">
                  <a:extLst>
                    <a:ext uri="{9D8B030D-6E8A-4147-A177-3AD203B41FA5}">
                      <a16:colId xmlns:a16="http://schemas.microsoft.com/office/drawing/2014/main" val="2667185931"/>
                    </a:ext>
                  </a:extLst>
                </a:gridCol>
              </a:tblGrid>
              <a:tr h="370840">
                <a:tc>
                  <a:txBody>
                    <a:bodyPr/>
                    <a:lstStyle/>
                    <a:p>
                      <a:r>
                        <a:rPr lang="en-US"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kern="1200" dirty="0">
                          <a:solidFill>
                            <a:schemeClr val="tx1"/>
                          </a:solidFill>
                          <a:effectLst/>
                          <a:latin typeface="+mn-lt"/>
                          <a:ea typeface="+mn-ea"/>
                          <a:cs typeface="+mn-cs"/>
                        </a:rPr>
                        <a:t>Specification of the allowed content of a Metadata Set in terms of attributes for which content is to be provided and to which type of object the metadata pertain.</a:t>
                      </a:r>
                      <a:endParaRPr lang="en-US"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432480"/>
                  </a:ext>
                </a:extLst>
              </a:tr>
              <a:tr h="370840">
                <a:tc>
                  <a:txBody>
                    <a:bodyPr/>
                    <a:lstStyle/>
                    <a:p>
                      <a:r>
                        <a:rPr lang="en-US" b="1" dirty="0">
                          <a:solidFill>
                            <a:schemeClr val="tx1"/>
                          </a:solidFill>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kern="1200" dirty="0">
                          <a:solidFill>
                            <a:schemeClr val="tx1"/>
                          </a:solidFill>
                          <a:effectLst/>
                          <a:latin typeface="+mn-lt"/>
                          <a:ea typeface="+mn-ea"/>
                          <a:cs typeface="+mn-cs"/>
                        </a:rPr>
                        <a:t>An MSD defines the reference metadata to be collected or reported by specifying the concepts required, how these relate to each other, their presentational structure and to which objects they are to be attached.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555738"/>
                  </a:ext>
                </a:extLst>
              </a:tr>
            </a:tbl>
          </a:graphicData>
        </a:graphic>
      </p:graphicFrame>
      <p:sp>
        <p:nvSpPr>
          <p:cNvPr id="3" name="TextBox 2">
            <a:extLst>
              <a:ext uri="{FF2B5EF4-FFF2-40B4-BE49-F238E27FC236}">
                <a16:creationId xmlns:a16="http://schemas.microsoft.com/office/drawing/2014/main" id="{5EF2A460-8D4E-4BE2-BD03-4D850DD59331}"/>
              </a:ext>
            </a:extLst>
          </p:cNvPr>
          <p:cNvSpPr txBox="1"/>
          <p:nvPr/>
        </p:nvSpPr>
        <p:spPr>
          <a:xfrm>
            <a:off x="7794973" y="5951685"/>
            <a:ext cx="3825406" cy="338554"/>
          </a:xfrm>
          <a:prstGeom prst="rect">
            <a:avLst/>
          </a:prstGeom>
          <a:noFill/>
        </p:spPr>
        <p:txBody>
          <a:bodyPr wrap="none" rtlCol="0">
            <a:spAutoFit/>
          </a:bodyPr>
          <a:lstStyle/>
          <a:p>
            <a:r>
              <a:rPr lang="en-US" sz="1600" dirty="0">
                <a:solidFill>
                  <a:schemeClr val="tx1"/>
                </a:solidFill>
              </a:rPr>
              <a:t>SDMX Glossary version 2.1, December 2020</a:t>
            </a:r>
            <a:endParaRPr lang="en-US" sz="1600" dirty="0"/>
          </a:p>
        </p:txBody>
      </p:sp>
    </p:spTree>
    <p:custDataLst>
      <p:tags r:id="rId1"/>
    </p:custDataLst>
    <p:extLst>
      <p:ext uri="{BB962C8B-B14F-4D97-AF65-F5344CB8AC3E}">
        <p14:creationId xmlns:p14="http://schemas.microsoft.com/office/powerpoint/2010/main" val="4017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Structure Definition for the SDGs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r>
              <a:rPr lang="en-US" dirty="0"/>
              <a:t>A draft metadata structure definition for the SDGs approved by the Working Group on SDMX for SDG Indicators of the Inter-Agency and Expert Group on SDG Indicators was released at the beginning of 2020. </a:t>
            </a:r>
          </a:p>
          <a:p>
            <a:endParaRPr lang="en-US" dirty="0"/>
          </a:p>
          <a:p>
            <a:r>
              <a:rPr lang="en-US" dirty="0"/>
              <a:t>The first official metadata structure definition for Sustainable Development Goal indicators was published in February 2022.</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33</a:t>
            </a:fld>
            <a:endParaRPr lang="en-US"/>
          </a:p>
        </p:txBody>
      </p:sp>
    </p:spTree>
    <p:custDataLst>
      <p:tags r:id="rId1"/>
    </p:custDataLst>
    <p:extLst>
      <p:ext uri="{BB962C8B-B14F-4D97-AF65-F5344CB8AC3E}">
        <p14:creationId xmlns:p14="http://schemas.microsoft.com/office/powerpoint/2010/main" val="1342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Structure Definition for the SDGs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34</a:t>
            </a:fld>
            <a:endParaRPr lang="en-US"/>
          </a:p>
        </p:txBody>
      </p:sp>
      <p:pic>
        <p:nvPicPr>
          <p:cNvPr id="11" name="Picture 10">
            <a:extLst>
              <a:ext uri="{FF2B5EF4-FFF2-40B4-BE49-F238E27FC236}">
                <a16:creationId xmlns:a16="http://schemas.microsoft.com/office/drawing/2014/main" id="{154EF289-B3DC-CD9E-013C-D105637B7E3D}"/>
              </a:ext>
            </a:extLst>
          </p:cNvPr>
          <p:cNvPicPr>
            <a:picLocks noChangeAspect="1"/>
          </p:cNvPicPr>
          <p:nvPr/>
        </p:nvPicPr>
        <p:blipFill>
          <a:blip r:embed="rId3"/>
          <a:stretch>
            <a:fillRect/>
          </a:stretch>
        </p:blipFill>
        <p:spPr>
          <a:xfrm>
            <a:off x="838201" y="1393046"/>
            <a:ext cx="9684586" cy="4788210"/>
          </a:xfrm>
          <a:prstGeom prst="rect">
            <a:avLst/>
          </a:prstGeom>
        </p:spPr>
      </p:pic>
      <p:sp>
        <p:nvSpPr>
          <p:cNvPr id="12" name="TextBox 11">
            <a:extLst>
              <a:ext uri="{FF2B5EF4-FFF2-40B4-BE49-F238E27FC236}">
                <a16:creationId xmlns:a16="http://schemas.microsoft.com/office/drawing/2014/main" id="{9264596D-D43D-B3E4-29E7-26DAFCA61C73}"/>
              </a:ext>
            </a:extLst>
          </p:cNvPr>
          <p:cNvSpPr txBox="1"/>
          <p:nvPr/>
        </p:nvSpPr>
        <p:spPr>
          <a:xfrm>
            <a:off x="1489165" y="1002608"/>
            <a:ext cx="7950925" cy="338554"/>
          </a:xfrm>
          <a:prstGeom prst="rect">
            <a:avLst/>
          </a:prstGeom>
          <a:noFill/>
        </p:spPr>
        <p:txBody>
          <a:bodyPr wrap="square" rtlCol="0">
            <a:spAutoFit/>
          </a:bodyPr>
          <a:lstStyle/>
          <a:p>
            <a:r>
              <a:rPr lang="en-US" sz="1600" dirty="0"/>
              <a:t>https://registry.sdmx.org/metadata/metadatastructure.html</a:t>
            </a:r>
          </a:p>
        </p:txBody>
      </p:sp>
    </p:spTree>
    <p:custDataLst>
      <p:tags r:id="rId1"/>
    </p:custDataLst>
    <p:extLst>
      <p:ext uri="{BB962C8B-B14F-4D97-AF65-F5344CB8AC3E}">
        <p14:creationId xmlns:p14="http://schemas.microsoft.com/office/powerpoint/2010/main" val="1289870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SDG metadata template</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Standardized metadata improves usability and comparability</a:t>
            </a:r>
          </a:p>
          <a:p>
            <a:r>
              <a:rPr lang="en-US" dirty="0"/>
              <a:t>easier for users to interpret and lend themselves to machine readability and electronic exchange</a:t>
            </a:r>
          </a:p>
          <a:p>
            <a:r>
              <a:rPr lang="en-US" sz="2000" dirty="0"/>
              <a:t>use a </a:t>
            </a:r>
            <a:r>
              <a:rPr lang="en-US" sz="2000" b="1" dirty="0"/>
              <a:t>common template</a:t>
            </a:r>
            <a:r>
              <a:rPr lang="en-US" sz="2000" dirty="0"/>
              <a:t> for organizing metadata</a:t>
            </a:r>
          </a:p>
          <a:p>
            <a:r>
              <a:rPr lang="en-US" sz="2000" b="1" dirty="0"/>
              <a:t>improve comparability </a:t>
            </a:r>
            <a:r>
              <a:rPr lang="en-US" sz="2000" dirty="0"/>
              <a:t>of data, both at the global level (between countries), and within countries – to understand comparability in time series over time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35</a:t>
            </a:fld>
            <a:endParaRPr lang="en-US"/>
          </a:p>
        </p:txBody>
      </p:sp>
    </p:spTree>
    <p:custDataLst>
      <p:tags r:id="rId1"/>
    </p:custDataLst>
    <p:extLst>
      <p:ext uri="{BB962C8B-B14F-4D97-AF65-F5344CB8AC3E}">
        <p14:creationId xmlns:p14="http://schemas.microsoft.com/office/powerpoint/2010/main" val="3318684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in SDMX</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Can be stored or exchanged separately from the data object it describes, but be linked to it</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Can be indexed and searched</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Reported according to a structure defined by the Metadata Structure Definition (MSD)</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36</a:t>
            </a:fld>
            <a:endParaRPr lang="en-US"/>
          </a:p>
        </p:txBody>
      </p:sp>
    </p:spTree>
    <p:custDataLst>
      <p:tags r:id="rId1"/>
    </p:custDataLst>
    <p:extLst>
      <p:ext uri="{BB962C8B-B14F-4D97-AF65-F5344CB8AC3E}">
        <p14:creationId xmlns:p14="http://schemas.microsoft.com/office/powerpoint/2010/main" val="1005802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SDG metadata template</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The metadata template was approved by the SDG SDMX Working Group of the Inter-Agency and Expert Group on SDG Indicators (IAEG-SDGs)</a:t>
            </a:r>
          </a:p>
          <a:p>
            <a:r>
              <a:rPr lang="en-US" dirty="0"/>
              <a:t>Template for global metadata</a:t>
            </a:r>
          </a:p>
          <a:p>
            <a:r>
              <a:rPr lang="en-US" dirty="0"/>
              <a:t>Metadata template for national reporting (with country-specific instructions)</a:t>
            </a:r>
          </a:p>
          <a:p>
            <a:pPr lvl="1"/>
            <a:r>
              <a:rPr lang="en-US" dirty="0"/>
              <a:t>Contains two main parts:</a:t>
            </a:r>
          </a:p>
          <a:p>
            <a:pPr lvl="2"/>
            <a:r>
              <a:rPr lang="en-US" dirty="0"/>
              <a:t>Metadata attachment</a:t>
            </a:r>
          </a:p>
          <a:p>
            <a:pPr lvl="2"/>
            <a:r>
              <a:rPr lang="en-US" dirty="0"/>
              <a:t>Metadata concepts</a:t>
            </a:r>
          </a:p>
          <a:p>
            <a:pPr lvl="1"/>
            <a:r>
              <a:rPr lang="en-US" dirty="0"/>
              <a:t>Latest version can always be found in the GitHub repository: </a:t>
            </a:r>
            <a:r>
              <a:rPr lang="en-US" dirty="0">
                <a:hlinkClick r:id="rId3"/>
              </a:rPr>
              <a:t>https://github.com/sdmx-sdgs/metadata</a:t>
            </a:r>
            <a:r>
              <a:rPr lang="en-US" dirty="0"/>
              <a:t>  </a:t>
            </a:r>
          </a:p>
          <a:p>
            <a:pPr lvl="1"/>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37</a:t>
            </a:fld>
            <a:endParaRPr lang="en-US"/>
          </a:p>
        </p:txBody>
      </p:sp>
    </p:spTree>
    <p:custDataLst>
      <p:tags r:id="rId1"/>
    </p:custDataLst>
    <p:extLst>
      <p:ext uri="{BB962C8B-B14F-4D97-AF65-F5344CB8AC3E}">
        <p14:creationId xmlns:p14="http://schemas.microsoft.com/office/powerpoint/2010/main" val="15382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SDG metadata template</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hlinkClick r:id="rId3"/>
              </a:rPr>
              <a:t>https://github.com/sdmx-sdgs/metadata</a:t>
            </a:r>
            <a:r>
              <a:rPr lang="en-US" dirty="0"/>
              <a:t>  </a:t>
            </a:r>
          </a:p>
          <a:p>
            <a:pPr lvl="1"/>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38</a:t>
            </a:fld>
            <a:endParaRPr lang="en-US"/>
          </a:p>
        </p:txBody>
      </p:sp>
      <p:sp>
        <p:nvSpPr>
          <p:cNvPr id="5" name="TextBox 4">
            <a:extLst>
              <a:ext uri="{FF2B5EF4-FFF2-40B4-BE49-F238E27FC236}">
                <a16:creationId xmlns:a16="http://schemas.microsoft.com/office/drawing/2014/main" id="{5337CCF9-F321-A179-64F0-9982BE6AACCC}"/>
              </a:ext>
            </a:extLst>
          </p:cNvPr>
          <p:cNvSpPr txBox="1"/>
          <p:nvPr/>
        </p:nvSpPr>
        <p:spPr>
          <a:xfrm>
            <a:off x="9162473" y="6347318"/>
            <a:ext cx="1718547" cy="369332"/>
          </a:xfrm>
          <a:prstGeom prst="rect">
            <a:avLst/>
          </a:prstGeom>
          <a:noFill/>
        </p:spPr>
        <p:txBody>
          <a:bodyPr wrap="none" rtlCol="0">
            <a:spAutoFit/>
          </a:bodyPr>
          <a:lstStyle/>
          <a:p>
            <a:r>
              <a:rPr lang="en-US" dirty="0"/>
              <a:t>Source: Eurostat</a:t>
            </a:r>
          </a:p>
        </p:txBody>
      </p:sp>
      <p:pic>
        <p:nvPicPr>
          <p:cNvPr id="7" name="Picture 6">
            <a:extLst>
              <a:ext uri="{FF2B5EF4-FFF2-40B4-BE49-F238E27FC236}">
                <a16:creationId xmlns:a16="http://schemas.microsoft.com/office/drawing/2014/main" id="{B2B4363D-AC1A-7FF4-3681-68058279E54F}"/>
              </a:ext>
            </a:extLst>
          </p:cNvPr>
          <p:cNvPicPr>
            <a:picLocks noChangeAspect="1"/>
          </p:cNvPicPr>
          <p:nvPr/>
        </p:nvPicPr>
        <p:blipFill rotWithShape="1">
          <a:blip r:embed="rId4"/>
          <a:srcRect r="490"/>
          <a:stretch/>
        </p:blipFill>
        <p:spPr>
          <a:xfrm>
            <a:off x="10241" y="0"/>
            <a:ext cx="11961800" cy="6858000"/>
          </a:xfrm>
          <a:prstGeom prst="rect">
            <a:avLst/>
          </a:prstGeom>
        </p:spPr>
      </p:pic>
      <p:sp>
        <p:nvSpPr>
          <p:cNvPr id="8" name="Rectangle 7">
            <a:extLst>
              <a:ext uri="{FF2B5EF4-FFF2-40B4-BE49-F238E27FC236}">
                <a16:creationId xmlns:a16="http://schemas.microsoft.com/office/drawing/2014/main" id="{2E7986D1-AB76-7BED-2701-1C99BF65D87F}"/>
              </a:ext>
            </a:extLst>
          </p:cNvPr>
          <p:cNvSpPr/>
          <p:nvPr/>
        </p:nvSpPr>
        <p:spPr>
          <a:xfrm>
            <a:off x="2316802" y="5948313"/>
            <a:ext cx="6148467" cy="46234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45006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attachment</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7" y="1653309"/>
            <a:ext cx="5168071" cy="4523654"/>
          </a:xfrm>
        </p:spPr>
        <p:txBody>
          <a:bodyPr>
            <a:normAutofit fontScale="92500" lnSpcReduction="10000"/>
          </a:bodyPr>
          <a:lstStyle/>
          <a:p>
            <a:pPr marL="0" indent="0">
              <a:buNone/>
            </a:pPr>
            <a:r>
              <a:rPr lang="en-US" b="1" dirty="0"/>
              <a:t>Metadata attachment</a:t>
            </a:r>
          </a:p>
          <a:p>
            <a:pPr marL="0" indent="0">
              <a:buNone/>
            </a:pPr>
            <a:r>
              <a:rPr lang="en-US" sz="1900" dirty="0"/>
              <a:t>Refers to the way in which the metadata is associated with the datasets it describes.</a:t>
            </a:r>
          </a:p>
          <a:p>
            <a:pPr marL="0" indent="0">
              <a:buNone/>
            </a:pPr>
            <a:r>
              <a:rPr lang="en-US" sz="1900" dirty="0"/>
              <a:t>In SDMX for SDGs, metadata is attached based on the following parameters:</a:t>
            </a:r>
          </a:p>
          <a:p>
            <a:r>
              <a:rPr lang="en-US" sz="1900" dirty="0"/>
              <a:t>Reporting type (National, Regional, Global)</a:t>
            </a:r>
          </a:p>
          <a:p>
            <a:r>
              <a:rPr lang="en-US" sz="1900" dirty="0"/>
              <a:t>SDG series</a:t>
            </a:r>
          </a:p>
          <a:p>
            <a:r>
              <a:rPr lang="en-US" sz="1900" dirty="0"/>
              <a:t>Reference Area (Countries and areas and regions)</a:t>
            </a:r>
          </a:p>
          <a:p>
            <a:pPr marL="0" indent="0">
              <a:buNone/>
            </a:pPr>
            <a:r>
              <a:rPr lang="en-US" sz="1900" dirty="0"/>
              <a:t>In addition, Language is also specified (SDMX metadata is multilingual)</a:t>
            </a:r>
          </a:p>
          <a:p>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39</a:t>
            </a:fld>
            <a:endParaRPr lang="en-US"/>
          </a:p>
        </p:txBody>
      </p:sp>
      <p:pic>
        <p:nvPicPr>
          <p:cNvPr id="6" name="Picture 5">
            <a:extLst>
              <a:ext uri="{FF2B5EF4-FFF2-40B4-BE49-F238E27FC236}">
                <a16:creationId xmlns:a16="http://schemas.microsoft.com/office/drawing/2014/main" id="{C72769E4-E5D3-0D81-A48E-0FC29BAE77AE}"/>
              </a:ext>
            </a:extLst>
          </p:cNvPr>
          <p:cNvPicPr>
            <a:picLocks noChangeAspect="1"/>
          </p:cNvPicPr>
          <p:nvPr/>
        </p:nvPicPr>
        <p:blipFill>
          <a:blip r:embed="rId3"/>
          <a:stretch>
            <a:fillRect/>
          </a:stretch>
        </p:blipFill>
        <p:spPr>
          <a:xfrm>
            <a:off x="5747963" y="1844395"/>
            <a:ext cx="5787112" cy="4179581"/>
          </a:xfrm>
          <a:prstGeom prst="rect">
            <a:avLst/>
          </a:prstGeom>
        </p:spPr>
      </p:pic>
      <p:sp>
        <p:nvSpPr>
          <p:cNvPr id="7" name="TextBox 6">
            <a:extLst>
              <a:ext uri="{FF2B5EF4-FFF2-40B4-BE49-F238E27FC236}">
                <a16:creationId xmlns:a16="http://schemas.microsoft.com/office/drawing/2014/main" id="{C751B015-9A91-A13E-0480-91D9EF9B8042}"/>
              </a:ext>
            </a:extLst>
          </p:cNvPr>
          <p:cNvSpPr txBox="1"/>
          <p:nvPr/>
        </p:nvSpPr>
        <p:spPr>
          <a:xfrm>
            <a:off x="7267575" y="263944"/>
            <a:ext cx="4267500" cy="1200329"/>
          </a:xfrm>
          <a:prstGeom prst="rect">
            <a:avLst/>
          </a:prstGeom>
          <a:noFill/>
        </p:spPr>
        <p:txBody>
          <a:bodyPr wrap="square" rtlCol="0">
            <a:spAutoFit/>
          </a:bodyPr>
          <a:lstStyle/>
          <a:p>
            <a:r>
              <a:rPr lang="en-US" sz="1800" b="1" i="0" u="none" strike="noStrike" baseline="0" dirty="0">
                <a:solidFill>
                  <a:schemeClr val="accent2"/>
                </a:solidFill>
                <a:latin typeface="Calibri" panose="020F0502020204030204" pitchFamily="34" charset="0"/>
              </a:rPr>
              <a:t>Metadata should be attached to the series, and not the indicator</a:t>
            </a:r>
            <a:r>
              <a:rPr lang="en-US" sz="1800" b="0" i="0" u="none" strike="noStrike" baseline="0" dirty="0">
                <a:solidFill>
                  <a:schemeClr val="accent2"/>
                </a:solidFill>
                <a:latin typeface="Calibri" panose="020F0502020204030204" pitchFamily="34" charset="0"/>
              </a:rPr>
              <a:t>, because some indicators may have more than one series to which different metadata may apply.</a:t>
            </a:r>
            <a:endParaRPr lang="en-US" dirty="0">
              <a:solidFill>
                <a:schemeClr val="accent2"/>
              </a:solidFill>
            </a:endParaRPr>
          </a:p>
        </p:txBody>
      </p:sp>
    </p:spTree>
    <p:custDataLst>
      <p:tags r:id="rId1"/>
    </p:custDataLst>
    <p:extLst>
      <p:ext uri="{BB962C8B-B14F-4D97-AF65-F5344CB8AC3E}">
        <p14:creationId xmlns:p14="http://schemas.microsoft.com/office/powerpoint/2010/main" val="358267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a:t>
            </a:fld>
            <a:endParaRPr lang="en-US"/>
          </a:p>
        </p:txBody>
      </p:sp>
    </p:spTree>
    <p:custDataLst>
      <p:tags r:id="rId1"/>
    </p:custDataLst>
    <p:extLst>
      <p:ext uri="{BB962C8B-B14F-4D97-AF65-F5344CB8AC3E}">
        <p14:creationId xmlns:p14="http://schemas.microsoft.com/office/powerpoint/2010/main" val="2527627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fontScale="92500" lnSpcReduction="10000"/>
          </a:bodyPr>
          <a:lstStyle/>
          <a:p>
            <a:pPr marL="0" indent="0">
              <a:buNone/>
            </a:pPr>
            <a:r>
              <a:rPr lang="en-US" dirty="0"/>
              <a:t>In the Metadata Structure Definition (MSD), the concepts describe all relevant characteristics of the metadata</a:t>
            </a:r>
          </a:p>
          <a:p>
            <a:pPr marL="0" indent="0">
              <a:buNone/>
            </a:pPr>
            <a:r>
              <a:rPr lang="en-US" dirty="0"/>
              <a:t>SDG metadata concepts:</a:t>
            </a:r>
          </a:p>
          <a:p>
            <a:pPr lvl="1">
              <a:lnSpc>
                <a:spcPct val="100000"/>
              </a:lnSpc>
              <a:buNone/>
            </a:pPr>
            <a:r>
              <a:rPr lang="en-US" dirty="0"/>
              <a:t>0. Indicator information</a:t>
            </a:r>
          </a:p>
          <a:p>
            <a:pPr lvl="1">
              <a:lnSpc>
                <a:spcPct val="100000"/>
              </a:lnSpc>
              <a:buNone/>
            </a:pPr>
            <a:r>
              <a:rPr lang="en-US" dirty="0"/>
              <a:t>1. Data reporter</a:t>
            </a:r>
          </a:p>
          <a:p>
            <a:pPr lvl="1">
              <a:lnSpc>
                <a:spcPct val="100000"/>
              </a:lnSpc>
              <a:buNone/>
            </a:pPr>
            <a:r>
              <a:rPr lang="en-US" dirty="0"/>
              <a:t>2. Definition, concepts and classifications</a:t>
            </a:r>
          </a:p>
          <a:p>
            <a:pPr lvl="1">
              <a:lnSpc>
                <a:spcPct val="100000"/>
              </a:lnSpc>
              <a:buNone/>
            </a:pPr>
            <a:r>
              <a:rPr lang="en-US" dirty="0"/>
              <a:t>3. Data source type and data collection method</a:t>
            </a:r>
          </a:p>
          <a:p>
            <a:pPr lvl="1">
              <a:lnSpc>
                <a:spcPct val="100000"/>
              </a:lnSpc>
              <a:buNone/>
            </a:pPr>
            <a:r>
              <a:rPr lang="en-US" dirty="0"/>
              <a:t>4. Other methodological considerations</a:t>
            </a:r>
          </a:p>
          <a:p>
            <a:pPr lvl="1">
              <a:lnSpc>
                <a:spcPct val="100000"/>
              </a:lnSpc>
              <a:buNone/>
            </a:pPr>
            <a:r>
              <a:rPr lang="en-US" dirty="0"/>
              <a:t>5. Data availability and disaggregation</a:t>
            </a:r>
          </a:p>
          <a:p>
            <a:pPr lvl="1">
              <a:lnSpc>
                <a:spcPct val="100000"/>
              </a:lnSpc>
              <a:buNone/>
            </a:pPr>
            <a:r>
              <a:rPr lang="en-US" dirty="0"/>
              <a:t>6. Comparability/deviation from international standards</a:t>
            </a:r>
          </a:p>
          <a:p>
            <a:pPr lvl="1">
              <a:lnSpc>
                <a:spcPct val="100000"/>
              </a:lnSpc>
              <a:buNone/>
            </a:pPr>
            <a:r>
              <a:rPr lang="en-US" dirty="0"/>
              <a:t>7. References and documentation</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40</a:t>
            </a:fld>
            <a:endParaRPr lang="en-US"/>
          </a:p>
        </p:txBody>
      </p:sp>
    </p:spTree>
    <p:custDataLst>
      <p:tags r:id="rId1"/>
    </p:custDataLst>
    <p:extLst>
      <p:ext uri="{BB962C8B-B14F-4D97-AF65-F5344CB8AC3E}">
        <p14:creationId xmlns:p14="http://schemas.microsoft.com/office/powerpoint/2010/main" val="3708367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0. Indicator information</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41</a:t>
            </a:fld>
            <a:endParaRPr lang="en-US"/>
          </a:p>
        </p:txBody>
      </p:sp>
      <p:pic>
        <p:nvPicPr>
          <p:cNvPr id="8" name="Picture 7">
            <a:extLst>
              <a:ext uri="{FF2B5EF4-FFF2-40B4-BE49-F238E27FC236}">
                <a16:creationId xmlns:a16="http://schemas.microsoft.com/office/drawing/2014/main" id="{59AD6C4E-7E1A-677B-2F30-CA5692624134}"/>
              </a:ext>
            </a:extLst>
          </p:cNvPr>
          <p:cNvPicPr>
            <a:picLocks noChangeAspect="1"/>
          </p:cNvPicPr>
          <p:nvPr/>
        </p:nvPicPr>
        <p:blipFill>
          <a:blip r:embed="rId3"/>
          <a:stretch>
            <a:fillRect/>
          </a:stretch>
        </p:blipFill>
        <p:spPr>
          <a:xfrm>
            <a:off x="6020835" y="762898"/>
            <a:ext cx="5599544" cy="5153365"/>
          </a:xfrm>
          <a:prstGeom prst="rect">
            <a:avLst/>
          </a:prstGeom>
        </p:spPr>
      </p:pic>
      <p:sp>
        <p:nvSpPr>
          <p:cNvPr id="7" name="TextBox 6">
            <a:extLst>
              <a:ext uri="{FF2B5EF4-FFF2-40B4-BE49-F238E27FC236}">
                <a16:creationId xmlns:a16="http://schemas.microsoft.com/office/drawing/2014/main" id="{0D841D0A-0476-11A4-466A-F869F643F5DD}"/>
              </a:ext>
            </a:extLst>
          </p:cNvPr>
          <p:cNvSpPr txBox="1"/>
          <p:nvPr/>
        </p:nvSpPr>
        <p:spPr>
          <a:xfrm>
            <a:off x="553605" y="4281361"/>
            <a:ext cx="4818495" cy="923330"/>
          </a:xfrm>
          <a:prstGeom prst="rect">
            <a:avLst/>
          </a:prstGeom>
          <a:noFill/>
        </p:spPr>
        <p:txBody>
          <a:bodyPr wrap="square" rtlCol="0">
            <a:spAutoFit/>
          </a:bodyPr>
          <a:lstStyle/>
          <a:p>
            <a:r>
              <a:rPr lang="en-US" sz="1800" i="1" u="none" strike="noStrike" baseline="0" dirty="0">
                <a:solidFill>
                  <a:schemeClr val="accent2"/>
                </a:solidFill>
                <a:latin typeface="Calibri" panose="020F0502020204030204" pitchFamily="34" charset="0"/>
              </a:rPr>
              <a:t>Please fill out 0.a – 0.e as a minimum. </a:t>
            </a:r>
          </a:p>
          <a:p>
            <a:r>
              <a:rPr lang="en-US" sz="1800" i="1" u="none" strike="noStrike" baseline="0" dirty="0">
                <a:solidFill>
                  <a:schemeClr val="accent2"/>
                </a:solidFill>
                <a:latin typeface="Calibri" panose="020F0502020204030204" pitchFamily="34" charset="0"/>
              </a:rPr>
              <a:t>0.g is not applicable for national reporting and should be left blank.</a:t>
            </a:r>
            <a:endParaRPr lang="en-US" dirty="0">
              <a:solidFill>
                <a:schemeClr val="accent2"/>
              </a:solidFill>
            </a:endParaRPr>
          </a:p>
        </p:txBody>
      </p:sp>
    </p:spTree>
    <p:custDataLst>
      <p:tags r:id="rId1"/>
    </p:custDataLst>
    <p:extLst>
      <p:ext uri="{BB962C8B-B14F-4D97-AF65-F5344CB8AC3E}">
        <p14:creationId xmlns:p14="http://schemas.microsoft.com/office/powerpoint/2010/main" val="1429612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1. Data reporter</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42</a:t>
            </a:fld>
            <a:endParaRPr lang="en-US"/>
          </a:p>
        </p:txBody>
      </p:sp>
      <p:pic>
        <p:nvPicPr>
          <p:cNvPr id="6" name="Picture 5">
            <a:extLst>
              <a:ext uri="{FF2B5EF4-FFF2-40B4-BE49-F238E27FC236}">
                <a16:creationId xmlns:a16="http://schemas.microsoft.com/office/drawing/2014/main" id="{A9690849-E265-73CA-66B4-E1FB2AAA1348}"/>
              </a:ext>
            </a:extLst>
          </p:cNvPr>
          <p:cNvPicPr>
            <a:picLocks noChangeAspect="1"/>
          </p:cNvPicPr>
          <p:nvPr/>
        </p:nvPicPr>
        <p:blipFill>
          <a:blip r:embed="rId3"/>
          <a:stretch>
            <a:fillRect/>
          </a:stretch>
        </p:blipFill>
        <p:spPr>
          <a:xfrm>
            <a:off x="6004689" y="1305978"/>
            <a:ext cx="5609273" cy="2756345"/>
          </a:xfrm>
          <a:prstGeom prst="rect">
            <a:avLst/>
          </a:prstGeom>
        </p:spPr>
      </p:pic>
      <p:sp>
        <p:nvSpPr>
          <p:cNvPr id="7" name="TextBox 6">
            <a:extLst>
              <a:ext uri="{FF2B5EF4-FFF2-40B4-BE49-F238E27FC236}">
                <a16:creationId xmlns:a16="http://schemas.microsoft.com/office/drawing/2014/main" id="{A410D76A-917A-2E83-D09E-9F53166EB601}"/>
              </a:ext>
            </a:extLst>
          </p:cNvPr>
          <p:cNvSpPr txBox="1"/>
          <p:nvPr/>
        </p:nvSpPr>
        <p:spPr>
          <a:xfrm>
            <a:off x="657225" y="2838450"/>
            <a:ext cx="4638675" cy="646331"/>
          </a:xfrm>
          <a:prstGeom prst="rect">
            <a:avLst/>
          </a:prstGeom>
          <a:noFill/>
        </p:spPr>
        <p:txBody>
          <a:bodyPr wrap="square" rtlCol="0">
            <a:spAutoFit/>
          </a:bodyPr>
          <a:lstStyle/>
          <a:p>
            <a:r>
              <a:rPr lang="en-US" sz="1800" b="0" i="1" u="none" strike="noStrike" baseline="0" dirty="0">
                <a:solidFill>
                  <a:schemeClr val="accent2"/>
                </a:solidFill>
                <a:latin typeface="Calibri" panose="020F0502020204030204" pitchFamily="34" charset="0"/>
              </a:rPr>
              <a:t>Please fill out as much contact information as you can in 1.a – 1.g. </a:t>
            </a:r>
            <a:endParaRPr lang="en-US" dirty="0">
              <a:solidFill>
                <a:schemeClr val="accent2"/>
              </a:solidFill>
            </a:endParaRPr>
          </a:p>
        </p:txBody>
      </p:sp>
    </p:spTree>
    <p:custDataLst>
      <p:tags r:id="rId1"/>
    </p:custDataLst>
    <p:extLst>
      <p:ext uri="{BB962C8B-B14F-4D97-AF65-F5344CB8AC3E}">
        <p14:creationId xmlns:p14="http://schemas.microsoft.com/office/powerpoint/2010/main" val="257709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2. Definition, concepts and classifications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43</a:t>
            </a:fld>
            <a:endParaRPr lang="en-US"/>
          </a:p>
        </p:txBody>
      </p:sp>
      <p:pic>
        <p:nvPicPr>
          <p:cNvPr id="6" name="Picture 5">
            <a:extLst>
              <a:ext uri="{FF2B5EF4-FFF2-40B4-BE49-F238E27FC236}">
                <a16:creationId xmlns:a16="http://schemas.microsoft.com/office/drawing/2014/main" id="{0988CAE0-D2E9-2CA3-F441-9AF934FA9DA4}"/>
              </a:ext>
            </a:extLst>
          </p:cNvPr>
          <p:cNvPicPr>
            <a:picLocks noChangeAspect="1"/>
          </p:cNvPicPr>
          <p:nvPr/>
        </p:nvPicPr>
        <p:blipFill>
          <a:blip r:embed="rId3"/>
          <a:stretch>
            <a:fillRect/>
          </a:stretch>
        </p:blipFill>
        <p:spPr>
          <a:xfrm>
            <a:off x="6033395" y="63436"/>
            <a:ext cx="5586984" cy="6731127"/>
          </a:xfrm>
          <a:prstGeom prst="rect">
            <a:avLst/>
          </a:prstGeom>
        </p:spPr>
      </p:pic>
      <p:sp>
        <p:nvSpPr>
          <p:cNvPr id="5" name="TextBox 4">
            <a:extLst>
              <a:ext uri="{FF2B5EF4-FFF2-40B4-BE49-F238E27FC236}">
                <a16:creationId xmlns:a16="http://schemas.microsoft.com/office/drawing/2014/main" id="{218998AF-A3C7-A7D7-49EB-789090D7B024}"/>
              </a:ext>
            </a:extLst>
          </p:cNvPr>
          <p:cNvSpPr txBox="1"/>
          <p:nvPr/>
        </p:nvSpPr>
        <p:spPr>
          <a:xfrm>
            <a:off x="424206" y="4210050"/>
            <a:ext cx="5243169" cy="1200329"/>
          </a:xfrm>
          <a:prstGeom prst="rect">
            <a:avLst/>
          </a:prstGeom>
          <a:noFill/>
        </p:spPr>
        <p:txBody>
          <a:bodyPr wrap="square" rtlCol="0">
            <a:spAutoFit/>
          </a:bodyPr>
          <a:lstStyle/>
          <a:p>
            <a:r>
              <a:rPr lang="en-US" sz="1800" b="0" i="1" u="none" strike="noStrike" baseline="0" dirty="0">
                <a:solidFill>
                  <a:schemeClr val="accent2"/>
                </a:solidFill>
                <a:latin typeface="Calibri" panose="020F0502020204030204" pitchFamily="34" charset="0"/>
              </a:rPr>
              <a:t>You may choose to fill out only the main concept (2. Definition, concepts, and classifications) </a:t>
            </a:r>
            <a:r>
              <a:rPr lang="en-US" sz="1800" b="1" i="1" u="none" strike="noStrike" baseline="0" dirty="0">
                <a:solidFill>
                  <a:schemeClr val="accent2"/>
                </a:solidFill>
                <a:latin typeface="Calibri" panose="020F0502020204030204" pitchFamily="34" charset="0"/>
              </a:rPr>
              <a:t>or </a:t>
            </a:r>
            <a:r>
              <a:rPr lang="en-US" sz="1800" b="0" i="1" u="none" strike="noStrike" baseline="0" dirty="0">
                <a:solidFill>
                  <a:schemeClr val="accent2"/>
                </a:solidFill>
                <a:latin typeface="Calibri" panose="020F0502020204030204" pitchFamily="34" charset="0"/>
              </a:rPr>
              <a:t>you may choose to fill out all or some of the detailed concepts (2.a, 2.b, 2.c) separately. </a:t>
            </a:r>
            <a:endParaRPr lang="en-US" dirty="0">
              <a:solidFill>
                <a:schemeClr val="accent2"/>
              </a:solidFill>
            </a:endParaRPr>
          </a:p>
        </p:txBody>
      </p:sp>
    </p:spTree>
    <p:custDataLst>
      <p:tags r:id="rId1"/>
    </p:custDataLst>
    <p:extLst>
      <p:ext uri="{BB962C8B-B14F-4D97-AF65-F5344CB8AC3E}">
        <p14:creationId xmlns:p14="http://schemas.microsoft.com/office/powerpoint/2010/main" val="2417675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3. Data source type and data collection method</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44</a:t>
            </a:fld>
            <a:endParaRPr lang="en-US"/>
          </a:p>
        </p:txBody>
      </p:sp>
      <p:pic>
        <p:nvPicPr>
          <p:cNvPr id="6" name="Picture 5">
            <a:extLst>
              <a:ext uri="{FF2B5EF4-FFF2-40B4-BE49-F238E27FC236}">
                <a16:creationId xmlns:a16="http://schemas.microsoft.com/office/drawing/2014/main" id="{4AED4A6A-1BC6-D574-31A3-81694A657747}"/>
              </a:ext>
            </a:extLst>
          </p:cNvPr>
          <p:cNvPicPr>
            <a:picLocks noChangeAspect="1"/>
          </p:cNvPicPr>
          <p:nvPr/>
        </p:nvPicPr>
        <p:blipFill>
          <a:blip r:embed="rId3"/>
          <a:stretch>
            <a:fillRect/>
          </a:stretch>
        </p:blipFill>
        <p:spPr>
          <a:xfrm>
            <a:off x="6025965" y="1211229"/>
            <a:ext cx="5594414" cy="2979230"/>
          </a:xfrm>
          <a:prstGeom prst="rect">
            <a:avLst/>
          </a:prstGeom>
        </p:spPr>
      </p:pic>
      <p:sp>
        <p:nvSpPr>
          <p:cNvPr id="5" name="TextBox 4">
            <a:extLst>
              <a:ext uri="{FF2B5EF4-FFF2-40B4-BE49-F238E27FC236}">
                <a16:creationId xmlns:a16="http://schemas.microsoft.com/office/drawing/2014/main" id="{10C3296C-B92E-B1DC-7DB8-570894CA2E3A}"/>
              </a:ext>
            </a:extLst>
          </p:cNvPr>
          <p:cNvSpPr txBox="1"/>
          <p:nvPr/>
        </p:nvSpPr>
        <p:spPr>
          <a:xfrm>
            <a:off x="424207" y="4038600"/>
            <a:ext cx="5024094" cy="1200329"/>
          </a:xfrm>
          <a:prstGeom prst="rect">
            <a:avLst/>
          </a:prstGeom>
          <a:noFill/>
        </p:spPr>
        <p:txBody>
          <a:bodyPr wrap="square" rtlCol="0">
            <a:spAutoFit/>
          </a:bodyPr>
          <a:lstStyle/>
          <a:p>
            <a:r>
              <a:rPr lang="en-US" sz="1800" b="0" i="1" u="none" strike="noStrike" baseline="0" dirty="0">
                <a:solidFill>
                  <a:schemeClr val="accent2"/>
                </a:solidFill>
                <a:latin typeface="Calibri" panose="020F0502020204030204" pitchFamily="34" charset="0"/>
              </a:rPr>
              <a:t>You may choose to fill out only the main concept (3. Data source type and collection method) </a:t>
            </a:r>
            <a:r>
              <a:rPr lang="en-US" sz="1800" b="1" i="1" u="none" strike="noStrike" baseline="0" dirty="0">
                <a:solidFill>
                  <a:schemeClr val="accent2"/>
                </a:solidFill>
                <a:latin typeface="Calibri" panose="020F0502020204030204" pitchFamily="34" charset="0"/>
              </a:rPr>
              <a:t>or </a:t>
            </a:r>
            <a:r>
              <a:rPr lang="en-US" sz="1800" b="0" i="1" u="none" strike="noStrike" baseline="0" dirty="0">
                <a:solidFill>
                  <a:schemeClr val="accent2"/>
                </a:solidFill>
                <a:latin typeface="Calibri" panose="020F0502020204030204" pitchFamily="34" charset="0"/>
              </a:rPr>
              <a:t>you may choose to fill out all or some of the detailed concepts (3.a – 3.g) separately </a:t>
            </a:r>
            <a:endParaRPr lang="en-US" dirty="0">
              <a:solidFill>
                <a:schemeClr val="accent2"/>
              </a:solidFill>
            </a:endParaRPr>
          </a:p>
        </p:txBody>
      </p:sp>
    </p:spTree>
    <p:custDataLst>
      <p:tags r:id="rId1"/>
    </p:custDataLst>
    <p:extLst>
      <p:ext uri="{BB962C8B-B14F-4D97-AF65-F5344CB8AC3E}">
        <p14:creationId xmlns:p14="http://schemas.microsoft.com/office/powerpoint/2010/main" val="1092279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4. Other methodological considerations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45</a:t>
            </a:fld>
            <a:endParaRPr lang="en-US"/>
          </a:p>
        </p:txBody>
      </p:sp>
      <p:pic>
        <p:nvPicPr>
          <p:cNvPr id="6" name="Picture 5">
            <a:extLst>
              <a:ext uri="{FF2B5EF4-FFF2-40B4-BE49-F238E27FC236}">
                <a16:creationId xmlns:a16="http://schemas.microsoft.com/office/drawing/2014/main" id="{7D40CB54-2B92-2A45-B199-268A0E3CA31B}"/>
              </a:ext>
            </a:extLst>
          </p:cNvPr>
          <p:cNvPicPr>
            <a:picLocks noChangeAspect="1"/>
          </p:cNvPicPr>
          <p:nvPr/>
        </p:nvPicPr>
        <p:blipFill>
          <a:blip r:embed="rId3"/>
          <a:stretch>
            <a:fillRect/>
          </a:stretch>
        </p:blipFill>
        <p:spPr>
          <a:xfrm>
            <a:off x="5951670" y="866274"/>
            <a:ext cx="5668709" cy="4598861"/>
          </a:xfrm>
          <a:prstGeom prst="rect">
            <a:avLst/>
          </a:prstGeom>
        </p:spPr>
      </p:pic>
      <p:sp>
        <p:nvSpPr>
          <p:cNvPr id="5" name="TextBox 4">
            <a:extLst>
              <a:ext uri="{FF2B5EF4-FFF2-40B4-BE49-F238E27FC236}">
                <a16:creationId xmlns:a16="http://schemas.microsoft.com/office/drawing/2014/main" id="{A19E4096-7A28-C80D-735D-EDA07954CFB3}"/>
              </a:ext>
            </a:extLst>
          </p:cNvPr>
          <p:cNvSpPr txBox="1"/>
          <p:nvPr/>
        </p:nvSpPr>
        <p:spPr>
          <a:xfrm>
            <a:off x="408240" y="3710809"/>
            <a:ext cx="5276850" cy="1754326"/>
          </a:xfrm>
          <a:prstGeom prst="rect">
            <a:avLst/>
          </a:prstGeom>
          <a:noFill/>
        </p:spPr>
        <p:txBody>
          <a:bodyPr wrap="square" rtlCol="0">
            <a:spAutoFit/>
          </a:bodyPr>
          <a:lstStyle/>
          <a:p>
            <a:r>
              <a:rPr lang="en-US" sz="1800" b="0" i="1" u="none" strike="noStrike" baseline="0" dirty="0">
                <a:solidFill>
                  <a:schemeClr val="accent2"/>
                </a:solidFill>
                <a:latin typeface="Calibri" panose="020F0502020204030204" pitchFamily="34" charset="0"/>
              </a:rPr>
              <a:t>You may choose to fill out only the main concept (4. Other methodological considerations) </a:t>
            </a:r>
            <a:r>
              <a:rPr lang="en-US" sz="1800" b="1" i="1" u="none" strike="noStrike" baseline="0" dirty="0">
                <a:solidFill>
                  <a:schemeClr val="accent2"/>
                </a:solidFill>
                <a:latin typeface="Calibri" panose="020F0502020204030204" pitchFamily="34" charset="0"/>
              </a:rPr>
              <a:t>or </a:t>
            </a:r>
            <a:r>
              <a:rPr lang="en-US" sz="1800" b="0" i="1" u="none" strike="noStrike" baseline="0" dirty="0">
                <a:solidFill>
                  <a:schemeClr val="accent2"/>
                </a:solidFill>
                <a:latin typeface="Calibri" panose="020F0502020204030204" pitchFamily="34" charset="0"/>
              </a:rPr>
              <a:t>you may choose to fill out all or some of the detailed concepts (4.a – 4.d, 4.h – 4.k) separately. 4.e – 4.g are not relevant for national reporting and should be left blank. </a:t>
            </a:r>
            <a:endParaRPr lang="en-US" dirty="0">
              <a:solidFill>
                <a:schemeClr val="accent2"/>
              </a:solidFill>
            </a:endParaRPr>
          </a:p>
        </p:txBody>
      </p:sp>
    </p:spTree>
    <p:custDataLst>
      <p:tags r:id="rId1"/>
    </p:custDataLst>
    <p:extLst>
      <p:ext uri="{BB962C8B-B14F-4D97-AF65-F5344CB8AC3E}">
        <p14:creationId xmlns:p14="http://schemas.microsoft.com/office/powerpoint/2010/main" val="3669527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4. Other methodological considerations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46</a:t>
            </a:fld>
            <a:endParaRPr lang="en-US"/>
          </a:p>
        </p:txBody>
      </p:sp>
      <p:pic>
        <p:nvPicPr>
          <p:cNvPr id="6" name="Picture 5">
            <a:extLst>
              <a:ext uri="{FF2B5EF4-FFF2-40B4-BE49-F238E27FC236}">
                <a16:creationId xmlns:a16="http://schemas.microsoft.com/office/drawing/2014/main" id="{F9EBD0A9-F07A-673D-01F4-9DD90D808791}"/>
              </a:ext>
            </a:extLst>
          </p:cNvPr>
          <p:cNvPicPr>
            <a:picLocks noChangeAspect="1"/>
          </p:cNvPicPr>
          <p:nvPr/>
        </p:nvPicPr>
        <p:blipFill>
          <a:blip r:embed="rId3"/>
          <a:stretch>
            <a:fillRect/>
          </a:stretch>
        </p:blipFill>
        <p:spPr>
          <a:xfrm>
            <a:off x="5973959" y="1495612"/>
            <a:ext cx="5646420" cy="3150108"/>
          </a:xfrm>
          <a:prstGeom prst="rect">
            <a:avLst/>
          </a:prstGeom>
        </p:spPr>
      </p:pic>
      <p:sp>
        <p:nvSpPr>
          <p:cNvPr id="5" name="TextBox 4">
            <a:extLst>
              <a:ext uri="{FF2B5EF4-FFF2-40B4-BE49-F238E27FC236}">
                <a16:creationId xmlns:a16="http://schemas.microsoft.com/office/drawing/2014/main" id="{EBDF7E5D-E778-6154-68BA-FB8507A38034}"/>
              </a:ext>
            </a:extLst>
          </p:cNvPr>
          <p:cNvSpPr txBox="1"/>
          <p:nvPr/>
        </p:nvSpPr>
        <p:spPr>
          <a:xfrm>
            <a:off x="408240" y="3710809"/>
            <a:ext cx="5276850" cy="1754326"/>
          </a:xfrm>
          <a:prstGeom prst="rect">
            <a:avLst/>
          </a:prstGeom>
          <a:noFill/>
        </p:spPr>
        <p:txBody>
          <a:bodyPr wrap="square" rtlCol="0">
            <a:spAutoFit/>
          </a:bodyPr>
          <a:lstStyle/>
          <a:p>
            <a:r>
              <a:rPr lang="en-US" sz="1800" b="0" i="1" u="none" strike="noStrike" baseline="0" dirty="0">
                <a:solidFill>
                  <a:schemeClr val="accent2"/>
                </a:solidFill>
                <a:latin typeface="Calibri" panose="020F0502020204030204" pitchFamily="34" charset="0"/>
              </a:rPr>
              <a:t>You may choose to fill out only the main concept (4. Other methodological considerations) </a:t>
            </a:r>
            <a:r>
              <a:rPr lang="en-US" sz="1800" b="1" i="1" u="none" strike="noStrike" baseline="0" dirty="0">
                <a:solidFill>
                  <a:schemeClr val="accent2"/>
                </a:solidFill>
                <a:latin typeface="Calibri" panose="020F0502020204030204" pitchFamily="34" charset="0"/>
              </a:rPr>
              <a:t>or </a:t>
            </a:r>
            <a:r>
              <a:rPr lang="en-US" sz="1800" b="0" i="1" u="none" strike="noStrike" baseline="0" dirty="0">
                <a:solidFill>
                  <a:schemeClr val="accent2"/>
                </a:solidFill>
                <a:latin typeface="Calibri" panose="020F0502020204030204" pitchFamily="34" charset="0"/>
              </a:rPr>
              <a:t>you may choose to fill out all or some of the detailed concepts (4.a – 4.d, 4.h – 4.k) separately. 4.e – 4.g are not relevant for national reporting and should be left blank. </a:t>
            </a:r>
            <a:endParaRPr lang="en-US" dirty="0">
              <a:solidFill>
                <a:schemeClr val="accent2"/>
              </a:solidFill>
            </a:endParaRPr>
          </a:p>
        </p:txBody>
      </p:sp>
    </p:spTree>
    <p:custDataLst>
      <p:tags r:id="rId1"/>
    </p:custDataLst>
    <p:extLst>
      <p:ext uri="{BB962C8B-B14F-4D97-AF65-F5344CB8AC3E}">
        <p14:creationId xmlns:p14="http://schemas.microsoft.com/office/powerpoint/2010/main" val="3613826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Concepts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7" y="1653309"/>
            <a:ext cx="5187322" cy="4523654"/>
          </a:xfrm>
        </p:spPr>
        <p:txBody>
          <a:bodyPr>
            <a:normAutofit/>
          </a:bodyPr>
          <a:lstStyle/>
          <a:p>
            <a:pPr marL="0" indent="0">
              <a:buNone/>
            </a:pPr>
            <a:r>
              <a:rPr lang="en-US" dirty="0"/>
              <a:t>5. Data availability and disaggregation</a:t>
            </a:r>
          </a:p>
          <a:p>
            <a:pPr marL="0" indent="0">
              <a:buNone/>
            </a:pPr>
            <a:endParaRPr lang="en-US" dirty="0"/>
          </a:p>
          <a:p>
            <a:pPr marL="0" indent="0">
              <a:buNone/>
            </a:pPr>
            <a:endParaRPr lang="en-US" dirty="0"/>
          </a:p>
          <a:p>
            <a:pPr marL="0" indent="0">
              <a:buNone/>
            </a:pPr>
            <a:r>
              <a:rPr lang="en-US" dirty="0"/>
              <a:t>6. Comparability/deviation from international standards</a:t>
            </a:r>
          </a:p>
          <a:p>
            <a:pPr marL="0" indent="0">
              <a:buNone/>
            </a:pPr>
            <a:endParaRPr lang="en-US" dirty="0"/>
          </a:p>
          <a:p>
            <a:pPr marL="0" indent="0">
              <a:buNone/>
            </a:pPr>
            <a:r>
              <a:rPr lang="en-US" dirty="0"/>
              <a:t>7. References and documentation</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47</a:t>
            </a:fld>
            <a:endParaRPr lang="en-US"/>
          </a:p>
        </p:txBody>
      </p:sp>
      <p:pic>
        <p:nvPicPr>
          <p:cNvPr id="6" name="Picture 5">
            <a:extLst>
              <a:ext uri="{FF2B5EF4-FFF2-40B4-BE49-F238E27FC236}">
                <a16:creationId xmlns:a16="http://schemas.microsoft.com/office/drawing/2014/main" id="{B2C616F1-EF05-765D-E920-7F3E40FFE876}"/>
              </a:ext>
            </a:extLst>
          </p:cNvPr>
          <p:cNvPicPr>
            <a:picLocks noChangeAspect="1"/>
          </p:cNvPicPr>
          <p:nvPr/>
        </p:nvPicPr>
        <p:blipFill>
          <a:blip r:embed="rId3"/>
          <a:stretch>
            <a:fillRect/>
          </a:stretch>
        </p:blipFill>
        <p:spPr>
          <a:xfrm>
            <a:off x="5929382" y="1901741"/>
            <a:ext cx="5690997" cy="4026789"/>
          </a:xfrm>
          <a:prstGeom prst="rect">
            <a:avLst/>
          </a:prstGeom>
        </p:spPr>
      </p:pic>
    </p:spTree>
    <p:custDataLst>
      <p:tags r:id="rId1"/>
    </p:custDataLst>
    <p:extLst>
      <p:ext uri="{BB962C8B-B14F-4D97-AF65-F5344CB8AC3E}">
        <p14:creationId xmlns:p14="http://schemas.microsoft.com/office/powerpoint/2010/main" val="260935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for SDMX conversion</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Requirements:</a:t>
            </a:r>
          </a:p>
          <a:p>
            <a:pPr marL="0" indent="0">
              <a:buNone/>
            </a:pPr>
            <a:r>
              <a:rPr lang="en-US" dirty="0"/>
              <a:t>	Microsoft word</a:t>
            </a:r>
          </a:p>
          <a:p>
            <a:endParaRPr lang="en-US" dirty="0"/>
          </a:p>
          <a:p>
            <a:pPr marL="0" indent="0">
              <a:buNone/>
            </a:pPr>
            <a:endParaRPr lang="en-US" dirty="0"/>
          </a:p>
          <a:p>
            <a:pPr marL="0" indent="0">
              <a:buNone/>
            </a:pPr>
            <a:endParaRPr lang="en-US" dirty="0"/>
          </a:p>
          <a:p>
            <a:pPr marL="0" indent="0">
              <a:buNone/>
            </a:pPr>
            <a:r>
              <a:rPr lang="en-US" dirty="0"/>
              <a:t>	Web browser</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48</a:t>
            </a:fld>
            <a:endParaRPr lang="en-US"/>
          </a:p>
        </p:txBody>
      </p:sp>
      <p:pic>
        <p:nvPicPr>
          <p:cNvPr id="1026" name="Picture 2" descr="Microsoft Word - Wikipedia">
            <a:extLst>
              <a:ext uri="{FF2B5EF4-FFF2-40B4-BE49-F238E27FC236}">
                <a16:creationId xmlns:a16="http://schemas.microsoft.com/office/drawing/2014/main" id="{9DBE092B-B944-8159-0C1D-2F38F5853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985" y="2514599"/>
            <a:ext cx="134598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st of best alternative web browsers for Windows 11/10">
            <a:extLst>
              <a:ext uri="{FF2B5EF4-FFF2-40B4-BE49-F238E27FC236}">
                <a16:creationId xmlns:a16="http://schemas.microsoft.com/office/drawing/2014/main" id="{BB5988C6-8C34-A144-853B-91FCAA8116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547985" y="4623664"/>
            <a:ext cx="4552950" cy="13919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7360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10315574" cy="4523654"/>
          </a:xfrm>
        </p:spPr>
        <p:txBody>
          <a:bodyPr>
            <a:normAutofit/>
          </a:bodyPr>
          <a:lstStyle/>
          <a:p>
            <a:pPr marL="0" indent="0">
              <a:buNone/>
            </a:pPr>
            <a:r>
              <a:rPr lang="en-US" dirty="0"/>
              <a:t>(1) Download latest version of the metadata template</a:t>
            </a:r>
          </a:p>
          <a:p>
            <a:pPr marL="0" indent="0">
              <a:buNone/>
            </a:pPr>
            <a:r>
              <a:rPr lang="en-US" sz="2000" dirty="0">
                <a:hlinkClick r:id="rId3"/>
              </a:rPr>
              <a:t>https://github.com/sdmx-sdgs/metadata/raw/master/SDG_Metadata_Template.docm</a:t>
            </a:r>
            <a:endParaRPr lang="en-US" dirty="0"/>
          </a:p>
          <a:p>
            <a:pPr marL="0" indent="0">
              <a:buNone/>
            </a:pPr>
            <a:endParaRPr lang="en-US" dirty="0"/>
          </a:p>
          <a:p>
            <a:pPr marL="0" lvl="0" indent="0">
              <a:buNone/>
            </a:pPr>
            <a:r>
              <a:rPr lang="en-US" dirty="0"/>
              <a:t>(2) Rename the file for a particular SDG indicator</a:t>
            </a:r>
          </a:p>
          <a:p>
            <a:pPr marL="0" lvl="0" indent="0">
              <a:buNone/>
            </a:pPr>
            <a:endParaRPr lang="en-US" dirty="0"/>
          </a:p>
          <a:p>
            <a:pPr marL="0" lvl="0" indent="0">
              <a:buNone/>
            </a:pPr>
            <a:r>
              <a:rPr lang="en-US" dirty="0"/>
              <a:t>(3) Open file in Microsoft Word and press “Enable editing” and “Enable content” buttons as needed.</a:t>
            </a:r>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49</a:t>
            </a:fld>
            <a:endParaRPr lang="en-US"/>
          </a:p>
        </p:txBody>
      </p:sp>
      <p:pic>
        <p:nvPicPr>
          <p:cNvPr id="6" name="Picture 5">
            <a:extLst>
              <a:ext uri="{FF2B5EF4-FFF2-40B4-BE49-F238E27FC236}">
                <a16:creationId xmlns:a16="http://schemas.microsoft.com/office/drawing/2014/main" id="{0591B8EB-4D95-7A52-1C70-9A086F7B57F9}"/>
              </a:ext>
            </a:extLst>
          </p:cNvPr>
          <p:cNvPicPr>
            <a:picLocks noChangeAspect="1"/>
          </p:cNvPicPr>
          <p:nvPr/>
        </p:nvPicPr>
        <p:blipFill rotWithShape="1">
          <a:blip r:embed="rId4">
            <a:extLst>
              <a:ext uri="{28A0092B-C50C-407E-A947-70E740481C1C}">
                <a14:useLocalDpi xmlns:a14="http://schemas.microsoft.com/office/drawing/2010/main" val="0"/>
              </a:ext>
            </a:extLst>
          </a:blip>
          <a:srcRect t="28815" b="33629"/>
          <a:stretch/>
        </p:blipFill>
        <p:spPr>
          <a:xfrm>
            <a:off x="2508218" y="4956504"/>
            <a:ext cx="4010202" cy="872260"/>
          </a:xfrm>
          <a:prstGeom prst="rect">
            <a:avLst/>
          </a:prstGeom>
        </p:spPr>
      </p:pic>
      <p:pic>
        <p:nvPicPr>
          <p:cNvPr id="7" name="Picture 6">
            <a:extLst>
              <a:ext uri="{FF2B5EF4-FFF2-40B4-BE49-F238E27FC236}">
                <a16:creationId xmlns:a16="http://schemas.microsoft.com/office/drawing/2014/main" id="{2B617ECA-2952-B0C9-1C43-F1A8ABA60540}"/>
              </a:ext>
            </a:extLst>
          </p:cNvPr>
          <p:cNvPicPr>
            <a:picLocks noChangeAspect="1"/>
          </p:cNvPicPr>
          <p:nvPr/>
        </p:nvPicPr>
        <p:blipFill rotWithShape="1">
          <a:blip r:embed="rId5">
            <a:extLst>
              <a:ext uri="{28A0092B-C50C-407E-A947-70E740481C1C}">
                <a14:useLocalDpi xmlns:a14="http://schemas.microsoft.com/office/drawing/2010/main" val="0"/>
              </a:ext>
            </a:extLst>
          </a:blip>
          <a:srcRect t="2639" b="31645"/>
          <a:stretch/>
        </p:blipFill>
        <p:spPr>
          <a:xfrm>
            <a:off x="6680834" y="4861976"/>
            <a:ext cx="4206240" cy="966788"/>
          </a:xfrm>
          <a:prstGeom prst="rect">
            <a:avLst/>
          </a:prstGeom>
          <a:effectLst/>
        </p:spPr>
      </p:pic>
      <p:pic>
        <p:nvPicPr>
          <p:cNvPr id="10" name="Graphic 9" descr="Document outline">
            <a:extLst>
              <a:ext uri="{FF2B5EF4-FFF2-40B4-BE49-F238E27FC236}">
                <a16:creationId xmlns:a16="http://schemas.microsoft.com/office/drawing/2014/main" id="{223C61BA-C23D-3A74-CB2D-499E744A0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811168">
            <a:off x="223349" y="2971799"/>
            <a:ext cx="914400" cy="914400"/>
          </a:xfrm>
          <a:prstGeom prst="rect">
            <a:avLst/>
          </a:prstGeom>
        </p:spPr>
      </p:pic>
      <p:pic>
        <p:nvPicPr>
          <p:cNvPr id="12" name="Graphic 11" descr="Paper outline">
            <a:extLst>
              <a:ext uri="{FF2B5EF4-FFF2-40B4-BE49-F238E27FC236}">
                <a16:creationId xmlns:a16="http://schemas.microsoft.com/office/drawing/2014/main" id="{CD252F12-B633-328F-9F8D-05AFE02301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73" y="3000736"/>
            <a:ext cx="914400" cy="914400"/>
          </a:xfrm>
          <a:prstGeom prst="rect">
            <a:avLst/>
          </a:prstGeom>
        </p:spPr>
      </p:pic>
      <p:pic>
        <p:nvPicPr>
          <p:cNvPr id="14" name="Graphic 13" descr="Disk with solid fill">
            <a:extLst>
              <a:ext uri="{FF2B5EF4-FFF2-40B4-BE49-F238E27FC236}">
                <a16:creationId xmlns:a16="http://schemas.microsoft.com/office/drawing/2014/main" id="{FB07A92F-2EB9-126F-1A40-98A1F98C5B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73" y="3567634"/>
            <a:ext cx="586012" cy="586012"/>
          </a:xfrm>
          <a:prstGeom prst="rect">
            <a:avLst/>
          </a:prstGeom>
        </p:spPr>
      </p:pic>
      <p:pic>
        <p:nvPicPr>
          <p:cNvPr id="16" name="Graphic 15" descr="Download with solid fill">
            <a:extLst>
              <a:ext uri="{FF2B5EF4-FFF2-40B4-BE49-F238E27FC236}">
                <a16:creationId xmlns:a16="http://schemas.microsoft.com/office/drawing/2014/main" id="{CAB4704C-432A-161A-2932-A745B64290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107" y="1653309"/>
            <a:ext cx="914400" cy="914400"/>
          </a:xfrm>
          <a:prstGeom prst="rect">
            <a:avLst/>
          </a:prstGeom>
        </p:spPr>
      </p:pic>
    </p:spTree>
    <p:custDataLst>
      <p:tags r:id="rId1"/>
    </p:custDataLst>
    <p:extLst>
      <p:ext uri="{BB962C8B-B14F-4D97-AF65-F5344CB8AC3E}">
        <p14:creationId xmlns:p14="http://schemas.microsoft.com/office/powerpoint/2010/main" val="27915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What is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sz="1800" dirty="0"/>
              <a:t>“Data that describe other data” (</a:t>
            </a:r>
            <a:r>
              <a:rPr lang="en-US" sz="1600" dirty="0">
                <a:hlinkClick r:id="rId3"/>
              </a:rPr>
              <a:t>https://www.bls.gov/osmr/research-papers/2000/pdf/st000040.pdf</a:t>
            </a:r>
            <a:r>
              <a:rPr lang="en-US" sz="1800" dirty="0"/>
              <a:t>)</a:t>
            </a:r>
          </a:p>
          <a:p>
            <a:pPr marL="0" indent="0">
              <a:buNone/>
            </a:pPr>
            <a:endParaRPr lang="en-US" sz="1800" dirty="0"/>
          </a:p>
          <a:p>
            <a:pPr marL="0" indent="0">
              <a:buNone/>
            </a:pPr>
            <a:r>
              <a:rPr lang="en-US" sz="1800" dirty="0"/>
              <a:t>“Can be defined as information that is needed to be able to use and interpret statistics. Metadata describe data by giving definitions of populations, objects, variables, the methodology and quality” (</a:t>
            </a:r>
            <a:r>
              <a:rPr lang="en-US" sz="1600" dirty="0">
                <a:hlinkClick r:id="rId4"/>
              </a:rPr>
              <a:t>https://ec.europa.eu/eurostat/statistics-explained/index.php?title=Glossary:Metadata</a:t>
            </a:r>
            <a:r>
              <a:rPr lang="en-US" sz="1800" dirty="0"/>
              <a:t>)</a:t>
            </a:r>
          </a:p>
          <a:p>
            <a:pPr marL="0" indent="0">
              <a:buNone/>
            </a:pPr>
            <a:endParaRPr lang="en-US" sz="1800" dirty="0"/>
          </a:p>
          <a:p>
            <a:pPr marL="0" indent="0">
              <a:buNone/>
            </a:pPr>
            <a:r>
              <a:rPr lang="en-US" sz="1800" dirty="0"/>
              <a:t>“the range of information, generally textual, that fosters understanding of the context in which statistical data have been collected, processed and </a:t>
            </a:r>
            <a:r>
              <a:rPr lang="en-US" sz="1800" dirty="0" err="1"/>
              <a:t>analysed</a:t>
            </a:r>
            <a:r>
              <a:rPr lang="en-US" sz="1800" dirty="0"/>
              <a:t> with the objective of creating statistical information (legal and regulatory texts, methods and concepts used at all levels of information processing, definitions and nomenclatures, etc.)” (African Charter on Statistics </a:t>
            </a:r>
            <a:r>
              <a:rPr lang="en-US" sz="1600" dirty="0">
                <a:hlinkClick r:id="rId5"/>
              </a:rPr>
              <a:t>https://au.int/sites/default/files/treaties/36412-treaty-african_charter_on_satistics_eng.pdf</a:t>
            </a:r>
            <a:r>
              <a:rPr lang="en-US" sz="1800" dirty="0"/>
              <a:t>)</a:t>
            </a:r>
          </a:p>
          <a:p>
            <a:pPr marL="0" indent="0">
              <a:buNone/>
            </a:pPr>
            <a:endParaRPr lang="en-US" sz="1800"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a:t>
            </a:fld>
            <a:endParaRPr lang="en-US"/>
          </a:p>
        </p:txBody>
      </p:sp>
    </p:spTree>
    <p:custDataLst>
      <p:tags r:id="rId1"/>
    </p:custDataLst>
    <p:extLst>
      <p:ext uri="{BB962C8B-B14F-4D97-AF65-F5344CB8AC3E}">
        <p14:creationId xmlns:p14="http://schemas.microsoft.com/office/powerpoint/2010/main" val="1140579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10315574" cy="4523654"/>
          </a:xfrm>
        </p:spPr>
        <p:txBody>
          <a:bodyPr>
            <a:normAutofit/>
          </a:bodyPr>
          <a:lstStyle/>
          <a:p>
            <a:pPr marL="0" indent="0">
              <a:buNone/>
            </a:pPr>
            <a:r>
              <a:rPr lang="en-US" dirty="0"/>
              <a:t>(4) If you use a custom DSD, attach it in the “Metadata Section” with the “Import SDMX DSD” button.</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50</a:t>
            </a:fld>
            <a:endParaRPr lang="en-US"/>
          </a:p>
        </p:txBody>
      </p:sp>
      <p:pic>
        <p:nvPicPr>
          <p:cNvPr id="10" name="Picture 9">
            <a:extLst>
              <a:ext uri="{FF2B5EF4-FFF2-40B4-BE49-F238E27FC236}">
                <a16:creationId xmlns:a16="http://schemas.microsoft.com/office/drawing/2014/main" id="{F39C2189-E613-2751-F6DB-2DEF9EE0C2D8}"/>
              </a:ext>
            </a:extLst>
          </p:cNvPr>
          <p:cNvPicPr>
            <a:picLocks noChangeAspect="1"/>
          </p:cNvPicPr>
          <p:nvPr/>
        </p:nvPicPr>
        <p:blipFill>
          <a:blip r:embed="rId3"/>
          <a:stretch>
            <a:fillRect/>
          </a:stretch>
        </p:blipFill>
        <p:spPr>
          <a:xfrm>
            <a:off x="1771650" y="2638425"/>
            <a:ext cx="8648700" cy="1581150"/>
          </a:xfrm>
          <a:prstGeom prst="rect">
            <a:avLst/>
          </a:prstGeom>
          <a:ln>
            <a:solidFill>
              <a:schemeClr val="tx1"/>
            </a:solidFill>
          </a:ln>
        </p:spPr>
      </p:pic>
    </p:spTree>
    <p:custDataLst>
      <p:tags r:id="rId1"/>
    </p:custDataLst>
    <p:extLst>
      <p:ext uri="{BB962C8B-B14F-4D97-AF65-F5344CB8AC3E}">
        <p14:creationId xmlns:p14="http://schemas.microsoft.com/office/powerpoint/2010/main" val="604603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4552950" cy="4523654"/>
          </a:xfrm>
        </p:spPr>
        <p:txBody>
          <a:bodyPr>
            <a:normAutofit fontScale="92500" lnSpcReduction="10000"/>
          </a:bodyPr>
          <a:lstStyle/>
          <a:p>
            <a:pPr marL="0" indent="0">
              <a:buNone/>
            </a:pPr>
            <a:r>
              <a:rPr lang="en-US" dirty="0"/>
              <a:t>(5) Metadata attachment:</a:t>
            </a:r>
          </a:p>
          <a:p>
            <a:pPr lvl="0"/>
            <a:r>
              <a:rPr lang="en-US" dirty="0"/>
              <a:t>Select Reporting type</a:t>
            </a:r>
          </a:p>
          <a:p>
            <a:pPr marL="0" lvl="0" indent="0">
              <a:buNone/>
            </a:pPr>
            <a:endParaRPr lang="en-US" dirty="0"/>
          </a:p>
          <a:p>
            <a:pPr lvl="0"/>
            <a:r>
              <a:rPr lang="en-US" dirty="0"/>
              <a:t>Select Series (for multiple series, press “add Series” button as needed)</a:t>
            </a:r>
          </a:p>
          <a:p>
            <a:pPr lvl="0"/>
            <a:endParaRPr lang="en-US" dirty="0"/>
          </a:p>
          <a:p>
            <a:pPr lvl="0"/>
            <a:r>
              <a:rPr lang="en-US" dirty="0"/>
              <a:t>Select Reference area</a:t>
            </a:r>
          </a:p>
          <a:p>
            <a:pPr lvl="0"/>
            <a:endParaRPr lang="en-US" dirty="0"/>
          </a:p>
          <a:p>
            <a:pPr lvl="0"/>
            <a:r>
              <a:rPr lang="en-US" dirty="0"/>
              <a:t>Indicate the language of your metadata</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51</a:t>
            </a:fld>
            <a:endParaRPr lang="en-US"/>
          </a:p>
        </p:txBody>
      </p:sp>
      <p:pic>
        <p:nvPicPr>
          <p:cNvPr id="5" name="Picture 4">
            <a:extLst>
              <a:ext uri="{FF2B5EF4-FFF2-40B4-BE49-F238E27FC236}">
                <a16:creationId xmlns:a16="http://schemas.microsoft.com/office/drawing/2014/main" id="{2756C2AA-7736-30B1-BF71-E5ED4EEC3A73}"/>
              </a:ext>
            </a:extLst>
          </p:cNvPr>
          <p:cNvPicPr>
            <a:picLocks noChangeAspect="1"/>
          </p:cNvPicPr>
          <p:nvPr/>
        </p:nvPicPr>
        <p:blipFill>
          <a:blip r:embed="rId3"/>
          <a:stretch>
            <a:fillRect/>
          </a:stretch>
        </p:blipFill>
        <p:spPr>
          <a:xfrm>
            <a:off x="5747963" y="1844395"/>
            <a:ext cx="5787112" cy="4179581"/>
          </a:xfrm>
          <a:prstGeom prst="rect">
            <a:avLst/>
          </a:prstGeom>
        </p:spPr>
      </p:pic>
    </p:spTree>
    <p:custDataLst>
      <p:tags r:id="rId1"/>
    </p:custDataLst>
    <p:extLst>
      <p:ext uri="{BB962C8B-B14F-4D97-AF65-F5344CB8AC3E}">
        <p14:creationId xmlns:p14="http://schemas.microsoft.com/office/powerpoint/2010/main" val="4287413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10315574" cy="4523654"/>
          </a:xfrm>
        </p:spPr>
        <p:txBody>
          <a:bodyPr>
            <a:normAutofit/>
          </a:bodyPr>
          <a:lstStyle/>
          <a:p>
            <a:pPr marL="0" indent="0">
              <a:buNone/>
            </a:pPr>
            <a:r>
              <a:rPr lang="en-US" dirty="0"/>
              <a:t>(6) In the “Metadata Submission Form” section you will enter your metadata.</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52</a:t>
            </a:fld>
            <a:endParaRPr lang="en-US"/>
          </a:p>
        </p:txBody>
      </p:sp>
      <p:pic>
        <p:nvPicPr>
          <p:cNvPr id="6" name="Picture 5">
            <a:extLst>
              <a:ext uri="{FF2B5EF4-FFF2-40B4-BE49-F238E27FC236}">
                <a16:creationId xmlns:a16="http://schemas.microsoft.com/office/drawing/2014/main" id="{CAFCAEB9-A299-1C7B-78A8-44A7F6B21A2D}"/>
              </a:ext>
            </a:extLst>
          </p:cNvPr>
          <p:cNvPicPr>
            <a:picLocks noChangeAspect="1"/>
          </p:cNvPicPr>
          <p:nvPr/>
        </p:nvPicPr>
        <p:blipFill>
          <a:blip r:embed="rId3"/>
          <a:stretch>
            <a:fillRect/>
          </a:stretch>
        </p:blipFill>
        <p:spPr>
          <a:xfrm>
            <a:off x="1533343" y="2028825"/>
            <a:ext cx="8485072" cy="2686050"/>
          </a:xfrm>
          <a:prstGeom prst="rect">
            <a:avLst/>
          </a:prstGeom>
        </p:spPr>
      </p:pic>
      <p:sp>
        <p:nvSpPr>
          <p:cNvPr id="7" name="TextBox 6">
            <a:extLst>
              <a:ext uri="{FF2B5EF4-FFF2-40B4-BE49-F238E27FC236}">
                <a16:creationId xmlns:a16="http://schemas.microsoft.com/office/drawing/2014/main" id="{99272DD3-1BA5-1684-9A4B-D5D3BA89894C}"/>
              </a:ext>
            </a:extLst>
          </p:cNvPr>
          <p:cNvSpPr txBox="1"/>
          <p:nvPr/>
        </p:nvSpPr>
        <p:spPr>
          <a:xfrm>
            <a:off x="6324600" y="5626774"/>
            <a:ext cx="5295779" cy="646331"/>
          </a:xfrm>
          <a:prstGeom prst="rect">
            <a:avLst/>
          </a:prstGeom>
          <a:noFill/>
        </p:spPr>
        <p:txBody>
          <a:bodyPr wrap="square" rtlCol="0">
            <a:spAutoFit/>
          </a:bodyPr>
          <a:lstStyle/>
          <a:p>
            <a:r>
              <a:rPr lang="en-US" dirty="0">
                <a:solidFill>
                  <a:schemeClr val="accent2"/>
                </a:solidFill>
              </a:rPr>
              <a:t>For details on what each field should contain, see the “Appendices” at the end of the document.</a:t>
            </a:r>
          </a:p>
        </p:txBody>
      </p:sp>
      <p:sp>
        <p:nvSpPr>
          <p:cNvPr id="8" name="TextBox 7">
            <a:extLst>
              <a:ext uri="{FF2B5EF4-FFF2-40B4-BE49-F238E27FC236}">
                <a16:creationId xmlns:a16="http://schemas.microsoft.com/office/drawing/2014/main" id="{3FEB5858-7C6A-D56A-0DB0-2719EBFA36E0}"/>
              </a:ext>
            </a:extLst>
          </p:cNvPr>
          <p:cNvSpPr txBox="1"/>
          <p:nvPr/>
        </p:nvSpPr>
        <p:spPr>
          <a:xfrm>
            <a:off x="342900" y="4848378"/>
            <a:ext cx="5524501" cy="923330"/>
          </a:xfrm>
          <a:prstGeom prst="rect">
            <a:avLst/>
          </a:prstGeom>
          <a:noFill/>
        </p:spPr>
        <p:txBody>
          <a:bodyPr wrap="square" rtlCol="0">
            <a:spAutoFit/>
          </a:bodyPr>
          <a:lstStyle/>
          <a:p>
            <a:r>
              <a:rPr lang="en-US" sz="1800" b="1" i="0" u="none" strike="noStrike" baseline="0" dirty="0">
                <a:solidFill>
                  <a:schemeClr val="accent2"/>
                </a:solidFill>
                <a:latin typeface="Calibri" panose="020F0502020204030204" pitchFamily="34" charset="0"/>
              </a:rPr>
              <a:t>Use only the metadata concepts provided</a:t>
            </a:r>
            <a:r>
              <a:rPr lang="en-US" sz="1800" b="0" i="0" u="none" strike="noStrike" baseline="0" dirty="0">
                <a:solidFill>
                  <a:schemeClr val="accent2"/>
                </a:solidFill>
                <a:latin typeface="Calibri" panose="020F0502020204030204" pitchFamily="34" charset="0"/>
              </a:rPr>
              <a:t>. Do not add additional metadata concepts. Only the SDMX Metadata Concepts can be read by the automation tool. </a:t>
            </a:r>
            <a:endParaRPr lang="en-US" dirty="0">
              <a:solidFill>
                <a:schemeClr val="accent2"/>
              </a:solidFill>
            </a:endParaRPr>
          </a:p>
        </p:txBody>
      </p:sp>
    </p:spTree>
    <p:custDataLst>
      <p:tags r:id="rId1"/>
    </p:custDataLst>
    <p:extLst>
      <p:ext uri="{BB962C8B-B14F-4D97-AF65-F5344CB8AC3E}">
        <p14:creationId xmlns:p14="http://schemas.microsoft.com/office/powerpoint/2010/main" val="2303999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10315574" cy="4523654"/>
          </a:xfrm>
        </p:spPr>
        <p:txBody>
          <a:bodyPr>
            <a:normAutofit lnSpcReduction="10000"/>
          </a:bodyPr>
          <a:lstStyle/>
          <a:p>
            <a:pPr marL="0" indent="0">
              <a:lnSpc>
                <a:spcPct val="130000"/>
              </a:lnSpc>
              <a:buNone/>
            </a:pPr>
            <a:r>
              <a:rPr lang="en-US" dirty="0"/>
              <a:t>(7) When you are finished entering the metadata, save and close the file.</a:t>
            </a:r>
          </a:p>
          <a:p>
            <a:pPr marL="0" indent="0">
              <a:lnSpc>
                <a:spcPct val="130000"/>
              </a:lnSpc>
              <a:buNone/>
            </a:pPr>
            <a:endParaRPr lang="en-US" dirty="0"/>
          </a:p>
          <a:p>
            <a:pPr marL="0" indent="0">
              <a:lnSpc>
                <a:spcPct val="130000"/>
              </a:lnSpc>
              <a:buNone/>
            </a:pPr>
            <a:r>
              <a:rPr lang="en-US" dirty="0"/>
              <a:t>(8) Open the authoring tool web app</a:t>
            </a:r>
          </a:p>
          <a:p>
            <a:pPr marL="0" indent="0">
              <a:buNone/>
            </a:pPr>
            <a:r>
              <a:rPr lang="en-US" dirty="0"/>
              <a:t>	</a:t>
            </a:r>
            <a:r>
              <a:rPr lang="en-US" dirty="0">
                <a:hlinkClick r:id="rId3"/>
              </a:rPr>
              <a:t> https://sdg-metadata-sdmx.herokuapp.com</a:t>
            </a:r>
            <a:endParaRPr lang="en-US" dirty="0"/>
          </a:p>
          <a:p>
            <a:pPr marL="0" indent="0">
              <a:buNone/>
            </a:pPr>
            <a:endParaRPr lang="en-US" dirty="0"/>
          </a:p>
          <a:p>
            <a:pPr marL="0" indent="0">
              <a:buNone/>
            </a:pPr>
            <a:endParaRPr lang="en-US" dirty="0"/>
          </a:p>
          <a:p>
            <a:pPr marL="0" indent="0">
              <a:buNone/>
            </a:pPr>
            <a:r>
              <a:rPr lang="en-US" dirty="0"/>
              <a:t>(9) Drag in or select your saved Word </a:t>
            </a:r>
          </a:p>
          <a:p>
            <a:pPr marL="0" indent="0">
              <a:buNone/>
            </a:pPr>
            <a:r>
              <a:rPr lang="en-US" dirty="0"/>
              <a:t>file, then wait a moment for it to </a:t>
            </a:r>
          </a:p>
          <a:p>
            <a:pPr marL="0" indent="0">
              <a:buNone/>
            </a:pPr>
            <a:r>
              <a:rPr lang="en-US" dirty="0"/>
              <a:t>process.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53</a:t>
            </a:fld>
            <a:endParaRPr lang="en-US"/>
          </a:p>
        </p:txBody>
      </p:sp>
      <p:pic>
        <p:nvPicPr>
          <p:cNvPr id="5" name="Picture 4">
            <a:extLst>
              <a:ext uri="{FF2B5EF4-FFF2-40B4-BE49-F238E27FC236}">
                <a16:creationId xmlns:a16="http://schemas.microsoft.com/office/drawing/2014/main" id="{BCD7E792-BDCA-A585-7B26-9EFC4FEE8DB1}"/>
              </a:ext>
            </a:extLst>
          </p:cNvPr>
          <p:cNvPicPr>
            <a:picLocks noChangeAspect="1"/>
          </p:cNvPicPr>
          <p:nvPr/>
        </p:nvPicPr>
        <p:blipFill rotWithShape="1">
          <a:blip r:embed="rId4"/>
          <a:srcRect t="13012" b="24986"/>
          <a:stretch/>
        </p:blipFill>
        <p:spPr>
          <a:xfrm>
            <a:off x="5375897" y="3857625"/>
            <a:ext cx="6158878" cy="2364854"/>
          </a:xfrm>
          <a:prstGeom prst="rect">
            <a:avLst/>
          </a:prstGeom>
        </p:spPr>
      </p:pic>
      <p:pic>
        <p:nvPicPr>
          <p:cNvPr id="8" name="Graphic 7" descr="Disk with solid fill">
            <a:extLst>
              <a:ext uri="{FF2B5EF4-FFF2-40B4-BE49-F238E27FC236}">
                <a16:creationId xmlns:a16="http://schemas.microsoft.com/office/drawing/2014/main" id="{5943778F-C577-E83E-6B70-C809818B2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648" y="1569693"/>
            <a:ext cx="586012" cy="586012"/>
          </a:xfrm>
          <a:prstGeom prst="rect">
            <a:avLst/>
          </a:prstGeom>
        </p:spPr>
      </p:pic>
    </p:spTree>
    <p:custDataLst>
      <p:tags r:id="rId1"/>
    </p:custDataLst>
    <p:extLst>
      <p:ext uri="{BB962C8B-B14F-4D97-AF65-F5344CB8AC3E}">
        <p14:creationId xmlns:p14="http://schemas.microsoft.com/office/powerpoint/2010/main" val="1199217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Authoring SDG metadata steps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1038225" y="1653309"/>
            <a:ext cx="10315574" cy="4523654"/>
          </a:xfrm>
        </p:spPr>
        <p:txBody>
          <a:bodyPr>
            <a:normAutofit/>
          </a:bodyPr>
          <a:lstStyle/>
          <a:p>
            <a:pPr marL="0" indent="0">
              <a:buNone/>
            </a:pPr>
            <a:r>
              <a:rPr lang="en-US" dirty="0"/>
              <a:t>(10) Examine the output: Your browser will automatically download a zip file, containing two versions of the metadata:</a:t>
            </a:r>
          </a:p>
          <a:p>
            <a:r>
              <a:rPr lang="en-US" dirty="0"/>
              <a:t>PDF version: Useful to see how exactly your metadata will be represented in the SDMX</a:t>
            </a:r>
          </a:p>
          <a:p>
            <a:r>
              <a:rPr lang="en-US" dirty="0"/>
              <a:t>SDMX version: This is the completed SDMX output for your metadata.</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54</a:t>
            </a:fld>
            <a:endParaRPr lang="en-US"/>
          </a:p>
        </p:txBody>
      </p:sp>
      <p:sp>
        <p:nvSpPr>
          <p:cNvPr id="6" name="TextBox 5">
            <a:extLst>
              <a:ext uri="{FF2B5EF4-FFF2-40B4-BE49-F238E27FC236}">
                <a16:creationId xmlns:a16="http://schemas.microsoft.com/office/drawing/2014/main" id="{E8724DD2-5E19-3C4F-F84A-9D949E7E1DAF}"/>
              </a:ext>
            </a:extLst>
          </p:cNvPr>
          <p:cNvSpPr txBox="1"/>
          <p:nvPr/>
        </p:nvSpPr>
        <p:spPr>
          <a:xfrm>
            <a:off x="1638489" y="4276725"/>
            <a:ext cx="8706166" cy="646331"/>
          </a:xfrm>
          <a:prstGeom prst="rect">
            <a:avLst/>
          </a:prstGeom>
          <a:noFill/>
        </p:spPr>
        <p:txBody>
          <a:bodyPr wrap="none" rtlCol="0">
            <a:spAutoFit/>
          </a:bodyPr>
          <a:lstStyle/>
          <a:p>
            <a:pPr algn="ctr"/>
            <a:r>
              <a:rPr lang="en-US" sz="1800" b="1" dirty="0">
                <a:solidFill>
                  <a:schemeClr val="accent2"/>
                </a:solidFill>
              </a:rPr>
              <a:t>The authoring tool will show warnings if there are any problems with the Word template.</a:t>
            </a:r>
          </a:p>
          <a:p>
            <a:pPr algn="ctr"/>
            <a:r>
              <a:rPr lang="en-US" sz="1800" b="1" dirty="0">
                <a:solidFill>
                  <a:schemeClr val="accent2"/>
                </a:solidFill>
              </a:rPr>
              <a:t>Correct any issue and convert again.</a:t>
            </a:r>
          </a:p>
        </p:txBody>
      </p:sp>
      <p:pic>
        <p:nvPicPr>
          <p:cNvPr id="8" name="Picture 7">
            <a:extLst>
              <a:ext uri="{FF2B5EF4-FFF2-40B4-BE49-F238E27FC236}">
                <a16:creationId xmlns:a16="http://schemas.microsoft.com/office/drawing/2014/main" id="{D315DCE2-F4C8-31DC-A847-918A760EE3E7}"/>
              </a:ext>
            </a:extLst>
          </p:cNvPr>
          <p:cNvPicPr>
            <a:picLocks noChangeAspect="1"/>
          </p:cNvPicPr>
          <p:nvPr/>
        </p:nvPicPr>
        <p:blipFill>
          <a:blip r:embed="rId3"/>
          <a:stretch>
            <a:fillRect/>
          </a:stretch>
        </p:blipFill>
        <p:spPr>
          <a:xfrm>
            <a:off x="4019550" y="5019675"/>
            <a:ext cx="4152900" cy="571500"/>
          </a:xfrm>
          <a:prstGeom prst="rect">
            <a:avLst/>
          </a:prstGeom>
          <a:ln>
            <a:solidFill>
              <a:schemeClr val="tx1"/>
            </a:solidFill>
          </a:ln>
        </p:spPr>
      </p:pic>
    </p:spTree>
    <p:custDataLst>
      <p:tags r:id="rId1"/>
    </p:custDataLst>
    <p:extLst>
      <p:ext uri="{BB962C8B-B14F-4D97-AF65-F5344CB8AC3E}">
        <p14:creationId xmlns:p14="http://schemas.microsoft.com/office/powerpoint/2010/main" val="3085992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Rich-text features of word that </a:t>
            </a:r>
            <a:r>
              <a:rPr lang="en-US" u="sng" dirty="0"/>
              <a:t>can</a:t>
            </a:r>
            <a:r>
              <a:rPr lang="en-US" dirty="0"/>
              <a:t> be used</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fontScale="85000" lnSpcReduction="20000"/>
          </a:bodyPr>
          <a:lstStyle/>
          <a:p>
            <a:r>
              <a:rPr lang="en-US" dirty="0"/>
              <a:t>Bold</a:t>
            </a:r>
          </a:p>
          <a:p>
            <a:r>
              <a:rPr lang="en-US" dirty="0"/>
              <a:t>Italics</a:t>
            </a:r>
          </a:p>
          <a:p>
            <a:r>
              <a:rPr lang="en-US" dirty="0"/>
              <a:t>Underline</a:t>
            </a:r>
          </a:p>
          <a:p>
            <a:r>
              <a:rPr lang="en-US" dirty="0"/>
              <a:t>Unordered lists</a:t>
            </a:r>
          </a:p>
          <a:p>
            <a:r>
              <a:rPr lang="en-US" dirty="0"/>
              <a:t>Ordered lists (caveat: nested numbered lists should be avoided if the numbering scheme is important. In this case, number the list manually without rich-text formatting)</a:t>
            </a:r>
          </a:p>
          <a:p>
            <a:r>
              <a:rPr lang="en-US" dirty="0"/>
              <a:t>Headings</a:t>
            </a:r>
          </a:p>
          <a:p>
            <a:r>
              <a:rPr lang="en-US" dirty="0"/>
              <a:t>Tables</a:t>
            </a:r>
          </a:p>
          <a:p>
            <a:r>
              <a:rPr lang="en-US" dirty="0"/>
              <a:t>Images</a:t>
            </a:r>
          </a:p>
          <a:p>
            <a:r>
              <a:rPr lang="en-US" dirty="0"/>
              <a:t>Footnotes</a:t>
            </a:r>
          </a:p>
          <a:p>
            <a:r>
              <a:rPr lang="en-US" dirty="0"/>
              <a:t>Equations</a:t>
            </a:r>
          </a:p>
          <a:p>
            <a:pPr marL="0" indent="0">
              <a:buNone/>
            </a:pPr>
            <a:endParaRPr lang="en-US" dirty="0"/>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55</a:t>
            </a:fld>
            <a:endParaRPr lang="en-US"/>
          </a:p>
        </p:txBody>
      </p:sp>
      <p:pic>
        <p:nvPicPr>
          <p:cNvPr id="1026" name="Picture 2" descr="Black check mark icon. Tick symbol, tick icon vector illustration. Flat OK  sticker icon. Isolated on white. Accept Stock Vector | Adobe Stock">
            <a:extLst>
              <a:ext uri="{FF2B5EF4-FFF2-40B4-BE49-F238E27FC236}">
                <a16:creationId xmlns:a16="http://schemas.microsoft.com/office/drawing/2014/main" id="{16829714-8A59-CA40-575D-F13FF8EC65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15" b="21926"/>
          <a:stretch/>
        </p:blipFill>
        <p:spPr bwMode="auto">
          <a:xfrm>
            <a:off x="9760015" y="175625"/>
            <a:ext cx="1787041" cy="16732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92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Rich-text features that </a:t>
            </a:r>
            <a:r>
              <a:rPr lang="en-US" u="sng" dirty="0"/>
              <a:t>cannot</a:t>
            </a:r>
            <a:r>
              <a:rPr lang="en-US" dirty="0"/>
              <a:t> be used</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Any other rich-text features apart from those listed above, such as:</a:t>
            </a:r>
          </a:p>
          <a:p>
            <a:pPr marL="0" indent="0">
              <a:buNone/>
            </a:pPr>
            <a:r>
              <a:rPr lang="en-US" dirty="0"/>
              <a:t>	</a:t>
            </a:r>
          </a:p>
          <a:p>
            <a:r>
              <a:rPr lang="en-US" dirty="0"/>
              <a:t>Colors cannot be used (including font colors, background colors, etc.)</a:t>
            </a:r>
          </a:p>
          <a:p>
            <a:r>
              <a:rPr lang="en-US" dirty="0"/>
              <a:t>Shapes</a:t>
            </a:r>
          </a:p>
          <a:p>
            <a:r>
              <a:rPr lang="en-US" dirty="0"/>
              <a:t>Fonts</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56</a:t>
            </a:fld>
            <a:endParaRPr lang="en-US"/>
          </a:p>
        </p:txBody>
      </p:sp>
      <p:sp>
        <p:nvSpPr>
          <p:cNvPr id="5" name="&quot;Not Allowed&quot; Symbol 4">
            <a:extLst>
              <a:ext uri="{FF2B5EF4-FFF2-40B4-BE49-F238E27FC236}">
                <a16:creationId xmlns:a16="http://schemas.microsoft.com/office/drawing/2014/main" id="{C10C598D-EA37-41FC-0077-4FB62C835D4C}"/>
              </a:ext>
            </a:extLst>
          </p:cNvPr>
          <p:cNvSpPr/>
          <p:nvPr/>
        </p:nvSpPr>
        <p:spPr>
          <a:xfrm>
            <a:off x="9544625" y="332972"/>
            <a:ext cx="1385455" cy="1389888"/>
          </a:xfrm>
          <a:prstGeom prst="noSmoking">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14103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normAutofit fontScale="90000"/>
          </a:bodyPr>
          <a:lstStyle/>
          <a:p>
            <a:r>
              <a:rPr lang="en-US" dirty="0"/>
              <a:t>Recommendations for drafting and compiling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pPr marL="0" indent="0">
              <a:buNone/>
            </a:pPr>
            <a:r>
              <a:rPr lang="en-US" dirty="0"/>
              <a:t>• Prepare metadata that is comprehensive but not overwhelming (mandatory fields vs. describing everything)</a:t>
            </a:r>
          </a:p>
          <a:p>
            <a:pPr marL="0" indent="0">
              <a:buNone/>
            </a:pPr>
            <a:r>
              <a:rPr lang="en-US" dirty="0"/>
              <a:t>• Use standard terminology and avoid duplication (document necessary variations from standards)</a:t>
            </a:r>
          </a:p>
          <a:p>
            <a:pPr marL="0" indent="0">
              <a:buNone/>
            </a:pPr>
            <a:r>
              <a:rPr lang="en-US" dirty="0"/>
              <a:t>▪ Create descriptions that are easy to understand for different stakeholders</a:t>
            </a:r>
          </a:p>
          <a:p>
            <a:pPr marL="0" indent="0">
              <a:buNone/>
            </a:pPr>
            <a:r>
              <a:rPr lang="en-US" dirty="0"/>
              <a:t>▪ Preserve historical metadata e.g. changes when methods of data production change</a:t>
            </a:r>
          </a:p>
          <a:p>
            <a:pPr marL="0" indent="0">
              <a:buNone/>
            </a:pPr>
            <a:r>
              <a:rPr lang="en-US" dirty="0"/>
              <a:t>▪ Document workflows e.g. around ownership, approval, date of operation</a:t>
            </a:r>
          </a:p>
          <a:p>
            <a:pPr marL="0" indent="0">
              <a:buNone/>
            </a:pPr>
            <a:r>
              <a:rPr lang="en-US" dirty="0"/>
              <a:t>▪ Create metadata in local languages where possible</a:t>
            </a:r>
          </a:p>
          <a:p>
            <a:pPr marL="0" indent="0">
              <a:buNone/>
            </a:pPr>
            <a:r>
              <a:rPr lang="en-US" dirty="0"/>
              <a:t>▪ Include contact details - and ensure contact points are monitored</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57</a:t>
            </a:fld>
            <a:endParaRPr lang="en-US"/>
          </a:p>
        </p:txBody>
      </p:sp>
    </p:spTree>
    <p:custDataLst>
      <p:tags r:id="rId1"/>
    </p:custDataLst>
    <p:extLst>
      <p:ext uri="{BB962C8B-B14F-4D97-AF65-F5344CB8AC3E}">
        <p14:creationId xmlns:p14="http://schemas.microsoft.com/office/powerpoint/2010/main" val="1689213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4D137-9F4F-46B1-8045-34EA794C1327}"/>
              </a:ext>
            </a:extLst>
          </p:cNvPr>
          <p:cNvSpPr>
            <a:spLocks noGrp="1"/>
          </p:cNvSpPr>
          <p:nvPr>
            <p:ph idx="1"/>
          </p:nvPr>
        </p:nvSpPr>
        <p:spPr/>
        <p:txBody>
          <a:bodyPr/>
          <a:lstStyle/>
          <a:p>
            <a:pPr marL="0" indent="0" algn="ctr">
              <a:buNone/>
            </a:pPr>
            <a:r>
              <a:rPr lang="en-US" dirty="0"/>
              <a:t>THANK YOU!</a:t>
            </a:r>
          </a:p>
          <a:p>
            <a:pPr marL="0" indent="0" algn="ctr">
              <a:buNone/>
            </a:pPr>
            <a:endParaRPr lang="en-US" dirty="0"/>
          </a:p>
        </p:txBody>
      </p:sp>
      <p:sp>
        <p:nvSpPr>
          <p:cNvPr id="4" name="Slide Number Placeholder 3">
            <a:extLst>
              <a:ext uri="{FF2B5EF4-FFF2-40B4-BE49-F238E27FC236}">
                <a16:creationId xmlns:a16="http://schemas.microsoft.com/office/drawing/2014/main" id="{6D03C0D3-3F49-4017-BB4B-FB7A9A26A218}"/>
              </a:ext>
            </a:extLst>
          </p:cNvPr>
          <p:cNvSpPr>
            <a:spLocks noGrp="1"/>
          </p:cNvSpPr>
          <p:nvPr>
            <p:ph type="sldNum" sz="quarter" idx="12"/>
          </p:nvPr>
        </p:nvSpPr>
        <p:spPr/>
        <p:txBody>
          <a:bodyPr/>
          <a:lstStyle/>
          <a:p>
            <a:fld id="{1A54F0D0-4C76-45F1-A7E2-3CEF895B4702}" type="slidenum">
              <a:rPr lang="en-US" smtClean="0"/>
              <a:t>58</a:t>
            </a:fld>
            <a:endParaRPr lang="en-US"/>
          </a:p>
        </p:txBody>
      </p:sp>
    </p:spTree>
    <p:custDataLst>
      <p:tags r:id="rId1"/>
    </p:custDataLst>
    <p:extLst>
      <p:ext uri="{BB962C8B-B14F-4D97-AF65-F5344CB8AC3E}">
        <p14:creationId xmlns:p14="http://schemas.microsoft.com/office/powerpoint/2010/main" val="3384759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Metadata resources</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r>
              <a:rPr lang="en-US" sz="1800" b="1" i="0" u="none" strike="noStrike" baseline="0" dirty="0">
                <a:solidFill>
                  <a:srgbClr val="000000"/>
                </a:solidFill>
                <a:latin typeface="Arial" panose="020B0604020202020204" pitchFamily="34" charset="0"/>
              </a:rPr>
              <a:t>Statistical Data and Metadata Exchange (SDMX)</a:t>
            </a:r>
          </a:p>
          <a:p>
            <a:pPr lvl="1"/>
            <a:r>
              <a:rPr lang="en-US" sz="1800" dirty="0">
                <a:solidFill>
                  <a:srgbClr val="000000"/>
                </a:solidFill>
                <a:latin typeface="Arial" panose="020B0604020202020204" pitchFamily="34" charset="0"/>
              </a:rPr>
              <a:t>SDMX Glossary</a:t>
            </a:r>
          </a:p>
          <a:p>
            <a:pPr lvl="1"/>
            <a:r>
              <a:rPr lang="en-US" sz="1800" dirty="0">
                <a:solidFill>
                  <a:srgbClr val="000000"/>
                </a:solidFill>
                <a:latin typeface="Arial" panose="020B0604020202020204" pitchFamily="34" charset="0"/>
              </a:rPr>
              <a:t>SDMX statistical guidelines on Global Metadata Structure Definition (MSD) and Concept Scheme</a:t>
            </a:r>
          </a:p>
          <a:p>
            <a:pPr lvl="1"/>
            <a:r>
              <a:rPr lang="en-US" sz="1800" b="0" i="0" u="none" strike="noStrike" baseline="0" dirty="0">
                <a:solidFill>
                  <a:srgbClr val="000000"/>
                </a:solidFill>
                <a:latin typeface="Arial" panose="020B0604020202020204" pitchFamily="34" charset="0"/>
              </a:rPr>
              <a:t>SDMX statistical guidelines on </a:t>
            </a:r>
            <a:r>
              <a:rPr lang="en-US" sz="1800" b="0" i="0" u="none" strike="noStrike" baseline="0" dirty="0" err="1">
                <a:solidFill>
                  <a:srgbClr val="000000"/>
                </a:solidFill>
                <a:latin typeface="Arial" panose="020B0604020202020204" pitchFamily="34" charset="0"/>
              </a:rPr>
              <a:t>Standardising</a:t>
            </a:r>
            <a:r>
              <a:rPr lang="en-US" sz="1800" b="0" i="0" u="none" strike="noStrike" baseline="0" dirty="0">
                <a:solidFill>
                  <a:srgbClr val="000000"/>
                </a:solidFill>
                <a:latin typeface="Arial" panose="020B0604020202020204" pitchFamily="34" charset="0"/>
              </a:rPr>
              <a:t> Reference Metadata Reporting in SDMX</a:t>
            </a: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Data Documentation Initiative (DDI)</a:t>
            </a:r>
            <a:endParaRPr lang="en-US"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59</a:t>
            </a:fld>
            <a:endParaRPr lang="en-US"/>
          </a:p>
        </p:txBody>
      </p:sp>
    </p:spTree>
    <p:custDataLst>
      <p:tags r:id="rId1"/>
    </p:custDataLst>
    <p:extLst>
      <p:ext uri="{BB962C8B-B14F-4D97-AF65-F5344CB8AC3E}">
        <p14:creationId xmlns:p14="http://schemas.microsoft.com/office/powerpoint/2010/main" val="148134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Examples of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6</a:t>
            </a:fld>
            <a:endParaRPr lang="en-US"/>
          </a:p>
        </p:txBody>
      </p:sp>
    </p:spTree>
    <p:custDataLst>
      <p:tags r:id="rId1"/>
    </p:custDataLst>
    <p:extLst>
      <p:ext uri="{BB962C8B-B14F-4D97-AF65-F5344CB8AC3E}">
        <p14:creationId xmlns:p14="http://schemas.microsoft.com/office/powerpoint/2010/main" val="80377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Examples of metadata</a:t>
            </a:r>
          </a:p>
        </p:txBody>
      </p:sp>
      <p:sp>
        <p:nvSpPr>
          <p:cNvPr id="3" name="Content Placeholder 2">
            <a:extLst>
              <a:ext uri="{FF2B5EF4-FFF2-40B4-BE49-F238E27FC236}">
                <a16:creationId xmlns:a16="http://schemas.microsoft.com/office/drawing/2014/main" id="{5719C319-5FC6-0C10-A78C-47349C7B5968}"/>
              </a:ext>
            </a:extLst>
          </p:cNvPr>
          <p:cNvSpPr>
            <a:spLocks noGrp="1"/>
          </p:cNvSpPr>
          <p:nvPr>
            <p:ph idx="1"/>
          </p:nvPr>
        </p:nvSpPr>
        <p:spPr>
          <a:xfrm>
            <a:off x="424206" y="1653309"/>
            <a:ext cx="10929593" cy="4523654"/>
          </a:xfrm>
        </p:spPr>
        <p:txBody>
          <a:bodyPr>
            <a:normAutofit/>
          </a:bodyPr>
          <a:lstStyle/>
          <a:p>
            <a:r>
              <a:rPr lang="en-US" sz="1800" dirty="0"/>
              <a:t>Data labels</a:t>
            </a:r>
          </a:p>
          <a:p>
            <a:r>
              <a:rPr lang="en-US" sz="1800" dirty="0"/>
              <a:t>Definitions</a:t>
            </a:r>
          </a:p>
          <a:p>
            <a:r>
              <a:rPr lang="en-US" sz="1800" dirty="0"/>
              <a:t>Descriptions of methodology</a:t>
            </a:r>
          </a:p>
          <a:p>
            <a:r>
              <a:rPr lang="en-US" sz="1800" dirty="0"/>
              <a:t>Legends</a:t>
            </a:r>
          </a:p>
          <a:p>
            <a:r>
              <a:rPr lang="en-US" sz="1800" dirty="0"/>
              <a:t>Source</a:t>
            </a:r>
          </a:p>
          <a:p>
            <a:r>
              <a:rPr lang="en-US" sz="1800" dirty="0"/>
              <a:t>Footnotes</a:t>
            </a:r>
          </a:p>
          <a:p>
            <a:r>
              <a:rPr lang="en-US" sz="1800" dirty="0"/>
              <a:t>Etc.</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7</a:t>
            </a:fld>
            <a:endParaRPr lang="en-US"/>
          </a:p>
        </p:txBody>
      </p:sp>
    </p:spTree>
    <p:custDataLst>
      <p:tags r:id="rId1"/>
    </p:custDataLst>
    <p:extLst>
      <p:ext uri="{BB962C8B-B14F-4D97-AF65-F5344CB8AC3E}">
        <p14:creationId xmlns:p14="http://schemas.microsoft.com/office/powerpoint/2010/main" val="325284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Importance of statistical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8</a:t>
            </a:fld>
            <a:endParaRPr lang="en-US"/>
          </a:p>
        </p:txBody>
      </p:sp>
      <p:sp>
        <p:nvSpPr>
          <p:cNvPr id="6" name="TextBox 5">
            <a:extLst>
              <a:ext uri="{FF2B5EF4-FFF2-40B4-BE49-F238E27FC236}">
                <a16:creationId xmlns:a16="http://schemas.microsoft.com/office/drawing/2014/main" id="{15A9DB73-920A-D984-5D04-B4B12DF2ED48}"/>
              </a:ext>
            </a:extLst>
          </p:cNvPr>
          <p:cNvSpPr txBox="1"/>
          <p:nvPr/>
        </p:nvSpPr>
        <p:spPr>
          <a:xfrm>
            <a:off x="5349218" y="3173091"/>
            <a:ext cx="2926080" cy="523220"/>
          </a:xfrm>
          <a:prstGeom prst="rect">
            <a:avLst/>
          </a:prstGeom>
          <a:noFill/>
        </p:spPr>
        <p:txBody>
          <a:bodyPr wrap="square" rtlCol="0">
            <a:spAutoFit/>
          </a:bodyPr>
          <a:lstStyle/>
          <a:p>
            <a:pPr algn="ctr"/>
            <a:r>
              <a:rPr lang="en-US" sz="2800" dirty="0"/>
              <a:t>10,203,693</a:t>
            </a:r>
          </a:p>
        </p:txBody>
      </p:sp>
      <p:sp>
        <p:nvSpPr>
          <p:cNvPr id="7" name="TextBox 6">
            <a:extLst>
              <a:ext uri="{FF2B5EF4-FFF2-40B4-BE49-F238E27FC236}">
                <a16:creationId xmlns:a16="http://schemas.microsoft.com/office/drawing/2014/main" id="{6565560D-D3FC-3DD8-66A5-B59A9CC0ED6F}"/>
              </a:ext>
            </a:extLst>
          </p:cNvPr>
          <p:cNvSpPr txBox="1"/>
          <p:nvPr/>
        </p:nvSpPr>
        <p:spPr>
          <a:xfrm>
            <a:off x="7665698" y="1524546"/>
            <a:ext cx="940525" cy="369332"/>
          </a:xfrm>
          <a:prstGeom prst="rect">
            <a:avLst/>
          </a:prstGeom>
          <a:noFill/>
        </p:spPr>
        <p:txBody>
          <a:bodyPr wrap="square" rtlCol="0">
            <a:spAutoFit/>
          </a:bodyPr>
          <a:lstStyle/>
          <a:p>
            <a:r>
              <a:rPr lang="en-US" b="1" dirty="0"/>
              <a:t>What?</a:t>
            </a:r>
          </a:p>
        </p:txBody>
      </p:sp>
      <p:sp>
        <p:nvSpPr>
          <p:cNvPr id="8" name="TextBox 7">
            <a:extLst>
              <a:ext uri="{FF2B5EF4-FFF2-40B4-BE49-F238E27FC236}">
                <a16:creationId xmlns:a16="http://schemas.microsoft.com/office/drawing/2014/main" id="{25EE1231-7C44-B3F6-4FB3-834C9C026BFE}"/>
              </a:ext>
            </a:extLst>
          </p:cNvPr>
          <p:cNvSpPr txBox="1"/>
          <p:nvPr/>
        </p:nvSpPr>
        <p:spPr>
          <a:xfrm>
            <a:off x="8135960" y="1900695"/>
            <a:ext cx="2120004" cy="369332"/>
          </a:xfrm>
          <a:prstGeom prst="rect">
            <a:avLst/>
          </a:prstGeom>
          <a:noFill/>
        </p:spPr>
        <p:txBody>
          <a:bodyPr wrap="none" rtlCol="0">
            <a:spAutoFit/>
          </a:bodyPr>
          <a:lstStyle/>
          <a:p>
            <a:r>
              <a:rPr lang="en-US" dirty="0"/>
              <a:t>Population estimate </a:t>
            </a:r>
          </a:p>
        </p:txBody>
      </p:sp>
      <p:sp>
        <p:nvSpPr>
          <p:cNvPr id="9" name="TextBox 8">
            <a:extLst>
              <a:ext uri="{FF2B5EF4-FFF2-40B4-BE49-F238E27FC236}">
                <a16:creationId xmlns:a16="http://schemas.microsoft.com/office/drawing/2014/main" id="{60C7C813-FC01-BB4F-3B17-14E3B85031BA}"/>
              </a:ext>
            </a:extLst>
          </p:cNvPr>
          <p:cNvSpPr txBox="1"/>
          <p:nvPr/>
        </p:nvSpPr>
        <p:spPr>
          <a:xfrm>
            <a:off x="8397218" y="3861673"/>
            <a:ext cx="1010194" cy="369332"/>
          </a:xfrm>
          <a:prstGeom prst="rect">
            <a:avLst/>
          </a:prstGeom>
          <a:noFill/>
        </p:spPr>
        <p:txBody>
          <a:bodyPr wrap="square" rtlCol="0">
            <a:spAutoFit/>
          </a:bodyPr>
          <a:lstStyle/>
          <a:p>
            <a:r>
              <a:rPr lang="en-US" b="1" dirty="0"/>
              <a:t>Where?</a:t>
            </a:r>
          </a:p>
        </p:txBody>
      </p:sp>
      <p:sp>
        <p:nvSpPr>
          <p:cNvPr id="10" name="TextBox 9">
            <a:extLst>
              <a:ext uri="{FF2B5EF4-FFF2-40B4-BE49-F238E27FC236}">
                <a16:creationId xmlns:a16="http://schemas.microsoft.com/office/drawing/2014/main" id="{15DD60A7-FE88-0A6B-37D7-C5341C7B5AFE}"/>
              </a:ext>
            </a:extLst>
          </p:cNvPr>
          <p:cNvSpPr txBox="1"/>
          <p:nvPr/>
        </p:nvSpPr>
        <p:spPr>
          <a:xfrm>
            <a:off x="8806520" y="4231005"/>
            <a:ext cx="669863" cy="369332"/>
          </a:xfrm>
          <a:prstGeom prst="rect">
            <a:avLst/>
          </a:prstGeom>
          <a:noFill/>
        </p:spPr>
        <p:txBody>
          <a:bodyPr wrap="none" rtlCol="0">
            <a:spAutoFit/>
          </a:bodyPr>
          <a:lstStyle/>
          <a:p>
            <a:r>
              <a:rPr lang="en-US" dirty="0"/>
              <a:t>Cairo</a:t>
            </a:r>
          </a:p>
        </p:txBody>
      </p:sp>
      <p:sp>
        <p:nvSpPr>
          <p:cNvPr id="11" name="TextBox 10">
            <a:extLst>
              <a:ext uri="{FF2B5EF4-FFF2-40B4-BE49-F238E27FC236}">
                <a16:creationId xmlns:a16="http://schemas.microsoft.com/office/drawing/2014/main" id="{EAD75EBD-0B67-743B-4B80-C4FFB687C98F}"/>
              </a:ext>
            </a:extLst>
          </p:cNvPr>
          <p:cNvSpPr txBox="1"/>
          <p:nvPr/>
        </p:nvSpPr>
        <p:spPr>
          <a:xfrm>
            <a:off x="3694589" y="4046339"/>
            <a:ext cx="1010194" cy="369332"/>
          </a:xfrm>
          <a:prstGeom prst="rect">
            <a:avLst/>
          </a:prstGeom>
          <a:noFill/>
        </p:spPr>
        <p:txBody>
          <a:bodyPr wrap="square" rtlCol="0">
            <a:spAutoFit/>
          </a:bodyPr>
          <a:lstStyle/>
          <a:p>
            <a:r>
              <a:rPr lang="en-US" b="1" dirty="0"/>
              <a:t>When?</a:t>
            </a:r>
          </a:p>
        </p:txBody>
      </p:sp>
      <p:sp>
        <p:nvSpPr>
          <p:cNvPr id="12" name="TextBox 11">
            <a:extLst>
              <a:ext uri="{FF2B5EF4-FFF2-40B4-BE49-F238E27FC236}">
                <a16:creationId xmlns:a16="http://schemas.microsoft.com/office/drawing/2014/main" id="{54B15315-9DAA-A209-ABAB-21FBC8AF49BE}"/>
              </a:ext>
            </a:extLst>
          </p:cNvPr>
          <p:cNvSpPr txBox="1"/>
          <p:nvPr/>
        </p:nvSpPr>
        <p:spPr>
          <a:xfrm>
            <a:off x="4199686" y="4481725"/>
            <a:ext cx="1599669" cy="369332"/>
          </a:xfrm>
          <a:prstGeom prst="rect">
            <a:avLst/>
          </a:prstGeom>
          <a:noFill/>
        </p:spPr>
        <p:txBody>
          <a:bodyPr wrap="none" rtlCol="0">
            <a:spAutoFit/>
          </a:bodyPr>
          <a:lstStyle/>
          <a:p>
            <a:r>
              <a:rPr lang="en-US" dirty="0"/>
              <a:t>1 January 2023</a:t>
            </a:r>
          </a:p>
        </p:txBody>
      </p:sp>
      <p:sp>
        <p:nvSpPr>
          <p:cNvPr id="13" name="TextBox 12">
            <a:extLst>
              <a:ext uri="{FF2B5EF4-FFF2-40B4-BE49-F238E27FC236}">
                <a16:creationId xmlns:a16="http://schemas.microsoft.com/office/drawing/2014/main" id="{660FADF0-9684-0A67-327B-4F752145C47E}"/>
              </a:ext>
            </a:extLst>
          </p:cNvPr>
          <p:cNvSpPr txBox="1"/>
          <p:nvPr/>
        </p:nvSpPr>
        <p:spPr>
          <a:xfrm>
            <a:off x="3032738" y="1753151"/>
            <a:ext cx="1010194" cy="369332"/>
          </a:xfrm>
          <a:prstGeom prst="rect">
            <a:avLst/>
          </a:prstGeom>
          <a:noFill/>
        </p:spPr>
        <p:txBody>
          <a:bodyPr wrap="square" rtlCol="0">
            <a:spAutoFit/>
          </a:bodyPr>
          <a:lstStyle/>
          <a:p>
            <a:r>
              <a:rPr lang="en-US" b="1" dirty="0"/>
              <a:t>Who?</a:t>
            </a:r>
          </a:p>
        </p:txBody>
      </p:sp>
      <p:sp>
        <p:nvSpPr>
          <p:cNvPr id="14" name="TextBox 13">
            <a:extLst>
              <a:ext uri="{FF2B5EF4-FFF2-40B4-BE49-F238E27FC236}">
                <a16:creationId xmlns:a16="http://schemas.microsoft.com/office/drawing/2014/main" id="{A2DC6DEF-62AA-E3EB-E8E9-644A7AA2638B}"/>
              </a:ext>
            </a:extLst>
          </p:cNvPr>
          <p:cNvSpPr txBox="1"/>
          <p:nvPr/>
        </p:nvSpPr>
        <p:spPr>
          <a:xfrm>
            <a:off x="3418359" y="2188537"/>
            <a:ext cx="1710918" cy="369332"/>
          </a:xfrm>
          <a:prstGeom prst="rect">
            <a:avLst/>
          </a:prstGeom>
          <a:noFill/>
        </p:spPr>
        <p:txBody>
          <a:bodyPr wrap="none" rtlCol="0">
            <a:spAutoFit/>
          </a:bodyPr>
          <a:lstStyle/>
          <a:p>
            <a:r>
              <a:rPr lang="en-US" dirty="0"/>
              <a:t>Total population</a:t>
            </a:r>
          </a:p>
        </p:txBody>
      </p:sp>
      <p:sp>
        <p:nvSpPr>
          <p:cNvPr id="15" name="TextBox 14">
            <a:extLst>
              <a:ext uri="{FF2B5EF4-FFF2-40B4-BE49-F238E27FC236}">
                <a16:creationId xmlns:a16="http://schemas.microsoft.com/office/drawing/2014/main" id="{227C4F73-9467-BC47-31FF-C0A9F3EB11EA}"/>
              </a:ext>
            </a:extLst>
          </p:cNvPr>
          <p:cNvSpPr txBox="1"/>
          <p:nvPr/>
        </p:nvSpPr>
        <p:spPr>
          <a:xfrm>
            <a:off x="5491842" y="5964621"/>
            <a:ext cx="6128537" cy="307777"/>
          </a:xfrm>
          <a:prstGeom prst="rect">
            <a:avLst/>
          </a:prstGeom>
          <a:noFill/>
        </p:spPr>
        <p:txBody>
          <a:bodyPr wrap="none" rtlCol="0">
            <a:spAutoFit/>
          </a:bodyPr>
          <a:lstStyle/>
          <a:p>
            <a:r>
              <a:rPr lang="en-US" sz="1400" dirty="0"/>
              <a:t>https://www.capmas.gov.eg/pdf/new_Pdf/20238713628_pop2023%20-%20e.pdf</a:t>
            </a:r>
          </a:p>
        </p:txBody>
      </p:sp>
      <p:sp>
        <p:nvSpPr>
          <p:cNvPr id="3" name="TextBox 2">
            <a:extLst>
              <a:ext uri="{FF2B5EF4-FFF2-40B4-BE49-F238E27FC236}">
                <a16:creationId xmlns:a16="http://schemas.microsoft.com/office/drawing/2014/main" id="{D896EEF4-A3BE-6EAF-FA20-05608481863F}"/>
              </a:ext>
            </a:extLst>
          </p:cNvPr>
          <p:cNvSpPr txBox="1"/>
          <p:nvPr/>
        </p:nvSpPr>
        <p:spPr>
          <a:xfrm>
            <a:off x="169458" y="1460527"/>
            <a:ext cx="2326091" cy="2308324"/>
          </a:xfrm>
          <a:prstGeom prst="rect">
            <a:avLst/>
          </a:prstGeom>
          <a:noFill/>
        </p:spPr>
        <p:txBody>
          <a:bodyPr wrap="square" rtlCol="0">
            <a:spAutoFit/>
          </a:bodyPr>
          <a:lstStyle/>
          <a:p>
            <a:r>
              <a:rPr lang="en-US" dirty="0">
                <a:solidFill>
                  <a:schemeClr val="accent2"/>
                </a:solidFill>
              </a:rPr>
              <a:t>Data make no sense when presented on their own.</a:t>
            </a:r>
          </a:p>
          <a:p>
            <a:endParaRPr lang="en-US" dirty="0">
              <a:solidFill>
                <a:schemeClr val="accent2"/>
              </a:solidFill>
            </a:endParaRPr>
          </a:p>
          <a:p>
            <a:r>
              <a:rPr lang="en-US" dirty="0">
                <a:solidFill>
                  <a:schemeClr val="accent2"/>
                </a:solidFill>
              </a:rPr>
              <a:t>Metadata provide the information needed to understand what data represent. </a:t>
            </a:r>
          </a:p>
        </p:txBody>
      </p:sp>
    </p:spTree>
    <p:custDataLst>
      <p:tags r:id="rId1"/>
    </p:custDataLst>
    <p:extLst>
      <p:ext uri="{BB962C8B-B14F-4D97-AF65-F5344CB8AC3E}">
        <p14:creationId xmlns:p14="http://schemas.microsoft.com/office/powerpoint/2010/main" val="9909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9C70-384A-9A39-1E13-F03846F7AACF}"/>
              </a:ext>
            </a:extLst>
          </p:cNvPr>
          <p:cNvSpPr>
            <a:spLocks noGrp="1"/>
          </p:cNvSpPr>
          <p:nvPr>
            <p:ph type="title"/>
          </p:nvPr>
        </p:nvSpPr>
        <p:spPr>
          <a:xfrm>
            <a:off x="1426865" y="585602"/>
            <a:ext cx="9926934" cy="834013"/>
          </a:xfrm>
        </p:spPr>
        <p:txBody>
          <a:bodyPr/>
          <a:lstStyle/>
          <a:p>
            <a:r>
              <a:rPr lang="en-US" dirty="0"/>
              <a:t>Types of statistical metadata</a:t>
            </a:r>
          </a:p>
        </p:txBody>
      </p:sp>
      <p:sp>
        <p:nvSpPr>
          <p:cNvPr id="4" name="Slide Number Placeholder 3">
            <a:extLst>
              <a:ext uri="{FF2B5EF4-FFF2-40B4-BE49-F238E27FC236}">
                <a16:creationId xmlns:a16="http://schemas.microsoft.com/office/drawing/2014/main" id="{B6E3707D-77F0-162D-4864-2B8900A380F9}"/>
              </a:ext>
            </a:extLst>
          </p:cNvPr>
          <p:cNvSpPr>
            <a:spLocks noGrp="1"/>
          </p:cNvSpPr>
          <p:nvPr>
            <p:ph type="sldNum" sz="quarter" idx="12"/>
          </p:nvPr>
        </p:nvSpPr>
        <p:spPr/>
        <p:txBody>
          <a:bodyPr/>
          <a:lstStyle/>
          <a:p>
            <a:fld id="{1A54F0D0-4C76-45F1-A7E2-3CEF895B4702}" type="slidenum">
              <a:rPr lang="en-US" smtClean="0"/>
              <a:t>9</a:t>
            </a:fld>
            <a:endParaRPr lang="en-US"/>
          </a:p>
        </p:txBody>
      </p:sp>
      <p:sp>
        <p:nvSpPr>
          <p:cNvPr id="6" name="TextBox 5">
            <a:extLst>
              <a:ext uri="{FF2B5EF4-FFF2-40B4-BE49-F238E27FC236}">
                <a16:creationId xmlns:a16="http://schemas.microsoft.com/office/drawing/2014/main" id="{4C2CFCEC-A12B-7647-89AB-76F3429C0A8F}"/>
              </a:ext>
            </a:extLst>
          </p:cNvPr>
          <p:cNvSpPr txBox="1"/>
          <p:nvPr/>
        </p:nvSpPr>
        <p:spPr>
          <a:xfrm>
            <a:off x="3414044" y="1111966"/>
            <a:ext cx="2351314" cy="5668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Statistical Metadata</a:t>
            </a:r>
          </a:p>
          <a:p>
            <a:r>
              <a:rPr lang="en-US" sz="1600" b="0" dirty="0">
                <a:solidFill>
                  <a:schemeClr val="bg1">
                    <a:lumMod val="50000"/>
                  </a:schemeClr>
                </a:solidFill>
              </a:rPr>
              <a:t>Data about statistical data</a:t>
            </a:r>
          </a:p>
        </p:txBody>
      </p:sp>
      <p:sp>
        <p:nvSpPr>
          <p:cNvPr id="8" name="Rectangle 7">
            <a:extLst>
              <a:ext uri="{FF2B5EF4-FFF2-40B4-BE49-F238E27FC236}">
                <a16:creationId xmlns:a16="http://schemas.microsoft.com/office/drawing/2014/main" id="{87439438-5D6B-2357-2236-0E5B31F9BFD7}"/>
              </a:ext>
            </a:extLst>
          </p:cNvPr>
          <p:cNvSpPr/>
          <p:nvPr/>
        </p:nvSpPr>
        <p:spPr>
          <a:xfrm>
            <a:off x="634300" y="2517561"/>
            <a:ext cx="3763444" cy="117813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Structural metadata</a:t>
            </a:r>
            <a:endParaRPr lang="en-US" dirty="0">
              <a:solidFill>
                <a:schemeClr val="tx1"/>
              </a:solidFill>
            </a:endParaRPr>
          </a:p>
          <a:p>
            <a:r>
              <a:rPr lang="en-US" sz="1600" dirty="0">
                <a:solidFill>
                  <a:schemeClr val="bg1">
                    <a:lumMod val="50000"/>
                  </a:schemeClr>
                </a:solidFill>
              </a:rPr>
              <a:t>Metadata that identify and describe data and reference metadata</a:t>
            </a:r>
          </a:p>
        </p:txBody>
      </p:sp>
      <p:sp>
        <p:nvSpPr>
          <p:cNvPr id="10" name="TextBox 9">
            <a:extLst>
              <a:ext uri="{FF2B5EF4-FFF2-40B4-BE49-F238E27FC236}">
                <a16:creationId xmlns:a16="http://schemas.microsoft.com/office/drawing/2014/main" id="{75A41965-5F05-E413-9EFE-1175F7F462A0}"/>
              </a:ext>
            </a:extLst>
          </p:cNvPr>
          <p:cNvSpPr txBox="1"/>
          <p:nvPr/>
        </p:nvSpPr>
        <p:spPr>
          <a:xfrm>
            <a:off x="7794973" y="5951685"/>
            <a:ext cx="3825406" cy="338554"/>
          </a:xfrm>
          <a:prstGeom prst="rect">
            <a:avLst/>
          </a:prstGeom>
          <a:noFill/>
        </p:spPr>
        <p:txBody>
          <a:bodyPr wrap="none" rtlCol="0">
            <a:spAutoFit/>
          </a:bodyPr>
          <a:lstStyle/>
          <a:p>
            <a:r>
              <a:rPr lang="en-US" sz="1600" dirty="0">
                <a:solidFill>
                  <a:schemeClr val="tx1"/>
                </a:solidFill>
              </a:rPr>
              <a:t>SDMX Glossary version 2.1, December 2020</a:t>
            </a:r>
            <a:endParaRPr lang="en-US" sz="1600" dirty="0"/>
          </a:p>
        </p:txBody>
      </p:sp>
      <p:cxnSp>
        <p:nvCxnSpPr>
          <p:cNvPr id="12" name="Connector: Elbow 11">
            <a:extLst>
              <a:ext uri="{FF2B5EF4-FFF2-40B4-BE49-F238E27FC236}">
                <a16:creationId xmlns:a16="http://schemas.microsoft.com/office/drawing/2014/main" id="{83B8C229-6E5C-B83D-4D34-000D8DBF91F8}"/>
              </a:ext>
            </a:extLst>
          </p:cNvPr>
          <p:cNvCxnSpPr>
            <a:cxnSpLocks/>
            <a:stCxn id="6" idx="2"/>
            <a:endCxn id="8" idx="0"/>
          </p:cNvCxnSpPr>
          <p:nvPr/>
        </p:nvCxnSpPr>
        <p:spPr>
          <a:xfrm rot="5400000">
            <a:off x="3133479" y="1061339"/>
            <a:ext cx="838766" cy="2073679"/>
          </a:xfrm>
          <a:prstGeom prst="bentConnector3">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82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SA" id="{B5397BE3-4311-4798-9B5B-205C5EDCC09C}" vid="{55B4E4CF-7B79-4DF4-8E0E-A8429F11EB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DESA</Template>
  <TotalTime>20189</TotalTime>
  <Words>3131</Words>
  <Application>Microsoft Office PowerPoint</Application>
  <PresentationFormat>Widescreen</PresentationFormat>
  <Paragraphs>422</Paragraphs>
  <Slides>59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Arial</vt:lpstr>
      <vt:lpstr>Arial</vt:lpstr>
      <vt:lpstr>Calibri</vt:lpstr>
      <vt:lpstr>Calibri Light</vt:lpstr>
      <vt:lpstr>Montserrat</vt:lpstr>
      <vt:lpstr>Roboto</vt:lpstr>
      <vt:lpstr>Wingdings</vt:lpstr>
      <vt:lpstr>DESA</vt:lpstr>
      <vt:lpstr>Custom Design</vt:lpstr>
      <vt:lpstr>PowerPoint Presentation</vt:lpstr>
      <vt:lpstr>Objectives and expected outcomes</vt:lpstr>
      <vt:lpstr>Content</vt:lpstr>
      <vt:lpstr>What is metadata?</vt:lpstr>
      <vt:lpstr>What is metadata?</vt:lpstr>
      <vt:lpstr>Examples of metadata</vt:lpstr>
      <vt:lpstr>Examples of metadata</vt:lpstr>
      <vt:lpstr>Importance of statistical metadata</vt:lpstr>
      <vt:lpstr>Types of statistical metadata</vt:lpstr>
      <vt:lpstr>What is structural metadata?</vt:lpstr>
      <vt:lpstr>What is structural metadata?</vt:lpstr>
      <vt:lpstr>Structural metadata</vt:lpstr>
      <vt:lpstr>Structural metadata</vt:lpstr>
      <vt:lpstr>Types of statistical metadata</vt:lpstr>
      <vt:lpstr>What is reference metadata?</vt:lpstr>
      <vt:lpstr>What is reference metadata?</vt:lpstr>
      <vt:lpstr>Hierarchical way of viewing metadata</vt:lpstr>
      <vt:lpstr>Structural metadata</vt:lpstr>
      <vt:lpstr>Conceptual reference metadata</vt:lpstr>
      <vt:lpstr>Conceptual reference metadata</vt:lpstr>
      <vt:lpstr>Detailed reference metadata on methods and quality</vt:lpstr>
      <vt:lpstr>Detailed reference metadata on methods and quality</vt:lpstr>
      <vt:lpstr>Metadata for the Global SDG Indicators</vt:lpstr>
      <vt:lpstr>Global SDG Indicators Database: structural metadata</vt:lpstr>
      <vt:lpstr>Metadata database</vt:lpstr>
      <vt:lpstr>Global SDG Indicators Metadata Repository (Reference metadata)</vt:lpstr>
      <vt:lpstr>Global SDG Reference Metadata</vt:lpstr>
      <vt:lpstr>National SDG Reference Metadata</vt:lpstr>
      <vt:lpstr>National metadata is essential for comparability</vt:lpstr>
      <vt:lpstr>Discrepancies between global and national data</vt:lpstr>
      <vt:lpstr>Metadata</vt:lpstr>
      <vt:lpstr>What is a Metadata Structure Definition - MSD?</vt:lpstr>
      <vt:lpstr>Metadata Structure Definition for the SDGs</vt:lpstr>
      <vt:lpstr>Metadata Structure Definition for the SDGs</vt:lpstr>
      <vt:lpstr>SDG metadata template</vt:lpstr>
      <vt:lpstr>Metadata in SDMX</vt:lpstr>
      <vt:lpstr>SDG metadata template</vt:lpstr>
      <vt:lpstr>SDG metadata template</vt:lpstr>
      <vt:lpstr>Metadata attachment</vt:lpstr>
      <vt:lpstr>Concepts</vt:lpstr>
      <vt:lpstr>Concepts</vt:lpstr>
      <vt:lpstr>Concepts</vt:lpstr>
      <vt:lpstr>Concepts</vt:lpstr>
      <vt:lpstr>Concepts</vt:lpstr>
      <vt:lpstr>Concepts</vt:lpstr>
      <vt:lpstr>Concepts</vt:lpstr>
      <vt:lpstr>Concepts</vt:lpstr>
      <vt:lpstr>Authoring SDG metadata for SDMX conversion</vt:lpstr>
      <vt:lpstr>Authoring SDG metadata steps</vt:lpstr>
      <vt:lpstr>Authoring SDG metadata steps</vt:lpstr>
      <vt:lpstr>Authoring SDG metadata steps</vt:lpstr>
      <vt:lpstr>Authoring SDG metadata steps</vt:lpstr>
      <vt:lpstr>Authoring SDG metadata steps</vt:lpstr>
      <vt:lpstr>Authoring SDG metadata steps</vt:lpstr>
      <vt:lpstr>Rich-text features of word that can be used</vt:lpstr>
      <vt:lpstr>Rich-text features that cannot be used</vt:lpstr>
      <vt:lpstr>Recommendations for drafting and compiling metadata</vt:lpstr>
      <vt:lpstr>PowerPoint Presentation</vt:lpstr>
      <vt:lpstr>Metadata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Customizing the SDG Data Structure Definition</dc:title>
  <dc:creator>shibata@un.org</dc:creator>
  <cp:lastModifiedBy>Harumi Shibata Salazar</cp:lastModifiedBy>
  <cp:revision>5</cp:revision>
  <dcterms:created xsi:type="dcterms:W3CDTF">2021-10-12T14:43:22Z</dcterms:created>
  <dcterms:modified xsi:type="dcterms:W3CDTF">2024-06-11T02:33:29Z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9F2A6076-F32E-4412-8EAF-FC31B77BA328</vt:lpwstr>
  </property>
  <property fmtid="{D5CDD505-2E9C-101B-9397-08002B2CF9AE}" pid="3" name="ArticulatePath">
    <vt:lpwstr>https://unitednations-my.sharepoint.com/personal/gozalov_un_org/Documents/Travel/2023/06 - Amman/Presentations/6. SDG DSD Customization</vt:lpwstr>
  </property>
</Properties>
</file>