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63" r:id="rId2"/>
    <p:sldMasterId id="2147483777" r:id="rId3"/>
  </p:sldMasterIdLst>
  <p:notesMasterIdLst>
    <p:notesMasterId r:id="rId21"/>
  </p:notesMasterIdLst>
  <p:handoutMasterIdLst>
    <p:handoutMasterId r:id="rId22"/>
  </p:handoutMasterIdLst>
  <p:sldIdLst>
    <p:sldId id="256" r:id="rId4"/>
    <p:sldId id="310" r:id="rId5"/>
    <p:sldId id="382" r:id="rId6"/>
    <p:sldId id="261" r:id="rId7"/>
    <p:sldId id="381" r:id="rId8"/>
    <p:sldId id="345" r:id="rId9"/>
    <p:sldId id="379" r:id="rId10"/>
    <p:sldId id="355" r:id="rId11"/>
    <p:sldId id="264" r:id="rId12"/>
    <p:sldId id="369" r:id="rId13"/>
    <p:sldId id="366" r:id="rId14"/>
    <p:sldId id="367" r:id="rId15"/>
    <p:sldId id="360" r:id="rId16"/>
    <p:sldId id="377" r:id="rId17"/>
    <p:sldId id="359" r:id="rId18"/>
    <p:sldId id="267" r:id="rId19"/>
    <p:sldId id="37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D9D9D9"/>
    <a:srgbClr val="FF9900"/>
    <a:srgbClr val="FFFF99"/>
    <a:srgbClr val="0298CA"/>
    <a:srgbClr val="134D88"/>
    <a:srgbClr val="0BBEC8"/>
    <a:srgbClr val="1079AF"/>
    <a:srgbClr val="13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3FB48-90EC-4B36-BBE4-2BE3257A290B}" v="929" dt="2023-06-07T06:51:15.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77733" autoAdjust="0"/>
  </p:normalViewPr>
  <p:slideViewPr>
    <p:cSldViewPr snapToGrid="0" snapToObjects="1">
      <p:cViewPr varScale="1">
        <p:scale>
          <a:sx n="82" d="100"/>
          <a:sy n="82" d="100"/>
        </p:scale>
        <p:origin x="966" y="78"/>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'Figure 1'!$A$2</c:f>
              <c:strCache>
                <c:ptCount val="1"/>
                <c:pt idx="0">
                  <c:v>بُلّغت للوكالات القيّمة</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1'!$B$1</c:f>
              <c:strCache>
                <c:ptCount val="1"/>
                <c:pt idx="0">
                  <c:v>Value</c:v>
                </c:pt>
              </c:strCache>
            </c:strRef>
          </c:cat>
          <c:val>
            <c:numRef>
              <c:f>'Figure 1'!$B$2</c:f>
              <c:numCache>
                <c:formatCode>0%</c:formatCode>
                <c:ptCount val="1"/>
                <c:pt idx="0">
                  <c:v>0.5</c:v>
                </c:pt>
              </c:numCache>
            </c:numRef>
          </c:val>
          <c:extLst>
            <c:ext xmlns:c16="http://schemas.microsoft.com/office/drawing/2014/chart" uri="{C3380CC4-5D6E-409C-BE32-E72D297353CC}">
              <c16:uniqueId val="{00000000-160D-4DB7-80A2-582A2831D01B}"/>
            </c:ext>
          </c:extLst>
        </c:ser>
        <c:ser>
          <c:idx val="1"/>
          <c:order val="1"/>
          <c:tx>
            <c:strRef>
              <c:f>'Figure 1'!$A$3</c:f>
              <c:strCache>
                <c:ptCount val="1"/>
                <c:pt idx="0">
                  <c:v>بُلّغت للأجهزة الإحصائية الوطنية</c:v>
                </c:pt>
              </c:strCache>
            </c:strRef>
          </c:tx>
          <c:spPr>
            <a:solidFill>
              <a:srgbClr val="92D050"/>
            </a:solidFill>
            <a:ln>
              <a:noFill/>
            </a:ln>
            <a:effectLst/>
          </c:spPr>
          <c:invertIfNegative val="0"/>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160D-4DB7-80A2-582A2831D01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1'!$B$1</c:f>
              <c:strCache>
                <c:ptCount val="1"/>
                <c:pt idx="0">
                  <c:v>Value</c:v>
                </c:pt>
              </c:strCache>
            </c:strRef>
          </c:cat>
          <c:val>
            <c:numRef>
              <c:f>'Figure 1'!$B$3</c:f>
              <c:numCache>
                <c:formatCode>0%</c:formatCode>
                <c:ptCount val="1"/>
                <c:pt idx="0">
                  <c:v>0.1</c:v>
                </c:pt>
              </c:numCache>
            </c:numRef>
          </c:val>
          <c:extLst>
            <c:ext xmlns:c16="http://schemas.microsoft.com/office/drawing/2014/chart" uri="{C3380CC4-5D6E-409C-BE32-E72D297353CC}">
              <c16:uniqueId val="{00000002-160D-4DB7-80A2-582A2831D01B}"/>
            </c:ext>
          </c:extLst>
        </c:ser>
        <c:ser>
          <c:idx val="2"/>
          <c:order val="2"/>
          <c:tx>
            <c:strRef>
              <c:f>'Figure 1'!$A$4</c:f>
              <c:strCache>
                <c:ptCount val="1"/>
                <c:pt idx="0">
                  <c:v>فجوة في البيانات</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1'!$B$1</c:f>
              <c:strCache>
                <c:ptCount val="1"/>
                <c:pt idx="0">
                  <c:v>Value</c:v>
                </c:pt>
              </c:strCache>
            </c:strRef>
          </c:cat>
          <c:val>
            <c:numRef>
              <c:f>'Figure 1'!$B$4</c:f>
              <c:numCache>
                <c:formatCode>0%</c:formatCode>
                <c:ptCount val="1"/>
                <c:pt idx="0">
                  <c:v>0.4</c:v>
                </c:pt>
              </c:numCache>
            </c:numRef>
          </c:val>
          <c:extLst>
            <c:ext xmlns:c16="http://schemas.microsoft.com/office/drawing/2014/chart" uri="{C3380CC4-5D6E-409C-BE32-E72D297353CC}">
              <c16:uniqueId val="{00000003-160D-4DB7-80A2-582A2831D01B}"/>
            </c:ext>
          </c:extLst>
        </c:ser>
        <c:dLbls>
          <c:dLblPos val="ctr"/>
          <c:showLegendKey val="0"/>
          <c:showVal val="1"/>
          <c:showCatName val="0"/>
          <c:showSerName val="0"/>
          <c:showPercent val="0"/>
          <c:showBubbleSize val="0"/>
        </c:dLbls>
        <c:gapWidth val="500"/>
        <c:overlap val="100"/>
        <c:axId val="2036480320"/>
        <c:axId val="2036482816"/>
      </c:barChart>
      <c:catAx>
        <c:axId val="2036480320"/>
        <c:scaling>
          <c:orientation val="minMax"/>
        </c:scaling>
        <c:delete val="1"/>
        <c:axPos val="b"/>
        <c:numFmt formatCode="General" sourceLinked="1"/>
        <c:majorTickMark val="none"/>
        <c:minorTickMark val="none"/>
        <c:tickLblPos val="nextTo"/>
        <c:crossAx val="2036482816"/>
        <c:crosses val="autoZero"/>
        <c:auto val="1"/>
        <c:lblAlgn val="ctr"/>
        <c:lblOffset val="100"/>
        <c:noMultiLvlLbl val="0"/>
      </c:catAx>
      <c:valAx>
        <c:axId val="2036482816"/>
        <c:scaling>
          <c:orientation val="minMax"/>
          <c:max val="1"/>
        </c:scaling>
        <c:delete val="1"/>
        <c:axPos val="l"/>
        <c:numFmt formatCode="0%" sourceLinked="1"/>
        <c:majorTickMark val="out"/>
        <c:minorTickMark val="none"/>
        <c:tickLblPos val="nextTo"/>
        <c:crossAx val="2036480320"/>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6'!$B$1</c:f>
              <c:strCache>
                <c:ptCount val="1"/>
                <c:pt idx="0">
                  <c:v>Value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6'!$A$2:$A$3</c:f>
              <c:strCache>
                <c:ptCount val="2"/>
                <c:pt idx="0">
                  <c:v>آذار/مارس 2022</c:v>
                </c:pt>
                <c:pt idx="1">
                  <c:v>تموز/يوليو 2022</c:v>
                </c:pt>
              </c:strCache>
            </c:strRef>
          </c:cat>
          <c:val>
            <c:numRef>
              <c:f>'Figure 6'!$B$2:$B$3</c:f>
              <c:numCache>
                <c:formatCode>General</c:formatCode>
                <c:ptCount val="2"/>
                <c:pt idx="0">
                  <c:v>18</c:v>
                </c:pt>
                <c:pt idx="1">
                  <c:v>123</c:v>
                </c:pt>
              </c:numCache>
            </c:numRef>
          </c:val>
          <c:extLst>
            <c:ext xmlns:c16="http://schemas.microsoft.com/office/drawing/2014/chart" uri="{C3380CC4-5D6E-409C-BE32-E72D297353CC}">
              <c16:uniqueId val="{00000000-1760-44AC-BA56-9D643FF0071B}"/>
            </c:ext>
          </c:extLst>
        </c:ser>
        <c:dLbls>
          <c:dLblPos val="inBase"/>
          <c:showLegendKey val="0"/>
          <c:showVal val="1"/>
          <c:showCatName val="0"/>
          <c:showSerName val="0"/>
          <c:showPercent val="0"/>
          <c:showBubbleSize val="0"/>
        </c:dLbls>
        <c:gapWidth val="100"/>
        <c:overlap val="-27"/>
        <c:axId val="1778276335"/>
        <c:axId val="1778260527"/>
      </c:barChart>
      <c:catAx>
        <c:axId val="1778276335"/>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78260527"/>
        <c:crosses val="autoZero"/>
        <c:auto val="1"/>
        <c:lblAlgn val="ctr"/>
        <c:lblOffset val="100"/>
        <c:noMultiLvlLbl val="0"/>
      </c:catAx>
      <c:valAx>
        <c:axId val="1778260527"/>
        <c:scaling>
          <c:orientation val="minMax"/>
          <c:max val="120"/>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78276335"/>
        <c:crosses val="autoZero"/>
        <c:crossBetween val="between"/>
      </c:valAx>
      <c:spPr>
        <a:noFill/>
        <a:ln>
          <a:noFill/>
        </a:ln>
        <a:effectLst/>
      </c:spPr>
    </c:plotArea>
    <c:plotVisOnly val="1"/>
    <c:dispBlanksAs val="gap"/>
    <c:showDLblsOverMax val="0"/>
  </c:chart>
  <c:spPr>
    <a:solidFill>
      <a:srgbClr val="DEEBF7"/>
    </a:solid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918B3-1009-4E9F-8BF3-72312A5F30C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AC2E2BD-3F95-462E-8E8E-FA164F42FF6D}">
      <dgm:prSet custT="1"/>
      <dgm:spPr/>
      <dgm:t>
        <a:bodyPr/>
        <a:lstStyle/>
        <a:p>
          <a:pPr rtl="1"/>
          <a:r>
            <a:rPr lang="ar-SA" sz="3000" kern="1200" dirty="0">
              <a:solidFill>
                <a:srgbClr val="000000">
                  <a:hueOff val="0"/>
                  <a:satOff val="0"/>
                  <a:lumOff val="0"/>
                  <a:alphaOff val="0"/>
                </a:srgbClr>
              </a:solidFill>
              <a:latin typeface="Selawik Light" panose="02020404030301010803"/>
              <a:ea typeface="+mn-ea"/>
              <a:cs typeface="Tahoma" panose="020B0604030504040204" pitchFamily="34" charset="0"/>
            </a:rPr>
            <a:t>الخلفية</a:t>
          </a: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a:p>
          <a:pPr rtl="1"/>
          <a:endParaRPr lang="en-US" sz="25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gm:t>
    </dgm:pt>
    <dgm:pt modelId="{2D481C7B-90C6-4BB1-B543-7656FDFE758B}" type="parTrans" cxnId="{17E6A7CA-2F60-4A1E-9498-61ADBCFE9801}">
      <dgm:prSet/>
      <dgm:spPr/>
      <dgm:t>
        <a:bodyPr/>
        <a:lstStyle/>
        <a:p>
          <a:pPr rtl="1"/>
          <a:endParaRPr lang="en-US"/>
        </a:p>
      </dgm:t>
    </dgm:pt>
    <dgm:pt modelId="{39301AEF-D7FE-446C-8295-5C037B828AAB}" type="sibTrans" cxnId="{17E6A7CA-2F60-4A1E-9498-61ADBCFE9801}">
      <dgm:prSet/>
      <dgm:spPr/>
      <dgm:t>
        <a:bodyPr/>
        <a:lstStyle/>
        <a:p>
          <a:pPr rtl="1"/>
          <a:endParaRPr lang="en-US"/>
        </a:p>
      </dgm:t>
    </dgm:pt>
    <dgm:pt modelId="{1B048239-8683-4DEB-8DB0-5CEC657EDD73}">
      <dgm:prSet custT="1"/>
      <dgm:spPr/>
      <dgm:t>
        <a:bodyPr/>
        <a:lstStyle/>
        <a:p>
          <a:pPr rtl="1"/>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gm:t>
    </dgm:pt>
    <dgm:pt modelId="{3F117EFA-EF35-4DD2-AF64-E8403FF9B32C}" type="parTrans" cxnId="{9DBBB51C-6DEF-4CA7-84D2-5F4988C3DD0F}">
      <dgm:prSet/>
      <dgm:spPr/>
      <dgm:t>
        <a:bodyPr/>
        <a:lstStyle/>
        <a:p>
          <a:pPr rtl="1"/>
          <a:endParaRPr lang="en-US"/>
        </a:p>
      </dgm:t>
    </dgm:pt>
    <dgm:pt modelId="{A0091448-EFCC-4A40-BB08-5D0984BA2A63}" type="sibTrans" cxnId="{9DBBB51C-6DEF-4CA7-84D2-5F4988C3DD0F}">
      <dgm:prSet/>
      <dgm:spPr/>
      <dgm:t>
        <a:bodyPr/>
        <a:lstStyle/>
        <a:p>
          <a:pPr rtl="1"/>
          <a:endParaRPr lang="en-US"/>
        </a:p>
      </dgm:t>
    </dgm:pt>
    <dgm:pt modelId="{95260B95-8EBB-419F-AE2C-FBB679BF18D6}">
      <dgm:prSet custT="1"/>
      <dgm:spPr/>
      <dgm:t>
        <a:bodyPr/>
        <a:lstStyle/>
        <a:p>
          <a:pPr marL="0" lvl="0" indent="0" algn="r" defTabSz="1333500" rtl="1">
            <a:lnSpc>
              <a:spcPct val="90000"/>
            </a:lnSpc>
            <a:spcBef>
              <a:spcPct val="0"/>
            </a:spcBef>
            <a:spcAft>
              <a:spcPct val="35000"/>
            </a:spcAft>
            <a:buNone/>
          </a:pP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gm:t>
    </dgm:pt>
    <dgm:pt modelId="{465CBA64-4854-4E75-8F99-B4F17170F448}" type="parTrans" cxnId="{C928E172-3D51-46FB-94B6-91E505B0F3D1}">
      <dgm:prSet/>
      <dgm:spPr/>
      <dgm:t>
        <a:bodyPr/>
        <a:lstStyle/>
        <a:p>
          <a:pPr rtl="1"/>
          <a:endParaRPr lang="en-US"/>
        </a:p>
      </dgm:t>
    </dgm:pt>
    <dgm:pt modelId="{74C4BD4A-5E23-4F06-9B4C-422A2BAEFA41}" type="sibTrans" cxnId="{C928E172-3D51-46FB-94B6-91E505B0F3D1}">
      <dgm:prSet/>
      <dgm:spPr/>
      <dgm:t>
        <a:bodyPr/>
        <a:lstStyle/>
        <a:p>
          <a:pPr rtl="1"/>
          <a:endParaRPr lang="en-US"/>
        </a:p>
      </dgm:t>
    </dgm:pt>
    <dgm:pt modelId="{4BF305CC-8F4E-4647-B309-304588C716B3}">
      <dgm:prSet custT="1"/>
      <dgm:spPr/>
      <dgm:t>
        <a:bodyPr/>
        <a:lstStyle/>
        <a:p>
          <a:pPr marL="0" lvl="0" indent="0" algn="r" defTabSz="1333500" rtl="1">
            <a:lnSpc>
              <a:spcPct val="90000"/>
            </a:lnSpc>
            <a:spcBef>
              <a:spcPct val="0"/>
            </a:spcBef>
            <a:spcAft>
              <a:spcPct val="35000"/>
            </a:spcAft>
            <a:buNone/>
          </a:pP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gm:t>
    </dgm:pt>
    <dgm:pt modelId="{3C0C2488-AD22-4BAD-81A6-F02EA733530C}" type="parTrans" cxnId="{72A0CB33-1B2A-4A17-9FCB-B156B98463E2}">
      <dgm:prSet/>
      <dgm:spPr/>
      <dgm:t>
        <a:bodyPr/>
        <a:lstStyle/>
        <a:p>
          <a:pPr rtl="1"/>
          <a:endParaRPr lang="en-US"/>
        </a:p>
      </dgm:t>
    </dgm:pt>
    <dgm:pt modelId="{70D5E580-2061-4301-AF1E-50000FE2AA06}" type="sibTrans" cxnId="{72A0CB33-1B2A-4A17-9FCB-B156B98463E2}">
      <dgm:prSet/>
      <dgm:spPr/>
      <dgm:t>
        <a:bodyPr/>
        <a:lstStyle/>
        <a:p>
          <a:pPr rtl="1"/>
          <a:endParaRPr lang="en-US"/>
        </a:p>
      </dgm:t>
    </dgm:pt>
    <dgm:pt modelId="{10BCC3AF-7841-48AD-BB68-269042DA3861}">
      <dgm:prSet custT="1"/>
      <dgm:spPr/>
      <dgm:t>
        <a:bodyPr/>
        <a:lstStyle/>
        <a:p>
          <a:pPr rtl="1"/>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gm:t>
    </dgm:pt>
    <dgm:pt modelId="{8760C43B-FD9A-408F-8230-B405E21D8A8D}" type="parTrans" cxnId="{51D480F1-CF9F-446B-99E0-4E485A8DB8A9}">
      <dgm:prSet/>
      <dgm:spPr/>
      <dgm:t>
        <a:bodyPr/>
        <a:lstStyle/>
        <a:p>
          <a:pPr rtl="1"/>
          <a:endParaRPr lang="en-US"/>
        </a:p>
      </dgm:t>
    </dgm:pt>
    <dgm:pt modelId="{C49316C5-F4B4-4C3C-A1FF-C730BA1A9D2D}" type="sibTrans" cxnId="{51D480F1-CF9F-446B-99E0-4E485A8DB8A9}">
      <dgm:prSet/>
      <dgm:spPr/>
      <dgm:t>
        <a:bodyPr/>
        <a:lstStyle/>
        <a:p>
          <a:pPr rtl="1"/>
          <a:endParaRPr lang="en-US"/>
        </a:p>
      </dgm:t>
    </dgm:pt>
    <dgm:pt modelId="{2391E3B7-8DCC-4F40-8E77-8B12F51F728D}" type="pres">
      <dgm:prSet presAssocID="{054918B3-1009-4E9F-8BF3-72312A5F30C6}" presName="vert0" presStyleCnt="0">
        <dgm:presLayoutVars>
          <dgm:dir/>
          <dgm:animOne val="branch"/>
          <dgm:animLvl val="lvl"/>
        </dgm:presLayoutVars>
      </dgm:prSet>
      <dgm:spPr/>
    </dgm:pt>
    <dgm:pt modelId="{BA85D15A-4732-40F7-A6E9-E8A985BD4CF5}" type="pres">
      <dgm:prSet presAssocID="{7AC2E2BD-3F95-462E-8E8E-FA164F42FF6D}" presName="thickLine" presStyleLbl="alignNode1" presStyleIdx="0" presStyleCnt="5"/>
      <dgm:spPr/>
    </dgm:pt>
    <dgm:pt modelId="{3BAEF2B7-E717-4BB6-89F0-29578A893F7A}" type="pres">
      <dgm:prSet presAssocID="{7AC2E2BD-3F95-462E-8E8E-FA164F42FF6D}" presName="horz1" presStyleCnt="0"/>
      <dgm:spPr/>
    </dgm:pt>
    <dgm:pt modelId="{D5CB9A34-B891-4EA7-94EF-384DACD3C9F6}" type="pres">
      <dgm:prSet presAssocID="{7AC2E2BD-3F95-462E-8E8E-FA164F42FF6D}" presName="tx1" presStyleLbl="revTx" presStyleIdx="0" presStyleCnt="5" custLinFactNeighborY="12487"/>
      <dgm:spPr/>
    </dgm:pt>
    <dgm:pt modelId="{8C64CA5D-5032-4441-B77A-DF64F5BD1F1F}" type="pres">
      <dgm:prSet presAssocID="{7AC2E2BD-3F95-462E-8E8E-FA164F42FF6D}" presName="vert1" presStyleCnt="0"/>
      <dgm:spPr/>
    </dgm:pt>
    <dgm:pt modelId="{F8343A98-D09A-4D2C-9F3F-D559E7E4BE7F}" type="pres">
      <dgm:prSet presAssocID="{95260B95-8EBB-419F-AE2C-FBB679BF18D6}" presName="thickLine" presStyleLbl="alignNode1" presStyleIdx="1" presStyleCnt="5"/>
      <dgm:spPr/>
    </dgm:pt>
    <dgm:pt modelId="{EAF3FA02-0F88-4062-ABA4-80F636A01BBF}" type="pres">
      <dgm:prSet presAssocID="{95260B95-8EBB-419F-AE2C-FBB679BF18D6}" presName="horz1" presStyleCnt="0"/>
      <dgm:spPr/>
    </dgm:pt>
    <dgm:pt modelId="{5F6F11DC-AAD9-4E14-84A6-32CCFE390514}" type="pres">
      <dgm:prSet presAssocID="{95260B95-8EBB-419F-AE2C-FBB679BF18D6}" presName="tx1" presStyleLbl="revTx" presStyleIdx="1" presStyleCnt="5"/>
      <dgm:spPr/>
    </dgm:pt>
    <dgm:pt modelId="{9AACD7AF-18C8-4205-B7F3-498E120E68CD}" type="pres">
      <dgm:prSet presAssocID="{95260B95-8EBB-419F-AE2C-FBB679BF18D6}" presName="vert1" presStyleCnt="0"/>
      <dgm:spPr/>
    </dgm:pt>
    <dgm:pt modelId="{7116E40B-462E-4B3F-9163-68DE0EE99092}" type="pres">
      <dgm:prSet presAssocID="{1B048239-8683-4DEB-8DB0-5CEC657EDD73}" presName="thickLine" presStyleLbl="alignNode1" presStyleIdx="2" presStyleCnt="5"/>
      <dgm:spPr/>
    </dgm:pt>
    <dgm:pt modelId="{AAB28840-FA73-4A1E-A1C2-4AD4CBFE4045}" type="pres">
      <dgm:prSet presAssocID="{1B048239-8683-4DEB-8DB0-5CEC657EDD73}" presName="horz1" presStyleCnt="0"/>
      <dgm:spPr/>
    </dgm:pt>
    <dgm:pt modelId="{E4DA709A-D06B-42A1-BEAB-315B7BEAA558}" type="pres">
      <dgm:prSet presAssocID="{1B048239-8683-4DEB-8DB0-5CEC657EDD73}" presName="tx1" presStyleLbl="revTx" presStyleIdx="2" presStyleCnt="5"/>
      <dgm:spPr/>
    </dgm:pt>
    <dgm:pt modelId="{6FDB9E25-D72D-430F-B3F9-B560068B079E}" type="pres">
      <dgm:prSet presAssocID="{1B048239-8683-4DEB-8DB0-5CEC657EDD73}" presName="vert1" presStyleCnt="0"/>
      <dgm:spPr/>
    </dgm:pt>
    <dgm:pt modelId="{004E7769-E18F-4ECC-9A75-554627B5E51B}" type="pres">
      <dgm:prSet presAssocID="{4BF305CC-8F4E-4647-B309-304588C716B3}" presName="thickLine" presStyleLbl="alignNode1" presStyleIdx="3" presStyleCnt="5"/>
      <dgm:spPr/>
    </dgm:pt>
    <dgm:pt modelId="{EB066386-0EB9-4264-85BA-C9B20B431A7B}" type="pres">
      <dgm:prSet presAssocID="{4BF305CC-8F4E-4647-B309-304588C716B3}" presName="horz1" presStyleCnt="0"/>
      <dgm:spPr/>
    </dgm:pt>
    <dgm:pt modelId="{4008B1C8-D3A0-4BB4-BFF0-C1798CB2280D}" type="pres">
      <dgm:prSet presAssocID="{4BF305CC-8F4E-4647-B309-304588C716B3}" presName="tx1" presStyleLbl="revTx" presStyleIdx="3" presStyleCnt="5"/>
      <dgm:spPr/>
    </dgm:pt>
    <dgm:pt modelId="{D9F56E72-1DD4-48C6-B568-3B745FB52FEC}" type="pres">
      <dgm:prSet presAssocID="{4BF305CC-8F4E-4647-B309-304588C716B3}" presName="vert1" presStyleCnt="0"/>
      <dgm:spPr/>
    </dgm:pt>
    <dgm:pt modelId="{2F4F8A10-996C-421E-9E5B-072FDBF29F6C}" type="pres">
      <dgm:prSet presAssocID="{10BCC3AF-7841-48AD-BB68-269042DA3861}" presName="thickLine" presStyleLbl="alignNode1" presStyleIdx="4" presStyleCnt="5"/>
      <dgm:spPr/>
    </dgm:pt>
    <dgm:pt modelId="{EB14825D-AE69-45BB-B7FA-8491FA54F36F}" type="pres">
      <dgm:prSet presAssocID="{10BCC3AF-7841-48AD-BB68-269042DA3861}" presName="horz1" presStyleCnt="0"/>
      <dgm:spPr/>
    </dgm:pt>
    <dgm:pt modelId="{B861FA50-F04E-445B-BADD-4B740BBE4BEF}" type="pres">
      <dgm:prSet presAssocID="{10BCC3AF-7841-48AD-BB68-269042DA3861}" presName="tx1" presStyleLbl="revTx" presStyleIdx="4" presStyleCnt="5" custLinFactNeighborY="-94568"/>
      <dgm:spPr/>
    </dgm:pt>
    <dgm:pt modelId="{973355A5-5E25-4867-878A-2FD903AF8E59}" type="pres">
      <dgm:prSet presAssocID="{10BCC3AF-7841-48AD-BB68-269042DA3861}" presName="vert1" presStyleCnt="0"/>
      <dgm:spPr/>
    </dgm:pt>
  </dgm:ptLst>
  <dgm:cxnLst>
    <dgm:cxn modelId="{9DBBB51C-6DEF-4CA7-84D2-5F4988C3DD0F}" srcId="{054918B3-1009-4E9F-8BF3-72312A5F30C6}" destId="{1B048239-8683-4DEB-8DB0-5CEC657EDD73}" srcOrd="2" destOrd="0" parTransId="{3F117EFA-EF35-4DD2-AF64-E8403FF9B32C}" sibTransId="{A0091448-EFCC-4A40-BB08-5D0984BA2A63}"/>
    <dgm:cxn modelId="{49A31333-E4A7-44E5-AA93-31E54DC3D2FC}" type="presOf" srcId="{95260B95-8EBB-419F-AE2C-FBB679BF18D6}" destId="{5F6F11DC-AAD9-4E14-84A6-32CCFE390514}" srcOrd="0" destOrd="0" presId="urn:microsoft.com/office/officeart/2008/layout/LinedList"/>
    <dgm:cxn modelId="{72A0CB33-1B2A-4A17-9FCB-B156B98463E2}" srcId="{054918B3-1009-4E9F-8BF3-72312A5F30C6}" destId="{4BF305CC-8F4E-4647-B309-304588C716B3}" srcOrd="3" destOrd="0" parTransId="{3C0C2488-AD22-4BAD-81A6-F02EA733530C}" sibTransId="{70D5E580-2061-4301-AF1E-50000FE2AA06}"/>
    <dgm:cxn modelId="{67E39A43-A7CB-47B3-898C-82A4B12E2E96}" type="presOf" srcId="{1B048239-8683-4DEB-8DB0-5CEC657EDD73}" destId="{E4DA709A-D06B-42A1-BEAB-315B7BEAA558}" srcOrd="0" destOrd="0" presId="urn:microsoft.com/office/officeart/2008/layout/LinedList"/>
    <dgm:cxn modelId="{DB7A2271-C38B-4318-9C67-6FAE20D8F15E}" type="presOf" srcId="{4BF305CC-8F4E-4647-B309-304588C716B3}" destId="{4008B1C8-D3A0-4BB4-BFF0-C1798CB2280D}" srcOrd="0" destOrd="0" presId="urn:microsoft.com/office/officeart/2008/layout/LinedList"/>
    <dgm:cxn modelId="{C928E172-3D51-46FB-94B6-91E505B0F3D1}" srcId="{054918B3-1009-4E9F-8BF3-72312A5F30C6}" destId="{95260B95-8EBB-419F-AE2C-FBB679BF18D6}" srcOrd="1" destOrd="0" parTransId="{465CBA64-4854-4E75-8F99-B4F17170F448}" sibTransId="{74C4BD4A-5E23-4F06-9B4C-422A2BAEFA41}"/>
    <dgm:cxn modelId="{BC991894-F483-4153-A5B2-486D04368D3A}" type="presOf" srcId="{7AC2E2BD-3F95-462E-8E8E-FA164F42FF6D}" destId="{D5CB9A34-B891-4EA7-94EF-384DACD3C9F6}" srcOrd="0" destOrd="0" presId="urn:microsoft.com/office/officeart/2008/layout/LinedList"/>
    <dgm:cxn modelId="{4D50F0BE-5B38-47F2-9232-9DE6A95734B5}" type="presOf" srcId="{10BCC3AF-7841-48AD-BB68-269042DA3861}" destId="{B861FA50-F04E-445B-BADD-4B740BBE4BEF}" srcOrd="0" destOrd="0" presId="urn:microsoft.com/office/officeart/2008/layout/LinedList"/>
    <dgm:cxn modelId="{17E6A7CA-2F60-4A1E-9498-61ADBCFE9801}" srcId="{054918B3-1009-4E9F-8BF3-72312A5F30C6}" destId="{7AC2E2BD-3F95-462E-8E8E-FA164F42FF6D}" srcOrd="0" destOrd="0" parTransId="{2D481C7B-90C6-4BB1-B543-7656FDFE758B}" sibTransId="{39301AEF-D7FE-446C-8295-5C037B828AAB}"/>
    <dgm:cxn modelId="{C3A04EE8-ACC8-4110-8085-B574F308F03E}" type="presOf" srcId="{054918B3-1009-4E9F-8BF3-72312A5F30C6}" destId="{2391E3B7-8DCC-4F40-8E77-8B12F51F728D}" srcOrd="0" destOrd="0" presId="urn:microsoft.com/office/officeart/2008/layout/LinedList"/>
    <dgm:cxn modelId="{51D480F1-CF9F-446B-99E0-4E485A8DB8A9}" srcId="{054918B3-1009-4E9F-8BF3-72312A5F30C6}" destId="{10BCC3AF-7841-48AD-BB68-269042DA3861}" srcOrd="4" destOrd="0" parTransId="{8760C43B-FD9A-408F-8230-B405E21D8A8D}" sibTransId="{C49316C5-F4B4-4C3C-A1FF-C730BA1A9D2D}"/>
    <dgm:cxn modelId="{ECBC79BA-7013-4DD2-8DC8-2D79E5A2A6EA}" type="presParOf" srcId="{2391E3B7-8DCC-4F40-8E77-8B12F51F728D}" destId="{BA85D15A-4732-40F7-A6E9-E8A985BD4CF5}" srcOrd="0" destOrd="0" presId="urn:microsoft.com/office/officeart/2008/layout/LinedList"/>
    <dgm:cxn modelId="{9F426424-6591-44F8-A13B-F6BA5E63A91B}" type="presParOf" srcId="{2391E3B7-8DCC-4F40-8E77-8B12F51F728D}" destId="{3BAEF2B7-E717-4BB6-89F0-29578A893F7A}" srcOrd="1" destOrd="0" presId="urn:microsoft.com/office/officeart/2008/layout/LinedList"/>
    <dgm:cxn modelId="{543A16ED-C970-479E-8397-D776DFCD074F}" type="presParOf" srcId="{3BAEF2B7-E717-4BB6-89F0-29578A893F7A}" destId="{D5CB9A34-B891-4EA7-94EF-384DACD3C9F6}" srcOrd="0" destOrd="0" presId="urn:microsoft.com/office/officeart/2008/layout/LinedList"/>
    <dgm:cxn modelId="{6F56659C-D0FD-4A74-AF66-6B39577078E6}" type="presParOf" srcId="{3BAEF2B7-E717-4BB6-89F0-29578A893F7A}" destId="{8C64CA5D-5032-4441-B77A-DF64F5BD1F1F}" srcOrd="1" destOrd="0" presId="urn:microsoft.com/office/officeart/2008/layout/LinedList"/>
    <dgm:cxn modelId="{DBA9B40E-4E4A-4590-AC16-B17FF70669F1}" type="presParOf" srcId="{2391E3B7-8DCC-4F40-8E77-8B12F51F728D}" destId="{F8343A98-D09A-4D2C-9F3F-D559E7E4BE7F}" srcOrd="2" destOrd="0" presId="urn:microsoft.com/office/officeart/2008/layout/LinedList"/>
    <dgm:cxn modelId="{F700F568-7736-42BB-BCCC-7C0C824415A7}" type="presParOf" srcId="{2391E3B7-8DCC-4F40-8E77-8B12F51F728D}" destId="{EAF3FA02-0F88-4062-ABA4-80F636A01BBF}" srcOrd="3" destOrd="0" presId="urn:microsoft.com/office/officeart/2008/layout/LinedList"/>
    <dgm:cxn modelId="{39B6787F-EABB-49C6-ADC1-643AC58C9F0E}" type="presParOf" srcId="{EAF3FA02-0F88-4062-ABA4-80F636A01BBF}" destId="{5F6F11DC-AAD9-4E14-84A6-32CCFE390514}" srcOrd="0" destOrd="0" presId="urn:microsoft.com/office/officeart/2008/layout/LinedList"/>
    <dgm:cxn modelId="{93A4E5D2-EED3-4A19-BA67-241C7C045356}" type="presParOf" srcId="{EAF3FA02-0F88-4062-ABA4-80F636A01BBF}" destId="{9AACD7AF-18C8-4205-B7F3-498E120E68CD}" srcOrd="1" destOrd="0" presId="urn:microsoft.com/office/officeart/2008/layout/LinedList"/>
    <dgm:cxn modelId="{B8A80E3F-C9B9-45C5-9221-0D8A78EFC4EB}" type="presParOf" srcId="{2391E3B7-8DCC-4F40-8E77-8B12F51F728D}" destId="{7116E40B-462E-4B3F-9163-68DE0EE99092}" srcOrd="4" destOrd="0" presId="urn:microsoft.com/office/officeart/2008/layout/LinedList"/>
    <dgm:cxn modelId="{72171C7A-7007-4A5B-A52E-5640D10EC3FA}" type="presParOf" srcId="{2391E3B7-8DCC-4F40-8E77-8B12F51F728D}" destId="{AAB28840-FA73-4A1E-A1C2-4AD4CBFE4045}" srcOrd="5" destOrd="0" presId="urn:microsoft.com/office/officeart/2008/layout/LinedList"/>
    <dgm:cxn modelId="{82318515-2E97-4394-AA55-57713BEA7043}" type="presParOf" srcId="{AAB28840-FA73-4A1E-A1C2-4AD4CBFE4045}" destId="{E4DA709A-D06B-42A1-BEAB-315B7BEAA558}" srcOrd="0" destOrd="0" presId="urn:microsoft.com/office/officeart/2008/layout/LinedList"/>
    <dgm:cxn modelId="{4C9F0368-D0E6-4D2B-9417-69F24FAD7959}" type="presParOf" srcId="{AAB28840-FA73-4A1E-A1C2-4AD4CBFE4045}" destId="{6FDB9E25-D72D-430F-B3F9-B560068B079E}" srcOrd="1" destOrd="0" presId="urn:microsoft.com/office/officeart/2008/layout/LinedList"/>
    <dgm:cxn modelId="{5BC5A58B-3E51-44BF-AC64-EEB4ED728ADA}" type="presParOf" srcId="{2391E3B7-8DCC-4F40-8E77-8B12F51F728D}" destId="{004E7769-E18F-4ECC-9A75-554627B5E51B}" srcOrd="6" destOrd="0" presId="urn:microsoft.com/office/officeart/2008/layout/LinedList"/>
    <dgm:cxn modelId="{4D0422AD-8768-445C-B3B5-BDC27E07E1AA}" type="presParOf" srcId="{2391E3B7-8DCC-4F40-8E77-8B12F51F728D}" destId="{EB066386-0EB9-4264-85BA-C9B20B431A7B}" srcOrd="7" destOrd="0" presId="urn:microsoft.com/office/officeart/2008/layout/LinedList"/>
    <dgm:cxn modelId="{CAED3B40-E24C-402D-B4C6-1248B773667E}" type="presParOf" srcId="{EB066386-0EB9-4264-85BA-C9B20B431A7B}" destId="{4008B1C8-D3A0-4BB4-BFF0-C1798CB2280D}" srcOrd="0" destOrd="0" presId="urn:microsoft.com/office/officeart/2008/layout/LinedList"/>
    <dgm:cxn modelId="{DE447A13-154B-4D7A-B901-D7E09CFD35FA}" type="presParOf" srcId="{EB066386-0EB9-4264-85BA-C9B20B431A7B}" destId="{D9F56E72-1DD4-48C6-B568-3B745FB52FEC}" srcOrd="1" destOrd="0" presId="urn:microsoft.com/office/officeart/2008/layout/LinedList"/>
    <dgm:cxn modelId="{7DEC334D-D0B0-4EBB-AAFD-8632118C4DBC}" type="presParOf" srcId="{2391E3B7-8DCC-4F40-8E77-8B12F51F728D}" destId="{2F4F8A10-996C-421E-9E5B-072FDBF29F6C}" srcOrd="8" destOrd="0" presId="urn:microsoft.com/office/officeart/2008/layout/LinedList"/>
    <dgm:cxn modelId="{58655FE5-DE83-49D6-9FBB-205A70A5F443}" type="presParOf" srcId="{2391E3B7-8DCC-4F40-8E77-8B12F51F728D}" destId="{EB14825D-AE69-45BB-B7FA-8491FA54F36F}" srcOrd="9" destOrd="0" presId="urn:microsoft.com/office/officeart/2008/layout/LinedList"/>
    <dgm:cxn modelId="{2F838897-D578-42D9-8C36-8F8C0DD479C3}" type="presParOf" srcId="{EB14825D-AE69-45BB-B7FA-8491FA54F36F}" destId="{B861FA50-F04E-445B-BADD-4B740BBE4BEF}" srcOrd="0" destOrd="0" presId="urn:microsoft.com/office/officeart/2008/layout/LinedList"/>
    <dgm:cxn modelId="{03A44F52-E1D9-420F-BDDF-A0F9967BD5C7}" type="presParOf" srcId="{EB14825D-AE69-45BB-B7FA-8491FA54F36F}" destId="{973355A5-5E25-4867-878A-2FD903AF8E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5D15A-4732-40F7-A6E9-E8A985BD4CF5}">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B9A34-B891-4EA7-94EF-384DACD3C9F6}">
      <dsp:nvSpPr>
        <dsp:cNvPr id="0" name=""/>
        <dsp:cNvSpPr/>
      </dsp:nvSpPr>
      <dsp:spPr>
        <a:xfrm>
          <a:off x="0" y="13890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rtl="1">
            <a:lnSpc>
              <a:spcPct val="90000"/>
            </a:lnSpc>
            <a:spcBef>
              <a:spcPct val="0"/>
            </a:spcBef>
            <a:spcAft>
              <a:spcPct val="35000"/>
            </a:spcAft>
            <a:buNone/>
          </a:pPr>
          <a:r>
            <a:rPr lang="ar-SA" sz="3000" kern="1200" dirty="0">
              <a:solidFill>
                <a:srgbClr val="000000">
                  <a:hueOff val="0"/>
                  <a:satOff val="0"/>
                  <a:lumOff val="0"/>
                  <a:alphaOff val="0"/>
                </a:srgbClr>
              </a:solidFill>
              <a:latin typeface="Selawik Light" panose="02020404030301010803"/>
              <a:ea typeface="+mn-ea"/>
              <a:cs typeface="Tahoma" panose="020B0604030504040204" pitchFamily="34" charset="0"/>
            </a:rPr>
            <a:t>الخلفية</a:t>
          </a: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a:p>
          <a:pPr marL="0" lvl="0" indent="0" algn="r" defTabSz="1333500" rtl="1">
            <a:lnSpc>
              <a:spcPct val="90000"/>
            </a:lnSpc>
            <a:spcBef>
              <a:spcPct val="0"/>
            </a:spcBef>
            <a:spcAft>
              <a:spcPct val="35000"/>
            </a:spcAft>
            <a:buNone/>
          </a:pPr>
          <a:endParaRPr lang="en-US" sz="25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sp:txBody>
      <dsp:txXfrm>
        <a:off x="0" y="138901"/>
        <a:ext cx="6900512" cy="1106957"/>
      </dsp:txXfrm>
    </dsp:sp>
    <dsp:sp modelId="{F8343A98-D09A-4D2C-9F3F-D559E7E4BE7F}">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6F11DC-AAD9-4E14-84A6-32CCFE390514}">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rtl="1">
            <a:lnSpc>
              <a:spcPct val="90000"/>
            </a:lnSpc>
            <a:spcBef>
              <a:spcPct val="0"/>
            </a:spcBef>
            <a:spcAft>
              <a:spcPct val="35000"/>
            </a:spcAft>
            <a:buNone/>
          </a:pP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sp:txBody>
      <dsp:txXfrm>
        <a:off x="0" y="1107633"/>
        <a:ext cx="6900512" cy="1106957"/>
      </dsp:txXfrm>
    </dsp:sp>
    <dsp:sp modelId="{7116E40B-462E-4B3F-9163-68DE0EE99092}">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A709A-D06B-42A1-BEAB-315B7BEAA558}">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rtl="1">
            <a:lnSpc>
              <a:spcPct val="90000"/>
            </a:lnSpc>
            <a:spcBef>
              <a:spcPct val="0"/>
            </a:spcBef>
            <a:spcAft>
              <a:spcPct val="35000"/>
            </a:spcAft>
            <a:buNone/>
          </a:pP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sp:txBody>
      <dsp:txXfrm>
        <a:off x="0" y="2214591"/>
        <a:ext cx="6900512" cy="1106957"/>
      </dsp:txXfrm>
    </dsp:sp>
    <dsp:sp modelId="{004E7769-E18F-4ECC-9A75-554627B5E51B}">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08B1C8-D3A0-4BB4-BFF0-C1798CB2280D}">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rtl="1">
            <a:lnSpc>
              <a:spcPct val="90000"/>
            </a:lnSpc>
            <a:spcBef>
              <a:spcPct val="0"/>
            </a:spcBef>
            <a:spcAft>
              <a:spcPct val="35000"/>
            </a:spcAft>
            <a:buNone/>
          </a:pP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sp:txBody>
      <dsp:txXfrm>
        <a:off x="0" y="3321549"/>
        <a:ext cx="6900512" cy="1106957"/>
      </dsp:txXfrm>
    </dsp:sp>
    <dsp:sp modelId="{2F4F8A10-996C-421E-9E5B-072FDBF29F6C}">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1FA50-F04E-445B-BADD-4B740BBE4BEF}">
      <dsp:nvSpPr>
        <dsp:cNvPr id="0" name=""/>
        <dsp:cNvSpPr/>
      </dsp:nvSpPr>
      <dsp:spPr>
        <a:xfrm>
          <a:off x="0" y="338167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r" defTabSz="1333500" rtl="1">
            <a:lnSpc>
              <a:spcPct val="90000"/>
            </a:lnSpc>
            <a:spcBef>
              <a:spcPct val="0"/>
            </a:spcBef>
            <a:spcAft>
              <a:spcPct val="35000"/>
            </a:spcAft>
            <a:buNone/>
          </a:pPr>
          <a:endParaRPr lang="en-US" sz="3000" kern="1200" dirty="0">
            <a:solidFill>
              <a:srgbClr val="000000">
                <a:hueOff val="0"/>
                <a:satOff val="0"/>
                <a:lumOff val="0"/>
                <a:alphaOff val="0"/>
              </a:srgbClr>
            </a:solidFill>
            <a:latin typeface="Selawik Light" panose="02020404030301010803"/>
            <a:ea typeface="+mn-ea"/>
            <a:cs typeface="Tahoma" panose="020B0604030504040204" pitchFamily="34" charset="0"/>
          </a:endParaRPr>
        </a:p>
      </dsp:txBody>
      <dsp:txXfrm>
        <a:off x="0" y="3381679"/>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0.73049</cdr:x>
      <cdr:y>0</cdr:y>
    </cdr:from>
    <cdr:to>
      <cdr:x>0.97907</cdr:x>
      <cdr:y>0.15793</cdr:y>
    </cdr:to>
    <cdr:sp macro="" textlink="">
      <cdr:nvSpPr>
        <cdr:cNvPr id="2" name="TextBox 1">
          <a:extLst xmlns:a="http://schemas.openxmlformats.org/drawingml/2006/main">
            <a:ext uri="{FF2B5EF4-FFF2-40B4-BE49-F238E27FC236}">
              <a16:creationId xmlns:a16="http://schemas.microsoft.com/office/drawing/2014/main" id="{648AF877-684F-874D-49B3-C79B6DE5850F}"/>
            </a:ext>
          </a:extLst>
        </cdr:cNvPr>
        <cdr:cNvSpPr txBox="1"/>
      </cdr:nvSpPr>
      <cdr:spPr>
        <a:xfrm xmlns:a="http://schemas.openxmlformats.org/drawingml/2006/main">
          <a:off x="2687053" y="0"/>
          <a:ext cx="914400" cy="2981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ar-LB" sz="1100" dirty="0"/>
            <a:t>قطر 100%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1E6432A5-9D1D-E844-A4AD-82CF61F20C4A}" type="datetimeFigureOut">
              <a:rPr lang="en-US" smtClean="0"/>
              <a:t>12/06/2023</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06051B7D-5F64-5949-A811-97A405C7F271}" type="datetimeFigureOut">
              <a:rPr lang="en-US" smtClean="0"/>
              <a:t>12/06/2023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a:effectLst>
                  <a:outerShdw blurRad="38100" dist="38100" dir="2700000" algn="tl">
                    <a:srgbClr val="000000">
                      <a:alpha val="43137"/>
                    </a:srgbClr>
                  </a:outerShdw>
                </a:effectLst>
                <a:cs typeface="+mj-cs"/>
              </a:rPr>
              <a:t>سيوفر هذا العرض لمحة عامة عن تطبيق </a:t>
            </a:r>
            <a:r>
              <a:rPr lang="en-US" dirty="0">
                <a:effectLst>
                  <a:outerShdw blurRad="38100" dist="38100" dir="2700000" algn="tl">
                    <a:srgbClr val="000000">
                      <a:alpha val="43137"/>
                    </a:srgbClr>
                  </a:outerShdw>
                </a:effectLst>
                <a:cs typeface="+mj-cs"/>
              </a:rPr>
              <a:t>MARS </a:t>
            </a:r>
            <a:r>
              <a:rPr lang="ar-LB" dirty="0">
                <a:effectLst>
                  <a:outerShdw blurRad="38100" dist="38100" dir="2700000" algn="tl">
                    <a:srgbClr val="000000">
                      <a:alpha val="43137"/>
                    </a:srgbClr>
                  </a:outerShdw>
                </a:effectLst>
                <a:cs typeface="+mj-cs"/>
              </a:rPr>
              <a:t>ووظائفه وكيفية الإبلاغ عن البيانات والتحقق منها من خلال هذا التطبيق بالإضافة إلى القصة وراء إنشائه</a:t>
            </a:r>
            <a:endParaRPr lang="en-US" dirty="0">
              <a:effectLst>
                <a:outerShdw blurRad="38100" dist="38100" dir="2700000" algn="tl">
                  <a:srgbClr val="000000">
                    <a:alpha val="43137"/>
                  </a:srgbClr>
                </a:outerShdw>
              </a:effectLst>
              <a:cs typeface="+mj-cs"/>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24315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10</a:t>
            </a:fld>
            <a:endParaRPr lang="en-US"/>
          </a:p>
        </p:txBody>
      </p:sp>
    </p:spTree>
    <p:extLst>
      <p:ext uri="{BB962C8B-B14F-4D97-AF65-F5344CB8AC3E}">
        <p14:creationId xmlns:p14="http://schemas.microsoft.com/office/powerpoint/2010/main" val="243863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200" dirty="0">
                <a:solidFill>
                  <a:schemeClr val="tx1">
                    <a:lumMod val="75000"/>
                    <a:lumOff val="25000"/>
                  </a:schemeClr>
                </a:solidFill>
                <a:latin typeface="Arial" panose="020B0604020202020204" pitchFamily="34" charset="0"/>
                <a:cs typeface="Arial" panose="020B0604020202020204" pitchFamily="34" charset="0"/>
              </a:rPr>
              <a:t>منسق </a:t>
            </a:r>
            <a:r>
              <a:rPr lang="ar-SA" sz="1200" dirty="0">
                <a:solidFill>
                  <a:schemeClr val="tx1">
                    <a:lumMod val="75000"/>
                    <a:lumOff val="25000"/>
                  </a:schemeClr>
                </a:solidFill>
                <a:latin typeface="Arial" panose="020B0604020202020204" pitchFamily="34" charset="0"/>
                <a:cs typeface="Arial" panose="020B0604020202020204" pitchFamily="34" charset="0"/>
              </a:rPr>
              <a:t>جهاز</a:t>
            </a:r>
            <a:r>
              <a:rPr lang="ar-LB" sz="1200" dirty="0">
                <a:solidFill>
                  <a:schemeClr val="tx1">
                    <a:lumMod val="75000"/>
                    <a:lumOff val="25000"/>
                  </a:schemeClr>
                </a:solidFill>
                <a:latin typeface="Arial" panose="020B0604020202020204" pitchFamily="34" charset="0"/>
                <a:cs typeface="Arial" panose="020B0604020202020204" pitchFamily="34" charset="0"/>
              </a:rPr>
              <a:t> الإحصاء الوطني لأهداف التنمية المستدامة</a:t>
            </a:r>
            <a:r>
              <a:rPr lang="en-US" sz="1200" dirty="0">
                <a:solidFill>
                  <a:schemeClr val="tx1">
                    <a:lumMod val="75000"/>
                    <a:lumOff val="25000"/>
                  </a:schemeClr>
                </a:solidFill>
                <a:latin typeface="Arial" panose="020B0604020202020204" pitchFamily="34" charset="0"/>
                <a:cs typeface="Arial" panose="020B0604020202020204" pitchFamily="34" charset="0"/>
              </a:rPr>
              <a:t>: </a:t>
            </a:r>
            <a:r>
              <a:rPr lang="ar-LB" sz="1200" dirty="0">
                <a:solidFill>
                  <a:schemeClr val="tx1">
                    <a:lumMod val="75000"/>
                    <a:lumOff val="25000"/>
                  </a:schemeClr>
                </a:solidFill>
                <a:latin typeface="Arial" panose="020B0604020202020204" pitchFamily="34" charset="0"/>
                <a:cs typeface="Arial" panose="020B0604020202020204" pitchFamily="34" charset="0"/>
              </a:rPr>
              <a:t>يدير فريق </a:t>
            </a:r>
            <a:r>
              <a:rPr lang="ar-SA" sz="1200" dirty="0">
                <a:solidFill>
                  <a:schemeClr val="tx1">
                    <a:lumMod val="75000"/>
                    <a:lumOff val="25000"/>
                  </a:schemeClr>
                </a:solidFill>
                <a:latin typeface="Arial" panose="020B0604020202020204" pitchFamily="34" charset="0"/>
                <a:cs typeface="Arial" panose="020B0604020202020204" pitchFamily="34" charset="0"/>
              </a:rPr>
              <a:t>الجهاز</a:t>
            </a:r>
            <a:r>
              <a:rPr lang="en-US" sz="1200" dirty="0">
                <a:solidFill>
                  <a:schemeClr val="tx1">
                    <a:lumMod val="75000"/>
                    <a:lumOff val="25000"/>
                  </a:schemeClr>
                </a:solidFill>
                <a:latin typeface="Arial" panose="020B0604020202020204" pitchFamily="34" charset="0"/>
                <a:cs typeface="Arial" panose="020B0604020202020204" pitchFamily="34" charset="0"/>
              </a:rPr>
              <a:t> </a:t>
            </a:r>
            <a:r>
              <a:rPr lang="ar-LB" sz="1200" dirty="0">
                <a:solidFill>
                  <a:schemeClr val="tx1">
                    <a:lumMod val="75000"/>
                    <a:lumOff val="25000"/>
                  </a:schemeClr>
                </a:solidFill>
                <a:latin typeface="Arial" panose="020B0604020202020204" pitchFamily="34" charset="0"/>
                <a:cs typeface="Arial" panose="020B0604020202020204" pitchFamily="34" charset="0"/>
              </a:rPr>
              <a:t>ويمكنه تعيين منسقين إضافيين</a:t>
            </a:r>
            <a:r>
              <a:rPr lang="en-US" sz="1200" dirty="0">
                <a:solidFill>
                  <a:schemeClr val="tx1">
                    <a:lumMod val="75000"/>
                    <a:lumOff val="25000"/>
                  </a:schemeClr>
                </a:solidFill>
                <a:latin typeface="Arial" panose="020B0604020202020204" pitchFamily="34" charset="0"/>
                <a:cs typeface="Arial" panose="020B0604020202020204" pitchFamily="34" charset="0"/>
              </a:rPr>
              <a:t>، </a:t>
            </a:r>
            <a:r>
              <a:rPr lang="ar-LB" sz="1200" dirty="0">
                <a:solidFill>
                  <a:schemeClr val="tx1">
                    <a:lumMod val="75000"/>
                    <a:lumOff val="25000"/>
                  </a:schemeClr>
                </a:solidFill>
                <a:latin typeface="Arial" panose="020B0604020202020204" pitchFamily="34" charset="0"/>
                <a:cs typeface="Arial" panose="020B0604020202020204" pitchFamily="34" charset="0"/>
              </a:rPr>
              <a:t>بما في ذلك مزودي البيانات في جميع الوزارات ، عن طريق إضافة أو تحرير معلومات الاتصال الخاصة بهم أو حذف أولئك الذين غيروا أدوارهم. </a:t>
            </a:r>
            <a:r>
              <a:rPr lang="ar-SA" sz="1200" dirty="0">
                <a:solidFill>
                  <a:schemeClr val="tx1">
                    <a:lumMod val="75000"/>
                    <a:lumOff val="25000"/>
                  </a:schemeClr>
                </a:solidFill>
                <a:latin typeface="Arial" panose="020B0604020202020204" pitchFamily="34" charset="0"/>
                <a:cs typeface="Arial" panose="020B0604020202020204" pitchFamily="34" charset="0"/>
              </a:rPr>
              <a:t>المنسق </a:t>
            </a:r>
            <a:r>
              <a:rPr lang="ar-LB" sz="1200" dirty="0">
                <a:solidFill>
                  <a:schemeClr val="tx1">
                    <a:lumMod val="75000"/>
                    <a:lumOff val="25000"/>
                  </a:schemeClr>
                </a:solidFill>
                <a:latin typeface="Arial" panose="020B0604020202020204" pitchFamily="34" charset="0"/>
                <a:cs typeface="Arial" panose="020B0604020202020204" pitchFamily="34" charset="0"/>
              </a:rPr>
              <a:t>مسؤول أيضًا عن التحقق من البيانات، ويمكنه عرض لوحة معلومات الأداء لمراقبة حالة الأداء العام (مكتمل ، قيد المعالجة ، معلق) لكل </a:t>
            </a:r>
            <a:r>
              <a:rPr lang="ar-SA" sz="1200" dirty="0">
                <a:solidFill>
                  <a:schemeClr val="tx1">
                    <a:lumMod val="75000"/>
                    <a:lumOff val="25000"/>
                  </a:schemeClr>
                </a:solidFill>
                <a:latin typeface="Arial" panose="020B0604020202020204" pitchFamily="34" charset="0"/>
                <a:cs typeface="Arial" panose="020B0604020202020204" pitchFamily="34" charset="0"/>
              </a:rPr>
              <a:t>هدف</a:t>
            </a:r>
            <a:r>
              <a:rPr lang="en-US" sz="1200" dirty="0">
                <a:solidFill>
                  <a:schemeClr val="tx1">
                    <a:lumMod val="75000"/>
                    <a:lumOff val="25000"/>
                  </a:schemeClr>
                </a:solidFill>
                <a:latin typeface="Arial" panose="020B0604020202020204" pitchFamily="34" charset="0"/>
                <a:cs typeface="Arial" panose="020B0604020202020204" pitchFamily="34" charset="0"/>
              </a:rPr>
              <a:t> ، </a:t>
            </a:r>
            <a:r>
              <a:rPr lang="ar-LB" sz="1200" dirty="0">
                <a:solidFill>
                  <a:schemeClr val="tx1">
                    <a:lumMod val="75000"/>
                    <a:lumOff val="25000"/>
                  </a:schemeClr>
                </a:solidFill>
                <a:latin typeface="Arial" panose="020B0604020202020204" pitchFamily="34" charset="0"/>
                <a:cs typeface="Arial" panose="020B0604020202020204" pitchFamily="34" charset="0"/>
              </a:rPr>
              <a:t>ووزارة ، ووكالة راعية.</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11</a:t>
            </a:fld>
            <a:endParaRPr lang="en-US"/>
          </a:p>
        </p:txBody>
      </p:sp>
    </p:spTree>
    <p:extLst>
      <p:ext uri="{BB962C8B-B14F-4D97-AF65-F5344CB8AC3E}">
        <p14:creationId xmlns:p14="http://schemas.microsoft.com/office/powerpoint/2010/main" val="272986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dirty="0">
                <a:solidFill>
                  <a:schemeClr val="tx1">
                    <a:lumMod val="75000"/>
                    <a:lumOff val="25000"/>
                  </a:schemeClr>
                </a:solidFill>
                <a:latin typeface="Arial" panose="020B0604020202020204" pitchFamily="34" charset="0"/>
                <a:cs typeface="Arial" panose="020B0604020202020204" pitchFamily="34" charset="0"/>
              </a:rPr>
              <a:t>مزود البيانات </a:t>
            </a:r>
            <a:r>
              <a:rPr lang="ar-SA" sz="1200" dirty="0">
                <a:solidFill>
                  <a:schemeClr val="tx1">
                    <a:lumMod val="75000"/>
                    <a:lumOff val="25000"/>
                  </a:schemeClr>
                </a:solidFill>
                <a:latin typeface="Arial" panose="020B0604020202020204" pitchFamily="34" charset="0"/>
                <a:cs typeface="Arial" panose="020B0604020202020204" pitchFamily="34" charset="0"/>
              </a:rPr>
              <a:t>الخبير</a:t>
            </a:r>
            <a:r>
              <a:rPr lang="ar-LB" sz="1200" dirty="0">
                <a:solidFill>
                  <a:schemeClr val="tx1">
                    <a:lumMod val="75000"/>
                    <a:lumOff val="25000"/>
                  </a:schemeClr>
                </a:solidFill>
                <a:latin typeface="Arial" panose="020B0604020202020204" pitchFamily="34" charset="0"/>
                <a:cs typeface="Arial" panose="020B0604020202020204" pitchFamily="34" charset="0"/>
              </a:rPr>
              <a:t> بأهداف التنمية المستدامة: مسؤول عن الإبلاغ عن البيانات من خلال </a:t>
            </a:r>
            <a:r>
              <a:rPr lang="ar-SA" sz="1200" dirty="0">
                <a:solidFill>
                  <a:schemeClr val="tx1">
                    <a:lumMod val="75000"/>
                    <a:lumOff val="25000"/>
                  </a:schemeClr>
                </a:solidFill>
                <a:latin typeface="Arial" panose="020B0604020202020204" pitchFamily="34" charset="0"/>
                <a:cs typeface="Arial" panose="020B0604020202020204" pitchFamily="34" charset="0"/>
              </a:rPr>
              <a:t>التطبيق </a:t>
            </a:r>
            <a:r>
              <a:rPr lang="ar-LB" sz="1200" dirty="0">
                <a:solidFill>
                  <a:schemeClr val="tx1">
                    <a:lumMod val="75000"/>
                    <a:lumOff val="25000"/>
                  </a:schemeClr>
                </a:solidFill>
                <a:latin typeface="Arial" panose="020B0604020202020204" pitchFamily="34" charset="0"/>
                <a:cs typeface="Arial" panose="020B0604020202020204" pitchFamily="34" charset="0"/>
              </a:rPr>
              <a:t>عن طريق تحميل المعلومات المطلوبة ، أو تأكيد أن المعلومات قد تم تقديمها من خلال النظام الأساسي للوكالة عبر الإنترنت.</a:t>
            </a:r>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12</a:t>
            </a:fld>
            <a:endParaRPr lang="en-US"/>
          </a:p>
        </p:txBody>
      </p:sp>
    </p:spTree>
    <p:extLst>
      <p:ext uri="{BB962C8B-B14F-4D97-AF65-F5344CB8AC3E}">
        <p14:creationId xmlns:p14="http://schemas.microsoft.com/office/powerpoint/2010/main" val="91509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Arial" panose="020B0604020202020204" pitchFamily="34" charset="0"/>
              </a:rPr>
              <a:t>تُظهر لوحة قياس الأداء لرئيس الجهاز الإحصاء التقدم المحرز على مستوى الجهاز  والهدف والوزارة وكذلك على مستوى التنفيذ لكل وكالة للأمم المتحدة.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Arial" panose="020B0604020202020204" pitchFamily="34" charset="0"/>
              </a:rPr>
              <a:t>تساعد هذه ال</a:t>
            </a:r>
            <a:r>
              <a:rPr lang="ar-SA" sz="1200" dirty="0">
                <a:effectLst/>
                <a:latin typeface="Calibri" panose="020F0502020204030204" pitchFamily="34" charset="0"/>
                <a:ea typeface="Calibri" panose="020F0502020204030204" pitchFamily="34" charset="0"/>
                <a:cs typeface="Arial" panose="020B0604020202020204" pitchFamily="34" charset="0"/>
              </a:rPr>
              <a:t>م</a:t>
            </a:r>
            <a:r>
              <a:rPr lang="ar-LB" sz="1200" dirty="0">
                <a:effectLst/>
                <a:latin typeface="Calibri" panose="020F0502020204030204" pitchFamily="34" charset="0"/>
                <a:ea typeface="Calibri" panose="020F0502020204030204" pitchFamily="34" charset="0"/>
                <a:cs typeface="Arial" panose="020B0604020202020204" pitchFamily="34" charset="0"/>
              </a:rPr>
              <a:t>نصة  </a:t>
            </a:r>
            <a:r>
              <a:rPr lang="ar-SA" sz="1200" dirty="0">
                <a:effectLst/>
                <a:latin typeface="Calibri" panose="020F0502020204030204" pitchFamily="34" charset="0"/>
                <a:ea typeface="Calibri" panose="020F0502020204030204" pitchFamily="34" charset="0"/>
                <a:cs typeface="Arial" panose="020B0604020202020204" pitchFamily="34" charset="0"/>
              </a:rPr>
              <a:t>الأجهرة</a:t>
            </a:r>
            <a:r>
              <a:rPr lang="ar-LB" sz="1200" dirty="0">
                <a:effectLst/>
                <a:latin typeface="Calibri" panose="020F0502020204030204" pitchFamily="34" charset="0"/>
                <a:ea typeface="Calibri" panose="020F0502020204030204" pitchFamily="34" charset="0"/>
                <a:cs typeface="Arial" panose="020B0604020202020204" pitchFamily="34" charset="0"/>
              </a:rPr>
              <a:t> الإحصائي</a:t>
            </a:r>
            <a:r>
              <a:rPr lang="ar-SA" sz="1200" dirty="0">
                <a:effectLst/>
                <a:latin typeface="Calibri" panose="020F0502020204030204" pitchFamily="34" charset="0"/>
                <a:ea typeface="Calibri" panose="020F0502020204030204" pitchFamily="34" charset="0"/>
                <a:cs typeface="Arial" panose="020B0604020202020204" pitchFamily="34" charset="0"/>
              </a:rPr>
              <a:t>ة</a:t>
            </a:r>
            <a:r>
              <a:rPr lang="ar-LB" sz="1200" dirty="0">
                <a:effectLst/>
                <a:latin typeface="Calibri" panose="020F0502020204030204" pitchFamily="34" charset="0"/>
                <a:ea typeface="Calibri" panose="020F0502020204030204" pitchFamily="34" charset="0"/>
                <a:cs typeface="Arial" panose="020B0604020202020204" pitchFamily="34" charset="0"/>
              </a:rPr>
              <a:t> الوطني</a:t>
            </a:r>
            <a:r>
              <a:rPr lang="ar-SA" sz="1200" dirty="0">
                <a:effectLst/>
                <a:latin typeface="Calibri" panose="020F0502020204030204" pitchFamily="34" charset="0"/>
                <a:ea typeface="Calibri" panose="020F0502020204030204" pitchFamily="34" charset="0"/>
                <a:cs typeface="Arial" panose="020B0604020202020204" pitchFamily="34" charset="0"/>
              </a:rPr>
              <a:t>ة</a:t>
            </a:r>
            <a:r>
              <a:rPr lang="ar-LB" sz="1200" dirty="0">
                <a:effectLst/>
                <a:latin typeface="Calibri" panose="020F0502020204030204" pitchFamily="34" charset="0"/>
                <a:ea typeface="Calibri" panose="020F0502020204030204" pitchFamily="34" charset="0"/>
                <a:cs typeface="Arial" panose="020B0604020202020204" pitchFamily="34" charset="0"/>
              </a:rPr>
              <a:t> على تحديد الأهداف / الوزارات المتبقية التي تطلب </a:t>
            </a:r>
            <a:r>
              <a:rPr lang="ar-SA" sz="1200" dirty="0">
                <a:effectLst/>
                <a:latin typeface="Calibri" panose="020F0502020204030204" pitchFamily="34" charset="0"/>
                <a:ea typeface="Calibri" panose="020F0502020204030204" pitchFamily="34" charset="0"/>
                <a:cs typeface="Arial" panose="020B0604020202020204" pitchFamily="34" charset="0"/>
              </a:rPr>
              <a:t>ال</a:t>
            </a:r>
            <a:r>
              <a:rPr lang="ar-LB" sz="1200" dirty="0">
                <a:effectLst/>
                <a:latin typeface="Calibri" panose="020F0502020204030204" pitchFamily="34" charset="0"/>
                <a:ea typeface="Calibri" panose="020F0502020204030204" pitchFamily="34" charset="0"/>
                <a:cs typeface="Arial" panose="020B0604020202020204" pitchFamily="34" charset="0"/>
              </a:rPr>
              <a:t>متابعة </a:t>
            </a:r>
            <a:r>
              <a:rPr lang="ar-SA" sz="1200" dirty="0">
                <a:effectLst/>
                <a:latin typeface="Calibri" panose="020F0502020204030204" pitchFamily="34" charset="0"/>
                <a:ea typeface="Calibri" panose="020F0502020204030204" pitchFamily="34" charset="0"/>
                <a:cs typeface="Arial" panose="020B0604020202020204" pitchFamily="34" charset="0"/>
              </a:rPr>
              <a:t>من أجل الابلاغ</a:t>
            </a:r>
            <a:r>
              <a:rPr lang="ar-LB" sz="1200" dirty="0">
                <a:effectLst/>
                <a:latin typeface="Calibri" panose="020F0502020204030204" pitchFamily="34" charset="0"/>
                <a:ea typeface="Calibri" panose="020F0502020204030204" pitchFamily="34" charset="0"/>
                <a:cs typeface="Arial" panose="020B0604020202020204" pitchFamily="34" charset="0"/>
              </a:rPr>
              <a:t>.</a:t>
            </a:r>
            <a:r>
              <a:rPr lang="ar-SA" sz="1200" dirty="0">
                <a:effectLst/>
                <a:latin typeface="Calibri" panose="020F0502020204030204" pitchFamily="34" charset="0"/>
                <a:ea typeface="Calibri" panose="020F0502020204030204" pitchFamily="34" charset="0"/>
                <a:cs typeface="Arial" panose="020B0604020202020204" pitchFamily="34" charset="0"/>
              </a:rPr>
              <a:t> وكذلك تساعد الاسكوا على معرفة التقدم المحرز من قبل الدول.</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13</a:t>
            </a:fld>
            <a:endParaRPr lang="en-US"/>
          </a:p>
        </p:txBody>
      </p:sp>
    </p:spTree>
    <p:extLst>
      <p:ext uri="{BB962C8B-B14F-4D97-AF65-F5344CB8AC3E}">
        <p14:creationId xmlns:p14="http://schemas.microsoft.com/office/powerpoint/2010/main" val="357909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Arial" panose="020B0604020202020204" pitchFamily="34" charset="0"/>
              </a:rPr>
              <a:t>تُظهر لوحة قياس الأداء لرئيس الجهاز الإحصاء التقدم المحرز على مستوى الجهاز  و الهدف والوزارة وكذلك على مستوى التنفيذ لكل وكالة للأمم المتحدة.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Arial" panose="020B0604020202020204" pitchFamily="34" charset="0"/>
              </a:rPr>
              <a:t>تساعد هذه ال</a:t>
            </a:r>
            <a:r>
              <a:rPr lang="ar-SA" sz="1200" dirty="0">
                <a:effectLst/>
                <a:latin typeface="Calibri" panose="020F0502020204030204" pitchFamily="34" charset="0"/>
                <a:ea typeface="Calibri" panose="020F0502020204030204" pitchFamily="34" charset="0"/>
                <a:cs typeface="Arial" panose="020B0604020202020204" pitchFamily="34" charset="0"/>
              </a:rPr>
              <a:t>م</a:t>
            </a:r>
            <a:r>
              <a:rPr lang="ar-LB" sz="1200" dirty="0">
                <a:effectLst/>
                <a:latin typeface="Calibri" panose="020F0502020204030204" pitchFamily="34" charset="0"/>
                <a:ea typeface="Calibri" panose="020F0502020204030204" pitchFamily="34" charset="0"/>
                <a:cs typeface="Arial" panose="020B0604020202020204" pitchFamily="34" charset="0"/>
              </a:rPr>
              <a:t>نصة  </a:t>
            </a:r>
            <a:r>
              <a:rPr lang="ar-SA" sz="1200" dirty="0">
                <a:effectLst/>
                <a:latin typeface="Calibri" panose="020F0502020204030204" pitchFamily="34" charset="0"/>
                <a:ea typeface="Calibri" panose="020F0502020204030204" pitchFamily="34" charset="0"/>
                <a:cs typeface="Arial" panose="020B0604020202020204" pitchFamily="34" charset="0"/>
              </a:rPr>
              <a:t>الأجهرة</a:t>
            </a:r>
            <a:r>
              <a:rPr lang="ar-LB" sz="1200" dirty="0">
                <a:effectLst/>
                <a:latin typeface="Calibri" panose="020F0502020204030204" pitchFamily="34" charset="0"/>
                <a:ea typeface="Calibri" panose="020F0502020204030204" pitchFamily="34" charset="0"/>
                <a:cs typeface="Arial" panose="020B0604020202020204" pitchFamily="34" charset="0"/>
              </a:rPr>
              <a:t> الإحصائي</a:t>
            </a:r>
            <a:r>
              <a:rPr lang="ar-SA" sz="1200" dirty="0">
                <a:effectLst/>
                <a:latin typeface="Calibri" panose="020F0502020204030204" pitchFamily="34" charset="0"/>
                <a:ea typeface="Calibri" panose="020F0502020204030204" pitchFamily="34" charset="0"/>
                <a:cs typeface="Arial" panose="020B0604020202020204" pitchFamily="34" charset="0"/>
              </a:rPr>
              <a:t>ة</a:t>
            </a:r>
            <a:r>
              <a:rPr lang="ar-LB" sz="1200" dirty="0">
                <a:effectLst/>
                <a:latin typeface="Calibri" panose="020F0502020204030204" pitchFamily="34" charset="0"/>
                <a:ea typeface="Calibri" panose="020F0502020204030204" pitchFamily="34" charset="0"/>
                <a:cs typeface="Arial" panose="020B0604020202020204" pitchFamily="34" charset="0"/>
              </a:rPr>
              <a:t> الوطني</a:t>
            </a:r>
            <a:r>
              <a:rPr lang="ar-SA" sz="1200" dirty="0">
                <a:effectLst/>
                <a:latin typeface="Calibri" panose="020F0502020204030204" pitchFamily="34" charset="0"/>
                <a:ea typeface="Calibri" panose="020F0502020204030204" pitchFamily="34" charset="0"/>
                <a:cs typeface="Arial" panose="020B0604020202020204" pitchFamily="34" charset="0"/>
              </a:rPr>
              <a:t>ة</a:t>
            </a:r>
            <a:r>
              <a:rPr lang="ar-LB" sz="1200" dirty="0">
                <a:effectLst/>
                <a:latin typeface="Calibri" panose="020F0502020204030204" pitchFamily="34" charset="0"/>
                <a:ea typeface="Calibri" panose="020F0502020204030204" pitchFamily="34" charset="0"/>
                <a:cs typeface="Arial" panose="020B0604020202020204" pitchFamily="34" charset="0"/>
              </a:rPr>
              <a:t> على تحديد الأهداف / الوزارات المتبقية التي تطلب </a:t>
            </a:r>
            <a:r>
              <a:rPr lang="ar-SA" sz="1200" dirty="0">
                <a:effectLst/>
                <a:latin typeface="Calibri" panose="020F0502020204030204" pitchFamily="34" charset="0"/>
                <a:ea typeface="Calibri" panose="020F0502020204030204" pitchFamily="34" charset="0"/>
                <a:cs typeface="Arial" panose="020B0604020202020204" pitchFamily="34" charset="0"/>
              </a:rPr>
              <a:t>ال</a:t>
            </a:r>
            <a:r>
              <a:rPr lang="ar-LB" sz="1200" dirty="0">
                <a:effectLst/>
                <a:latin typeface="Calibri" panose="020F0502020204030204" pitchFamily="34" charset="0"/>
                <a:ea typeface="Calibri" panose="020F0502020204030204" pitchFamily="34" charset="0"/>
                <a:cs typeface="Arial" panose="020B0604020202020204" pitchFamily="34" charset="0"/>
              </a:rPr>
              <a:t>متابعة </a:t>
            </a:r>
            <a:r>
              <a:rPr lang="ar-SA" sz="1200" dirty="0">
                <a:effectLst/>
                <a:latin typeface="Calibri" panose="020F0502020204030204" pitchFamily="34" charset="0"/>
                <a:ea typeface="Calibri" panose="020F0502020204030204" pitchFamily="34" charset="0"/>
                <a:cs typeface="Arial" panose="020B0604020202020204" pitchFamily="34" charset="0"/>
              </a:rPr>
              <a:t>من أجل الابلاغ</a:t>
            </a:r>
            <a:r>
              <a:rPr lang="ar-LB" sz="1200" dirty="0">
                <a:effectLst/>
                <a:latin typeface="Calibri" panose="020F0502020204030204" pitchFamily="34" charset="0"/>
                <a:ea typeface="Calibri" panose="020F0502020204030204" pitchFamily="34" charset="0"/>
                <a:cs typeface="Arial" panose="020B0604020202020204" pitchFamily="34" charset="0"/>
              </a:rPr>
              <a:t>.</a:t>
            </a:r>
            <a:r>
              <a:rPr lang="ar-SA" sz="1200" dirty="0">
                <a:effectLst/>
                <a:latin typeface="Calibri" panose="020F0502020204030204" pitchFamily="34" charset="0"/>
                <a:ea typeface="Calibri" panose="020F0502020204030204" pitchFamily="34" charset="0"/>
                <a:cs typeface="Arial" panose="020B0604020202020204" pitchFamily="34" charset="0"/>
              </a:rPr>
              <a:t> وكذلك تساعد الاسكوا على معرفة التقدم المحرز من قبل الدول.</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a:p>
        </p:txBody>
      </p:sp>
    </p:spTree>
    <p:extLst>
      <p:ext uri="{BB962C8B-B14F-4D97-AF65-F5344CB8AC3E}">
        <p14:creationId xmlns:p14="http://schemas.microsoft.com/office/powerpoint/2010/main" val="83593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15</a:t>
            </a:fld>
            <a:endParaRPr lang="en-US"/>
          </a:p>
        </p:txBody>
      </p:sp>
    </p:spTree>
    <p:extLst>
      <p:ext uri="{BB962C8B-B14F-4D97-AF65-F5344CB8AC3E}">
        <p14:creationId xmlns:p14="http://schemas.microsoft.com/office/powerpoint/2010/main" val="120146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16</a:t>
            </a:fld>
            <a:endParaRPr lang="en-US"/>
          </a:p>
        </p:txBody>
      </p:sp>
    </p:spTree>
    <p:extLst>
      <p:ext uri="{BB962C8B-B14F-4D97-AF65-F5344CB8AC3E}">
        <p14:creationId xmlns:p14="http://schemas.microsoft.com/office/powerpoint/2010/main" val="2973729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17</a:t>
            </a:fld>
            <a:endParaRPr lang="en-US"/>
          </a:p>
        </p:txBody>
      </p:sp>
    </p:spTree>
    <p:extLst>
      <p:ext uri="{BB962C8B-B14F-4D97-AF65-F5344CB8AC3E}">
        <p14:creationId xmlns:p14="http://schemas.microsoft.com/office/powerpoint/2010/main" val="117189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dirty="0">
                <a:cs typeface="+mj-cs"/>
              </a:rPr>
              <a:t>سيتضمن هذا العرض ملخصًا للخلفية العامة لمؤشرات أهداف التنمية المستدامة والتنسيق الشامل في النظام الاحصائي الوطني، بالإضافة إلى الأسباب التي دفعت الاسكوا إلى إنشاء المرصد الإلكتروني للإبلاغ عن أهداف التنمية المستدامة وكيفية عمل المرصد في حل المشاكل في البيئة المؤسسية. سنقوم أيضًا بتقديم التطبيق، واختباره، وعرض الخطوات المستقبلية</a:t>
            </a:r>
            <a:endParaRPr lang="en-US" dirty="0">
              <a:cs typeface="+mj-cs"/>
            </a:endParaRPr>
          </a:p>
        </p:txBody>
      </p:sp>
      <p:sp>
        <p:nvSpPr>
          <p:cNvPr id="4" name="Slide Number Placeholder 3"/>
          <p:cNvSpPr>
            <a:spLocks noGrp="1"/>
          </p:cNvSpPr>
          <p:nvPr>
            <p:ph type="sldNum" sz="quarter" idx="5"/>
          </p:nvPr>
        </p:nvSpPr>
        <p:spPr/>
        <p:txBody>
          <a:bodyPr/>
          <a:lstStyle/>
          <a:p>
            <a:fld id="{582ED36F-DD41-4C42-802B-D4DB2CFCF20F}" type="slidenum">
              <a:rPr lang="en-US" smtClean="0"/>
              <a:t>2</a:t>
            </a:fld>
            <a:endParaRPr lang="en-US"/>
          </a:p>
        </p:txBody>
      </p:sp>
    </p:spTree>
    <p:extLst>
      <p:ext uri="{BB962C8B-B14F-4D97-AF65-F5344CB8AC3E}">
        <p14:creationId xmlns:p14="http://schemas.microsoft.com/office/powerpoint/2010/main" val="129009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ان 80% من مؤشرات أهداف التنمية المستدامة يتم جمعها من الوزارات والقطاعات المعنية على المستوى الوطني.  تتقسم هذه المؤشرات الى ثلاثة أقسام:</a:t>
            </a: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1- المؤشرات التي بلغت عنها للوكالات الراعية وتشكل 50%</a:t>
            </a: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2- المؤشرات التي بلغت عنها للأجهزة الاحصائية الوطنية وتشكل 10%</a:t>
            </a: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3- وال40% المتبقية تشكل فجوة في البيانات ناجمة عن غياب شبكة وطنية شفافة من الخبراء الوطنيين مما يؤدي الى ازدواجية الجهود</a:t>
            </a:r>
            <a:r>
              <a:rPr lang="ar-SA" sz="1200" dirty="0">
                <a:effectLst/>
                <a:latin typeface="Times New Roman" panose="02020603050405020304" pitchFamily="18" charset="0"/>
                <a:ea typeface="Calibri" panose="020F0502020204030204" pitchFamily="34" charset="0"/>
                <a:cs typeface="+mj-cs"/>
              </a:rPr>
              <a:t>، انعدام للشفافية، الابلاغ غير المنتظم وغير الخاضع للمساءلة، وبالتالي اصدار بيانات متباينة عن البيانات العالمية </a:t>
            </a:r>
            <a:endParaRPr lang="en-US" sz="1200" dirty="0">
              <a:effectLst/>
              <a:latin typeface="Calibri" panose="020F0502020204030204" pitchFamily="34" charset="0"/>
              <a:ea typeface="Calibri" panose="020F0502020204030204" pitchFamily="34" charset="0"/>
              <a:cs typeface="+mj-cs"/>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3</a:t>
            </a:fld>
            <a:endParaRPr lang="en-US"/>
          </a:p>
        </p:txBody>
      </p:sp>
    </p:spTree>
    <p:extLst>
      <p:ext uri="{BB962C8B-B14F-4D97-AF65-F5344CB8AC3E}">
        <p14:creationId xmlns:p14="http://schemas.microsoft.com/office/powerpoint/2010/main" val="294429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وتواجه الأجهزة الإحصائية الوطنية العديد من التحديات المؤسسية في إدارة وتنسيق نُظُمها الإحصائية الوطنية.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وتضعف هذه التحديات من قدرة الأجهزة الإحصائية الوطنية ، كمصدر رسمي وطني للبيانات، على تحسين جودة البيانات، والحد من الفروقات فيها ، وتوافرها وتدفّقها.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ولا بدّ من توفير عناصر أساسية لتمكين النُظُم الإحصائية الوطنية من أداء وظائفها بفعالية، من خلال التعاون بين جميع منتجي البيانات ومع الأجهزة الإحصائية الوطنية.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وتفتقر معظم البلدان العربية إلى قوانين محدّثة تلتزم بالمبادئ الأساسية للإحصاءات الرسمية؛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وإلى مجالس توجيهية من مستخدمي الإحصاءات،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ولجان فنية نشطة لمنتجي البيانات،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واستراتيجيات وطنية لتطوير الإحصاءات بمشاركة جميع منتجي البيانات</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وستواصل الاسكوا </a:t>
            </a:r>
            <a:r>
              <a:rPr lang="ar-SA" sz="1200" dirty="0">
                <a:effectLst/>
                <a:latin typeface="Calibri" panose="020F0502020204030204" pitchFamily="34" charset="0"/>
                <a:ea typeface="Calibri" panose="020F0502020204030204" pitchFamily="34" charset="0"/>
                <a:cs typeface="+mj-cs"/>
              </a:rPr>
              <a:t>دعم الدول الأعضاء في تحسين إدارة الإحصاءات الرسمية، وصياغة وتحديث القوانين الإحصائية الوطنية من خلال توفير أداة تحليلية لقياس مستوى الامتثال للقانون العام للإحصاءات الرسمية الذي نشرته الاسكوا بالتعاون مع الدول العربية، لدعم البلدان في الدعوة إلى إدخال التغييرات المطلوبة على قوانينها الإحصائية</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في جميع البلدان ، يتم إنتاج البيانات من 3 إلى 4 مصادر رئيسية على الأقل والكثير منها يتم الإبلاغ عنها عالميا وليس على مستوى البلد لأجهزة الإحصاء الوطنية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ولا يوجد نظام فعّال متماسك أو متكامل أو خاضع للرقابة على المستوى الوطني يوفّر جميع بيانات أهداف التنمية المستدامة.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وتظهر هذه المشكلة بشكل خاص عندما تستخلص البيانات من غير المسوح أو التعدادات التي تشرف عليها مباشرة الأجهزة الإحصائية الوطنية.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والنتيجة وجود فجوات كبيرة في البيانات وازدواجية في الإبلاغ وفي الجهود أدت إلى نشر بيانات غير متسقة على المستوى الوطني.</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mj-cs"/>
              </a:rPr>
              <a:t>بالإضافة الى وعدم وجود خبراء فنيين مدربين ومؤهلين في باقي النظام الإحصائي الوطني  مما يؤدي الى قصور في توحيد المفاهيم والمعايير الإحصائية لدى منتجي البيانات</a:t>
            </a:r>
            <a:endParaRPr lang="en-US" sz="1200" dirty="0">
              <a:effectLst/>
              <a:latin typeface="Calibri" panose="020F0502020204030204" pitchFamily="34" charset="0"/>
              <a:ea typeface="Calibri" panose="020F0502020204030204" pitchFamily="34" charset="0"/>
              <a:cs typeface="+mj-cs"/>
            </a:endParaRPr>
          </a:p>
          <a:p>
            <a:pPr algn="r" rtl="1"/>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4</a:t>
            </a:fld>
            <a:endParaRPr lang="en-US"/>
          </a:p>
        </p:txBody>
      </p:sp>
    </p:spTree>
    <p:extLst>
      <p:ext uri="{BB962C8B-B14F-4D97-AF65-F5344CB8AC3E}">
        <p14:creationId xmlns:p14="http://schemas.microsoft.com/office/powerpoint/2010/main" val="77222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قادت</a:t>
            </a:r>
            <a:r>
              <a:rPr lang="ar-LB" sz="1200" dirty="0">
                <a:effectLst/>
                <a:latin typeface="Calibri" panose="020F0502020204030204" pitchFamily="34" charset="0"/>
                <a:ea typeface="Calibri" panose="020F0502020204030204" pitchFamily="34" charset="0"/>
                <a:cs typeface="+mj-cs"/>
              </a:rPr>
              <a:t> الاسكوا و</a:t>
            </a:r>
            <a:r>
              <a:rPr lang="ar-SA" sz="1200" dirty="0">
                <a:effectLst/>
                <a:latin typeface="Calibri" panose="020F0502020204030204" pitchFamily="34" charset="0"/>
                <a:ea typeface="Calibri" panose="020F0502020204030204" pitchFamily="34" charset="0"/>
                <a:cs typeface="+mj-cs"/>
              </a:rPr>
              <a:t>بالتعاون مع</a:t>
            </a:r>
            <a:r>
              <a:rPr lang="en-US" sz="1200" dirty="0">
                <a:effectLst/>
                <a:latin typeface="Calibri" panose="020F0502020204030204" pitchFamily="34" charset="0"/>
                <a:ea typeface="Calibri" panose="020F0502020204030204" pitchFamily="34" charset="0"/>
                <a:cs typeface="+mj-cs"/>
              </a:rPr>
              <a:t> 39 </a:t>
            </a:r>
            <a:r>
              <a:rPr lang="ar-SA" sz="1200" dirty="0">
                <a:effectLst/>
                <a:latin typeface="Calibri" panose="020F0502020204030204" pitchFamily="34" charset="0"/>
                <a:ea typeface="Calibri" panose="020F0502020204030204" pitchFamily="34" charset="0"/>
                <a:cs typeface="+mj-cs"/>
              </a:rPr>
              <a:t>وكالة راعية والدول الأعضاء ، </a:t>
            </a:r>
            <a:r>
              <a:rPr lang="ar-LB" sz="1200" dirty="0">
                <a:effectLst/>
                <a:latin typeface="Calibri" panose="020F0502020204030204" pitchFamily="34" charset="0"/>
                <a:ea typeface="Calibri" panose="020F0502020204030204" pitchFamily="34" charset="0"/>
                <a:cs typeface="+mj-cs"/>
              </a:rPr>
              <a:t>عملية </a:t>
            </a:r>
            <a:r>
              <a:rPr lang="ar-SA" sz="1200" dirty="0">
                <a:effectLst/>
                <a:latin typeface="Calibri" panose="020F0502020204030204" pitchFamily="34" charset="0"/>
                <a:ea typeface="Calibri" panose="020F0502020204030204" pitchFamily="34" charset="0"/>
                <a:cs typeface="+mj-cs"/>
              </a:rPr>
              <a:t>تطوير </a:t>
            </a:r>
            <a:r>
              <a:rPr lang="ar-LB" sz="1200" dirty="0">
                <a:effectLst/>
                <a:latin typeface="Calibri" panose="020F0502020204030204" pitchFamily="34" charset="0"/>
                <a:ea typeface="Calibri" panose="020F0502020204030204" pitchFamily="34" charset="0"/>
                <a:cs typeface="+mj-cs"/>
              </a:rPr>
              <a:t>:</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QA" sz="1200" dirty="0">
                <a:effectLst/>
                <a:latin typeface="Calibri" panose="020F0502020204030204" pitchFamily="34" charset="0"/>
                <a:ea typeface="Calibri" panose="020F0502020204030204" pitchFamily="34" charset="0"/>
                <a:cs typeface="+mj-cs"/>
              </a:rPr>
              <a:t>شبكة</a:t>
            </a:r>
            <a:r>
              <a:rPr lang="ar-LB" sz="1200" dirty="0">
                <a:effectLst/>
                <a:latin typeface="Calibri" panose="020F0502020204030204" pitchFamily="34" charset="0"/>
                <a:ea typeface="Calibri" panose="020F0502020204030204" pitchFamily="34" charset="0"/>
                <a:cs typeface="+mj-cs"/>
              </a:rPr>
              <a:t> من ا</a:t>
            </a:r>
            <a:r>
              <a:rPr lang="ar-QA" sz="1200" dirty="0">
                <a:effectLst/>
                <a:latin typeface="Calibri" panose="020F0502020204030204" pitchFamily="34" charset="0"/>
                <a:ea typeface="Calibri" panose="020F0502020204030204" pitchFamily="34" charset="0"/>
                <a:cs typeface="+mj-cs"/>
              </a:rPr>
              <a:t>لخبراء الفنيين</a:t>
            </a:r>
            <a:r>
              <a:rPr lang="ar-LB" sz="1200" dirty="0">
                <a:effectLst/>
                <a:latin typeface="Calibri" panose="020F0502020204030204" pitchFamily="34" charset="0"/>
                <a:ea typeface="Calibri" panose="020F0502020204030204" pitchFamily="34" charset="0"/>
                <a:cs typeface="+mj-cs"/>
              </a:rPr>
              <a:t> المختصين</a:t>
            </a:r>
            <a:r>
              <a:rPr lang="ar-QA" sz="1200" dirty="0">
                <a:effectLst/>
                <a:latin typeface="Calibri" panose="020F0502020204030204" pitchFamily="34" charset="0"/>
                <a:ea typeface="Calibri" panose="020F0502020204030204" pitchFamily="34" charset="0"/>
                <a:cs typeface="+mj-cs"/>
              </a:rPr>
              <a:t> لكل مؤشر</a:t>
            </a:r>
            <a:r>
              <a:rPr lang="ar-LB" sz="1200" dirty="0">
                <a:effectLst/>
                <a:latin typeface="Calibri" panose="020F0502020204030204" pitchFamily="34" charset="0"/>
                <a:ea typeface="Calibri" panose="020F0502020204030204" pitchFamily="34" charset="0"/>
                <a:cs typeface="+mj-cs"/>
              </a:rPr>
              <a:t>من ا</a:t>
            </a:r>
            <a:r>
              <a:rPr lang="ar-QA" sz="1200" dirty="0">
                <a:effectLst/>
                <a:latin typeface="Calibri" panose="020F0502020204030204" pitchFamily="34" charset="0"/>
                <a:ea typeface="Calibri" panose="020F0502020204030204" pitchFamily="34" charset="0"/>
                <a:cs typeface="+mj-cs"/>
              </a:rPr>
              <a:t>جل رفع </a:t>
            </a:r>
            <a:r>
              <a:rPr lang="ar-LB" sz="1200" dirty="0">
                <a:effectLst/>
                <a:latin typeface="Calibri" panose="020F0502020204030204" pitchFamily="34" charset="0"/>
                <a:ea typeface="Calibri" panose="020F0502020204030204" pitchFamily="34" charset="0"/>
                <a:cs typeface="+mj-cs"/>
              </a:rPr>
              <a:t>ال</a:t>
            </a:r>
            <a:r>
              <a:rPr lang="ar-QA" sz="1200" dirty="0">
                <a:effectLst/>
                <a:latin typeface="Calibri" panose="020F0502020204030204" pitchFamily="34" charset="0"/>
                <a:ea typeface="Calibri" panose="020F0502020204030204" pitchFamily="34" charset="0"/>
                <a:cs typeface="+mj-cs"/>
              </a:rPr>
              <a:t>قدرات الإحصائية </a:t>
            </a:r>
            <a:r>
              <a:rPr lang="ar-LB" sz="1200" dirty="0">
                <a:effectLst/>
                <a:latin typeface="Calibri" panose="020F0502020204030204" pitchFamily="34" charset="0"/>
                <a:ea typeface="Calibri" panose="020F0502020204030204" pitchFamily="34" charset="0"/>
                <a:cs typeface="+mj-cs"/>
              </a:rPr>
              <a:t>و</a:t>
            </a:r>
            <a:r>
              <a:rPr lang="ar-QA" sz="1200" dirty="0">
                <a:effectLst/>
                <a:latin typeface="Calibri" panose="020F0502020204030204" pitchFamily="34" charset="0"/>
                <a:ea typeface="Calibri" panose="020F0502020204030204" pitchFamily="34" charset="0"/>
                <a:cs typeface="+mj-cs"/>
              </a:rPr>
              <a:t>تنظيم </a:t>
            </a:r>
            <a:r>
              <a:rPr lang="ar-LB" sz="1200" dirty="0">
                <a:effectLst/>
                <a:latin typeface="Calibri" panose="020F0502020204030204" pitchFamily="34" charset="0"/>
                <a:ea typeface="Calibri" panose="020F0502020204030204" pitchFamily="34" charset="0"/>
                <a:cs typeface="+mj-cs"/>
              </a:rPr>
              <a:t>عملية تدفق بيانات  </a:t>
            </a:r>
            <a:r>
              <a:rPr lang="ar-QA" sz="1200" dirty="0">
                <a:effectLst/>
                <a:latin typeface="Calibri" panose="020F0502020204030204" pitchFamily="34" charset="0"/>
                <a:ea typeface="Calibri" panose="020F0502020204030204" pitchFamily="34" charset="0"/>
                <a:cs typeface="+mj-cs"/>
              </a:rPr>
              <a:t>السجلات الإدارية </a:t>
            </a:r>
            <a:r>
              <a:rPr lang="ar-LB" sz="1200" dirty="0">
                <a:effectLst/>
                <a:latin typeface="Calibri" panose="020F0502020204030204" pitchFamily="34" charset="0"/>
                <a:ea typeface="Calibri" panose="020F0502020204030204" pitchFamily="34" charset="0"/>
                <a:cs typeface="+mj-cs"/>
              </a:rPr>
              <a:t> الى أ</a:t>
            </a:r>
            <a:r>
              <a:rPr lang="ar-QA" sz="1200" dirty="0">
                <a:effectLst/>
                <a:latin typeface="Calibri" panose="020F0502020204030204" pitchFamily="34" charset="0"/>
                <a:ea typeface="Calibri" panose="020F0502020204030204" pitchFamily="34" charset="0"/>
                <a:cs typeface="+mj-cs"/>
              </a:rPr>
              <a:t>جهز</a:t>
            </a:r>
            <a:r>
              <a:rPr lang="ar-LB" sz="1200" dirty="0">
                <a:effectLst/>
                <a:latin typeface="Calibri" panose="020F0502020204030204" pitchFamily="34" charset="0"/>
                <a:ea typeface="Calibri" panose="020F0502020204030204" pitchFamily="34" charset="0"/>
                <a:cs typeface="+mj-cs"/>
              </a:rPr>
              <a:t>ة </a:t>
            </a:r>
            <a:r>
              <a:rPr lang="ar-QA" sz="1200" dirty="0">
                <a:effectLst/>
                <a:latin typeface="Calibri" panose="020F0502020204030204" pitchFamily="34" charset="0"/>
                <a:ea typeface="Calibri" panose="020F0502020204030204" pitchFamily="34" charset="0"/>
                <a:cs typeface="+mj-cs"/>
              </a:rPr>
              <a:t>الاحصاء</a:t>
            </a:r>
            <a:r>
              <a:rPr lang="ar-LB" sz="1200" dirty="0">
                <a:effectLst/>
                <a:latin typeface="Calibri" panose="020F0502020204030204" pitchFamily="34" charset="0"/>
                <a:ea typeface="Calibri" panose="020F0502020204030204" pitchFamily="34" charset="0"/>
                <a:cs typeface="+mj-cs"/>
              </a:rPr>
              <a:t> بطريقة شفافة وخاضعة للمساءلة</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وسيسهم إنشاء الشبكات الوطنية لأهداف التنمية المستدامة في تسهيل  صياغة استراتيجيات وطنية لتطوير الإحصاء، بمشاركة جميع مزودي البيانات. </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وستنظم الإسكوا، بالتعاون مع الأجهزة الإحصائية الوطنية والوكالات المختصة دورات لبناء قدرات الخبراء الفنيين من مزودي البيانات، حسب الحاجة</a:t>
            </a:r>
            <a:endParaRPr lang="en-US" sz="1200" dirty="0">
              <a:effectLst/>
              <a:latin typeface="Calibri" panose="020F0502020204030204" pitchFamily="34" charset="0"/>
              <a:ea typeface="Calibri" panose="020F0502020204030204" pitchFamily="34" charset="0"/>
              <a:cs typeface="+mj-cs"/>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mj-cs"/>
              </a:rPr>
              <a:t>وقد اتخذ عدد من الأجهزة الإحصائية الوطنية خطوات ملموسة لتعزيز آليات التنسيق لإنتاج إحصاءات رسمية </a:t>
            </a:r>
            <a:r>
              <a:rPr lang="ar-LB" sz="1200" dirty="0">
                <a:effectLst/>
                <a:latin typeface="Calibri" panose="020F0502020204030204" pitchFamily="34" charset="0"/>
                <a:ea typeface="Calibri" panose="020F0502020204030204" pitchFamily="34" charset="0"/>
                <a:cs typeface="+mj-cs"/>
              </a:rPr>
              <a:t>من المنطقة الاحصائية </a:t>
            </a:r>
            <a:r>
              <a:rPr lang="ar-SA" sz="1200" dirty="0">
                <a:effectLst/>
                <a:latin typeface="Calibri" panose="020F0502020204030204" pitchFamily="34" charset="0"/>
                <a:ea typeface="Calibri" panose="020F0502020204030204" pitchFamily="34" charset="0"/>
                <a:cs typeface="+mj-cs"/>
              </a:rPr>
              <a:t>وتبين النسب مدى تقدم الدول في استكمال شبكاتها</a:t>
            </a:r>
            <a:endParaRPr lang="en-US" sz="1200" dirty="0">
              <a:effectLst/>
              <a:latin typeface="Calibri" panose="020F0502020204030204" pitchFamily="34" charset="0"/>
              <a:ea typeface="Calibri" panose="020F0502020204030204" pitchFamily="34" charset="0"/>
              <a:cs typeface="+mj-cs"/>
            </a:endParaRPr>
          </a:p>
          <a:p>
            <a:pPr algn="r" rtl="1"/>
            <a:r>
              <a:rPr lang="ar-LB" sz="1200" dirty="0">
                <a:effectLst/>
                <a:latin typeface="Calibri" panose="020F0502020204030204" pitchFamily="34" charset="0"/>
                <a:ea typeface="Calibri" panose="020F0502020204030204" pitchFamily="34" charset="0"/>
                <a:cs typeface="+mj-cs"/>
              </a:rPr>
              <a:t>وسيتيح هذا العمل الى سد الفجوة  في المؤشرات غير المتوفرة ونشر البيانات بشكل آني </a:t>
            </a:r>
            <a:r>
              <a:rPr lang="ar-SA" sz="1200" dirty="0">
                <a:effectLst/>
                <a:latin typeface="Calibri" panose="020F0502020204030204" pitchFamily="34" charset="0"/>
                <a:ea typeface="Calibri" panose="020F0502020204030204" pitchFamily="34" charset="0"/>
                <a:cs typeface="+mj-cs"/>
              </a:rPr>
              <a:t>و</a:t>
            </a:r>
            <a:r>
              <a:rPr lang="ar-LB" sz="1200" dirty="0">
                <a:effectLst/>
                <a:latin typeface="Calibri" panose="020F0502020204030204" pitchFamily="34" charset="0"/>
                <a:ea typeface="Calibri" panose="020F0502020204030204" pitchFamily="34" charset="0"/>
                <a:cs typeface="+mj-cs"/>
              </a:rPr>
              <a:t>حسب المعايير الدولية</a:t>
            </a:r>
            <a:endParaRPr lang="ar-SA" sz="1200" dirty="0">
              <a:effectLst/>
              <a:latin typeface="Calibri" panose="020F0502020204030204" pitchFamily="34" charset="0"/>
              <a:ea typeface="Calibri" panose="020F0502020204030204" pitchFamily="34" charset="0"/>
              <a:cs typeface="+mj-cs"/>
            </a:endParaRPr>
          </a:p>
          <a:p>
            <a:pPr algn="r" rtl="1"/>
            <a:endParaRPr lang="ar-SA" sz="1200" dirty="0">
              <a:effectLst/>
              <a:latin typeface="Calibri" panose="020F0502020204030204" pitchFamily="34" charset="0"/>
              <a:cs typeface="+mj-cs"/>
            </a:endParaRPr>
          </a:p>
          <a:p>
            <a:pPr algn="r" rtl="1"/>
            <a:r>
              <a:rPr lang="ar-SA" sz="1200" dirty="0">
                <a:effectLst/>
                <a:latin typeface="Calibri" panose="020F0502020204030204" pitchFamily="34" charset="0"/>
                <a:cs typeface="+mj-cs"/>
              </a:rPr>
              <a:t>حتى اليوم قطر قد قامت بانشاء شبكة كاملة من الخبراء الفنيين ل123 مؤشر وتقم حاليا كل من اليمن والعراق وعمان والبحرين والامارات والصومال وفلسطين والسعودية والسودان ولبنان والكويت كما نرى بانشاء الشبكة الوطنية من الخبراء للمؤشرات على المستوى الوطني</a:t>
            </a:r>
            <a:endParaRPr lang="en-US" sz="1000" dirty="0">
              <a:cs typeface="+mj-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ED36F-DD41-4C42-802B-D4DB2CFCF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86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Arial" panose="020B0604020202020204" pitchFamily="34" charset="0"/>
              </a:rPr>
              <a:t>وتشكّل إدارة وتنسيق جمع البيانات الإدارية والتحقق منها مهمةً كبيرة.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Arial" panose="020B0604020202020204" pitchFamily="34" charset="0"/>
              </a:rPr>
              <a:t>ولدعم الدول الأعضاء وتعزيز قيادة الأجهزة الإحصائية الوطنية باعتبارها المصدر الرسمي لجميع البيانات الوطنية،</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Arial" panose="020B0604020202020204" pitchFamily="34" charset="0"/>
              </a:rPr>
              <a:t>طورت الإسكوا تطبيقاً للرصد الإلكتروني من أجل الإبلاغ عن أهداف التنمية المستدامة </a:t>
            </a:r>
            <a:r>
              <a:rPr lang="en-GB" sz="1200" dirty="0">
                <a:effectLst/>
                <a:latin typeface="Calibri" panose="020F0502020204030204" pitchFamily="34" charset="0"/>
                <a:ea typeface="Calibri" panose="020F0502020204030204" pitchFamily="34" charset="0"/>
                <a:cs typeface="Arial" panose="020B0604020202020204" pitchFamily="34" charset="0"/>
              </a:rPr>
              <a:t>(MARS)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ar-SA" sz="1200" dirty="0">
                <a:effectLst/>
                <a:latin typeface="Arial" panose="020B0604020202020204" pitchFamily="34" charset="0"/>
                <a:ea typeface="Calibri" panose="020F0502020204030204" pitchFamily="34" charset="0"/>
                <a:cs typeface="Arial" panose="020B0604020202020204" pitchFamily="34" charset="0"/>
              </a:rPr>
              <a:t>يشكل تطبيق </a:t>
            </a:r>
            <a:r>
              <a:rPr lang="en-GB" sz="1200" dirty="0">
                <a:effectLst/>
                <a:latin typeface="Calibri" panose="020F0502020204030204" pitchFamily="34" charset="0"/>
                <a:ea typeface="Calibri" panose="020F0502020204030204" pitchFamily="34" charset="0"/>
                <a:cs typeface="Arial" panose="020B0604020202020204" pitchFamily="34" charset="0"/>
              </a:rPr>
              <a:t>MARS</a:t>
            </a:r>
            <a:r>
              <a:rPr lang="ar-SA" sz="1200" dirty="0">
                <a:effectLst/>
                <a:latin typeface="Calibri" panose="020F0502020204030204" pitchFamily="34" charset="0"/>
                <a:ea typeface="Calibri" panose="020F0502020204030204" pitchFamily="34" charset="0"/>
                <a:cs typeface="Arial" panose="020B0604020202020204" pitchFamily="34" charset="0"/>
              </a:rPr>
              <a:t>   حلاً عبر الإنترنت يهدف إلى تمكين قيادات الأجهزة الإحصائية الوطنية من إدارة تدفق البيانات وتسهيل عملية الإبلاغ عن بيانات أهداف التنمية المستدامة من كل كيان وطني على مستوى مزودي البيانات، وبما يتماشى مع الجدول الزمني لوكالات الأمم المتحدة المختصة.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Arial" panose="020B0604020202020204" pitchFamily="34" charset="0"/>
              </a:rPr>
              <a:t>ويشمل ذلك تنظيم عملية الدخول الى التطبيق وإدارة التصاريح وفقاً لدور كل شريك،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a:p>
            <a:pPr algn="r" rtl="1"/>
            <a:endParaRPr lang="en-US" dirty="0"/>
          </a:p>
        </p:txBody>
      </p:sp>
      <p:sp>
        <p:nvSpPr>
          <p:cNvPr id="4" name="Slide Number Placeholder 3"/>
          <p:cNvSpPr>
            <a:spLocks noGrp="1"/>
          </p:cNvSpPr>
          <p:nvPr>
            <p:ph type="sldNum" sz="quarter" idx="5"/>
          </p:nvPr>
        </p:nvSpPr>
        <p:spPr/>
        <p:txBody>
          <a:bodyPr/>
          <a:lstStyle/>
          <a:p>
            <a:fld id="{8A1E5FB2-5FCF-4E81-AB6A-FD7762EB4DFD}" type="slidenum">
              <a:rPr lang="en-US" smtClean="0"/>
              <a:t>6</a:t>
            </a:fld>
            <a:endParaRPr lang="en-US"/>
          </a:p>
        </p:txBody>
      </p:sp>
    </p:spTree>
    <p:extLst>
      <p:ext uri="{BB962C8B-B14F-4D97-AF65-F5344CB8AC3E}">
        <p14:creationId xmlns:p14="http://schemas.microsoft.com/office/powerpoint/2010/main" val="165245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LB" sz="1200" dirty="0">
                <a:effectLst/>
                <a:latin typeface="Calibri" panose="020F0502020204030204" pitchFamily="34" charset="0"/>
                <a:ea typeface="Calibri" panose="020F0502020204030204" pitchFamily="34" charset="0"/>
                <a:cs typeface="Arial" panose="020B0604020202020204" pitchFamily="34" charset="0"/>
              </a:rPr>
              <a:t>يعتمد تطبيق </a:t>
            </a:r>
            <a:r>
              <a:rPr lang="en-US" sz="1200" dirty="0">
                <a:effectLst/>
                <a:latin typeface="Calibri" panose="020F0502020204030204" pitchFamily="34" charset="0"/>
                <a:ea typeface="Calibri" panose="020F0502020204030204" pitchFamily="34" charset="0"/>
                <a:cs typeface="Arial" panose="020B0604020202020204" pitchFamily="34" charset="0"/>
              </a:rPr>
              <a:t>MARS  </a:t>
            </a:r>
            <a:r>
              <a:rPr lang="ar-SA" sz="1200" dirty="0">
                <a:effectLst/>
                <a:latin typeface="Calibri" panose="020F0502020204030204" pitchFamily="34" charset="0"/>
                <a:ea typeface="Calibri" panose="020F0502020204030204" pitchFamily="34" charset="0"/>
                <a:cs typeface="Arial" panose="020B0604020202020204" pitchFamily="34" charset="0"/>
              </a:rPr>
              <a:t> </a:t>
            </a:r>
            <a:r>
              <a:rPr lang="ar-LB" sz="1200" dirty="0">
                <a:effectLst/>
                <a:latin typeface="Calibri" panose="020F0502020204030204" pitchFamily="34" charset="0"/>
                <a:ea typeface="Calibri" panose="020F0502020204030204" pitchFamily="34" charset="0"/>
                <a:cs typeface="Arial" panose="020B0604020202020204" pitchFamily="34" charset="0"/>
              </a:rPr>
              <a:t>على مكونين رئيسيين: الشبكة الوطنية </a:t>
            </a:r>
            <a:r>
              <a:rPr lang="ar-SA" sz="1200" dirty="0">
                <a:effectLst/>
                <a:latin typeface="Calibri" panose="020F0502020204030204" pitchFamily="34" charset="0"/>
                <a:ea typeface="Calibri" panose="020F0502020204030204" pitchFamily="34" charset="0"/>
                <a:cs typeface="Arial" panose="020B0604020202020204" pitchFamily="34" charset="0"/>
              </a:rPr>
              <a:t>من الخبراء الفنيين و</a:t>
            </a:r>
            <a:r>
              <a:rPr lang="ar-LB" sz="1200" dirty="0">
                <a:effectLst/>
                <a:latin typeface="Calibri" panose="020F0502020204030204" pitchFamily="34" charset="0"/>
                <a:ea typeface="Calibri" panose="020F0502020204030204" pitchFamily="34" charset="0"/>
                <a:cs typeface="Arial" panose="020B0604020202020204" pitchFamily="34" charset="0"/>
              </a:rPr>
              <a:t>الجدول الزمني لوكالات الأمم المتحدة المختصة</a:t>
            </a:r>
            <a:r>
              <a:rPr lang="ar-SA" sz="1200" dirty="0">
                <a:effectLst/>
                <a:latin typeface="Calibri" panose="020F0502020204030204" pitchFamily="34" charset="0"/>
                <a:ea typeface="Calibri" panose="020F0502020204030204" pitchFamily="34" charset="0"/>
                <a:cs typeface="Arial" panose="020B0604020202020204" pitchFamily="34" charset="0"/>
              </a:rPr>
              <a:t>. يوفر كل عنصر من هذه المكونات إجابة عن 3 أسئلة</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Arial" panose="020B0604020202020204" pitchFamily="34" charset="0"/>
              </a:rPr>
              <a:t>1- العنصر الأول يوفر معلومات حول الخبراء الفنيين لكل مؤشر بالاضافة الى الخبراء من الأجهزة الاحصائية الوطنيو والخبراء المختصين في الوكالات الراعية. وبالتالي هذا العنصر يساعد في حل المشاكل السابق ذكرها عبر خلق نظام ابلاغ شفاف وخاضع للمساءلة. </a:t>
            </a:r>
          </a:p>
          <a:p>
            <a:pPr marL="0" marR="0" algn="r" rtl="1">
              <a:lnSpc>
                <a:spcPct val="107000"/>
              </a:lnSpc>
              <a:spcBef>
                <a:spcPts val="0"/>
              </a:spcBef>
              <a:spcAft>
                <a:spcPts val="800"/>
              </a:spcAft>
            </a:pPr>
            <a:r>
              <a:rPr lang="ar-SA" sz="1200" dirty="0">
                <a:effectLst/>
                <a:latin typeface="Calibri" panose="020F0502020204030204" pitchFamily="34" charset="0"/>
                <a:ea typeface="Calibri" panose="020F0502020204030204" pitchFamily="34" charset="0"/>
                <a:cs typeface="Arial" panose="020B0604020202020204" pitchFamily="34" charset="0"/>
              </a:rPr>
              <a:t>2- أما العنصر الثاني فيوفر معلومات حول دورية المؤشرات تاريخ بدء الابلاغ ونهايته بالاضافة الى معلومات حول المؤشرات والبيانات الواجب ارسالها وكيفية الابلاغ أي الاستبيان ونوعه. كافة هذه المعلومات تساعد على سد فجوات البيانات عبر الابلاغ</a:t>
            </a:r>
            <a:r>
              <a:rPr lang="en-US" sz="1200" dirty="0">
                <a:effectLst/>
                <a:latin typeface="Calibri" panose="020F0502020204030204" pitchFamily="34" charset="0"/>
                <a:ea typeface="Calibri" panose="020F0502020204030204" pitchFamily="34" charset="0"/>
                <a:cs typeface="Arial" panose="020B0604020202020204" pitchFamily="34" charset="0"/>
              </a:rPr>
              <a:t> </a:t>
            </a:r>
            <a:r>
              <a:rPr lang="ar-SA" sz="1200" dirty="0">
                <a:effectLst/>
                <a:latin typeface="Calibri" panose="020F0502020204030204" pitchFamily="34" charset="0"/>
                <a:ea typeface="Calibri" panose="020F0502020204030204" pitchFamily="34" charset="0"/>
                <a:cs typeface="Arial" panose="020B0604020202020204" pitchFamily="34" charset="0"/>
              </a:rPr>
              <a:t>في الوقت المناسب عن مؤشرات مطابقة للبيانات الوصفية وبالتالي قابلة للمقارنة</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ar-SA" sz="1200" dirty="0">
                <a:effectLst/>
                <a:latin typeface="Calibri" panose="020F0502020204030204" pitchFamily="34" charset="0"/>
                <a:ea typeface="Calibri" panose="020F0502020204030204" pitchFamily="34" charset="0"/>
                <a:cs typeface="Arial" panose="020B0604020202020204" pitchFamily="34" charset="0"/>
              </a:rPr>
              <a:t> </a:t>
            </a:r>
            <a:endParaRPr lang="ar-LB" sz="1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6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mj-lt"/>
              <a:buNone/>
            </a:pPr>
            <a:r>
              <a:rPr lang="ar-LB" sz="1200" dirty="0">
                <a:latin typeface="Calibri" panose="020F0502020204030204" pitchFamily="34" charset="0"/>
                <a:ea typeface="Times New Roman" panose="02020603050405020304" pitchFamily="18" charset="0"/>
              </a:rPr>
              <a:t>يوضح مخطط التدفق هذا المستويات المختلفة للإبلاغ عن البيانات وعمليات التحقق التي </a:t>
            </a:r>
            <a:r>
              <a:rPr lang="ar-SA" sz="1200" dirty="0">
                <a:latin typeface="Calibri" panose="020F0502020204030204" pitchFamily="34" charset="0"/>
                <a:ea typeface="Times New Roman" panose="02020603050405020304" pitchFamily="18" charset="0"/>
              </a:rPr>
              <a:t>سي</a:t>
            </a:r>
            <a:r>
              <a:rPr lang="ar-LB" sz="1200" dirty="0">
                <a:latin typeface="Calibri" panose="020F0502020204030204" pitchFamily="34" charset="0"/>
                <a:ea typeface="Times New Roman" panose="02020603050405020304" pitchFamily="18" charset="0"/>
              </a:rPr>
              <a:t>تم إجراؤها من خلال تطبيق </a:t>
            </a:r>
            <a:r>
              <a:rPr lang="en-US" sz="1200" dirty="0">
                <a:latin typeface="Calibri" panose="020F0502020204030204" pitchFamily="34" charset="0"/>
                <a:ea typeface="Times New Roman" panose="02020603050405020304" pitchFamily="18" charset="0"/>
              </a:rPr>
              <a:t> MARS </a:t>
            </a:r>
            <a:r>
              <a:rPr lang="ar-LB" sz="1200" dirty="0">
                <a:latin typeface="Calibri" panose="020F0502020204030204" pitchFamily="34" charset="0"/>
                <a:ea typeface="Times New Roman" panose="02020603050405020304" pitchFamily="18" charset="0"/>
              </a:rPr>
              <a:t>وكذلك أصحاب المصلحة المختلفين على المستوى الوطني ومستوى وكالات الأمم المتحدة.</a:t>
            </a:r>
            <a:endParaRPr lang="en-US" sz="1200" dirty="0">
              <a:latin typeface="Calibri" panose="020F0502020204030204" pitchFamily="34" charset="0"/>
              <a:ea typeface="Times New Roman" panose="02020603050405020304" pitchFamily="18" charset="0"/>
            </a:endParaRPr>
          </a:p>
          <a:p>
            <a:pPr marL="0" indent="0" algn="r" rtl="1">
              <a:buFont typeface="+mj-lt"/>
              <a:buNone/>
            </a:pPr>
            <a:endParaRPr lang="en-US" sz="1200" dirty="0">
              <a:latin typeface="Calibri" panose="020F0502020204030204" pitchFamily="34" charset="0"/>
              <a:ea typeface="Times New Roman" panose="02020603050405020304" pitchFamily="18" charset="0"/>
            </a:endParaRPr>
          </a:p>
          <a:p>
            <a:pPr marL="0" indent="0" algn="r" rtl="1">
              <a:buFont typeface="+mj-lt"/>
              <a:buNone/>
            </a:pPr>
            <a:r>
              <a:rPr lang="ar-SA" sz="1200" dirty="0">
                <a:latin typeface="Calibri" panose="020F0502020204030204" pitchFamily="34" charset="0"/>
                <a:ea typeface="Times New Roman" panose="02020603050405020304" pitchFamily="18" charset="0"/>
              </a:rPr>
              <a:t>ا</a:t>
            </a:r>
            <a:r>
              <a:rPr lang="ar-LB" sz="1200" dirty="0">
                <a:latin typeface="Calibri" panose="020F0502020204030204" pitchFamily="34" charset="0"/>
                <a:ea typeface="Times New Roman" panose="02020603050405020304" pitchFamily="18" charset="0"/>
              </a:rPr>
              <a:t>ستنادًا إلى </a:t>
            </a:r>
            <a:r>
              <a:rPr lang="ar-SA" sz="1200" dirty="0">
                <a:latin typeface="Calibri" panose="020F0502020204030204" pitchFamily="34" charset="0"/>
                <a:ea typeface="Times New Roman" panose="02020603050405020304" pitchFamily="18" charset="0"/>
              </a:rPr>
              <a:t>الجدول الزمني لوكالات الأمم المتحدة المختصة</a:t>
            </a:r>
            <a:r>
              <a:rPr lang="ar-LB" sz="1200" dirty="0">
                <a:latin typeface="Calibri" panose="020F0502020204030204" pitchFamily="34" charset="0"/>
                <a:ea typeface="Times New Roman" panose="02020603050405020304" pitchFamily="18" charset="0"/>
              </a:rPr>
              <a:t>، يقوم النظام بإخطار مزود البيانات</a:t>
            </a:r>
            <a:r>
              <a:rPr lang="ar-SA" sz="1200" dirty="0">
                <a:latin typeface="Calibri" panose="020F0502020204030204" pitchFamily="34" charset="0"/>
                <a:ea typeface="Times New Roman" panose="02020603050405020304" pitchFamily="18" charset="0"/>
              </a:rPr>
              <a:t> عبر بريد الكتروني</a:t>
            </a:r>
            <a:r>
              <a:rPr lang="ar-LB" sz="1200" dirty="0">
                <a:latin typeface="Calibri" panose="020F0502020204030204" pitchFamily="34" charset="0"/>
                <a:ea typeface="Times New Roman" panose="02020603050405020304" pitchFamily="18" charset="0"/>
              </a:rPr>
              <a:t> بأن جمع البيانات لمؤشر معين قد بدأ بما في ذلك رابط للاستبيان أو إلى أداة الإبلاغ عن البيانات عبر الإنترنت. عند الإخطار ، يقوم مزود البيانات بتسجيل الدخول إلى النظام وتحميل البيانات. في هذه المرحلة ، يقوم النظام بإخطار المنسق لجهاز الإحصاء الوطني</a:t>
            </a:r>
            <a:r>
              <a:rPr lang="en-US" sz="1200" dirty="0">
                <a:latin typeface="Calibri" panose="020F0502020204030204" pitchFamily="34" charset="0"/>
                <a:ea typeface="Times New Roman" panose="02020603050405020304" pitchFamily="18" charset="0"/>
              </a:rPr>
              <a:t> </a:t>
            </a:r>
            <a:r>
              <a:rPr lang="ar-LB" sz="1200" dirty="0">
                <a:latin typeface="Calibri" panose="020F0502020204030204" pitchFamily="34" charset="0"/>
                <a:ea typeface="Times New Roman" panose="02020603050405020304" pitchFamily="18" charset="0"/>
              </a:rPr>
              <a:t>بأن مزود البيانات قد أكمل </a:t>
            </a:r>
            <a:r>
              <a:rPr lang="ar-SA" sz="1200" dirty="0">
                <a:latin typeface="Calibri" panose="020F0502020204030204" pitchFamily="34" charset="0"/>
                <a:ea typeface="Times New Roman" panose="02020603050405020304" pitchFamily="18" charset="0"/>
              </a:rPr>
              <a:t>الابلاغ</a:t>
            </a:r>
            <a:r>
              <a:rPr lang="ar-LB" sz="1200" dirty="0">
                <a:latin typeface="Calibri" panose="020F0502020204030204" pitchFamily="34" charset="0"/>
                <a:ea typeface="Times New Roman" panose="02020603050405020304" pitchFamily="18" charset="0"/>
              </a:rPr>
              <a:t>. سيتحقق </a:t>
            </a:r>
            <a:r>
              <a:rPr lang="en-US" sz="1200" dirty="0">
                <a:latin typeface="Calibri" panose="020F0502020204030204" pitchFamily="34" charset="0"/>
                <a:ea typeface="Times New Roman" panose="02020603050405020304" pitchFamily="18" charset="0"/>
              </a:rPr>
              <a:t> </a:t>
            </a:r>
            <a:r>
              <a:rPr lang="ar-SA" sz="1200" dirty="0">
                <a:latin typeface="Calibri" panose="020F0502020204030204" pitchFamily="34" charset="0"/>
                <a:ea typeface="Times New Roman" panose="02020603050405020304" pitchFamily="18" charset="0"/>
              </a:rPr>
              <a:t>المنسق </a:t>
            </a:r>
            <a:r>
              <a:rPr lang="ar-LB" sz="1200" dirty="0">
                <a:latin typeface="Calibri" panose="020F0502020204030204" pitchFamily="34" charset="0"/>
                <a:ea typeface="Times New Roman" panose="02020603050405020304" pitchFamily="18" charset="0"/>
              </a:rPr>
              <a:t>الآن من اكتمال الاستبيان. إذا اكتمل الاستبيان ، فسيقوم النظام بإخطار نقطة اتصال الوكالة الراعية. إذا لم يكن الأمر كذلك ، فسيتم إرجاع الاستبيان إلى مزود البيانات مع تعليقات إضافية</a:t>
            </a:r>
            <a:r>
              <a:rPr lang="ar-SA" sz="1200" dirty="0">
                <a:latin typeface="Calibri" panose="020F0502020204030204" pitchFamily="34" charset="0"/>
                <a:ea typeface="Times New Roman" panose="02020603050405020304" pitchFamily="18" charset="0"/>
              </a:rPr>
              <a:t> من قبل المنسق</a:t>
            </a:r>
            <a:r>
              <a:rPr lang="ar-LB" sz="1200" dirty="0">
                <a:latin typeface="Calibri" panose="020F0502020204030204" pitchFamily="34" charset="0"/>
                <a:ea typeface="Times New Roman" panose="02020603050405020304" pitchFamily="18" charset="0"/>
              </a:rPr>
              <a:t>.</a:t>
            </a:r>
            <a:endParaRPr lang="en-US" sz="1200" dirty="0">
              <a:latin typeface="Calibri" panose="020F0502020204030204" pitchFamily="34" charset="0"/>
              <a:ea typeface="Times New Roman" panose="02020603050405020304" pitchFamily="18" charset="0"/>
            </a:endParaRPr>
          </a:p>
          <a:p>
            <a:pPr marL="349415" indent="-349415">
              <a:buFont typeface="+mj-lt"/>
              <a:buAutoNum type="arabicPeriod"/>
            </a:pPr>
            <a:endParaRPr lang="en-US" sz="1800" dirty="0">
              <a:latin typeface="Calibri" panose="020F0502020204030204" pitchFamily="34" charset="0"/>
              <a:ea typeface="Times New Roman" panose="02020603050405020304" pitchFamily="18" charset="0"/>
            </a:endParaRPr>
          </a:p>
          <a:p>
            <a:pPr marL="349415" indent="-349415">
              <a:buFont typeface="+mj-lt"/>
              <a:buAutoNum type="arabicPeriod"/>
            </a:pPr>
            <a:endParaRPr lang="en-US" sz="1800" dirty="0">
              <a:latin typeface="Calibri" panose="020F0502020204030204" pitchFamily="34" charset="0"/>
              <a:ea typeface="Times New Roman" panose="02020603050405020304" pitchFamily="18" charset="0"/>
            </a:endParaRPr>
          </a:p>
          <a:p>
            <a:pPr marL="0" marR="0" algn="r" rt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a:p>
        </p:txBody>
      </p:sp>
    </p:spTree>
    <p:extLst>
      <p:ext uri="{BB962C8B-B14F-4D97-AF65-F5344CB8AC3E}">
        <p14:creationId xmlns:p14="http://schemas.microsoft.com/office/powerpoint/2010/main" val="399937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b="0" dirty="0"/>
              <a:t>تطبيق </a:t>
            </a:r>
            <a:r>
              <a:rPr lang="en-US" b="0" dirty="0"/>
              <a:t>MARS </a:t>
            </a:r>
            <a:r>
              <a:rPr lang="ar-SA" b="0" dirty="0"/>
              <a:t> </a:t>
            </a:r>
            <a:r>
              <a:rPr lang="ar-LB" b="0" dirty="0"/>
              <a:t>موجه إلى منسق الوزارة للإبلاغ وكذلك منسقي المكاتب الإحصائية الوطنية لغرض التحقق من البيانات. سيحصل كل واحد منهم على اسم مستخدم وكلمة مرور للوصول إلى التطبيق</a:t>
            </a:r>
            <a:endParaRPr lang="ar-SA"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LB" b="0" dirty="0"/>
              <a:t>ويحدد  تطبيق </a:t>
            </a:r>
            <a:r>
              <a:rPr lang="en-US" b="0" dirty="0"/>
              <a:t>MARS </a:t>
            </a:r>
            <a:r>
              <a:rPr lang="ar-LB" b="0" dirty="0"/>
              <a:t>ا</a:t>
            </a:r>
            <a:r>
              <a:rPr lang="ar-SA" b="0" dirty="0"/>
              <a:t> </a:t>
            </a:r>
            <a:r>
              <a:rPr lang="ar-LB" b="0" dirty="0"/>
              <a:t>لأدوار لكل من الإداري للنظام والمنسق في جهاز الإحصاء ومزود البيانات في وزارة </a:t>
            </a:r>
            <a:endParaRPr lang="ar-SA" b="0" dirty="0"/>
          </a:p>
          <a:p>
            <a:pPr marL="0" marR="0" lvl="0" indent="0" algn="r" defTabSz="914400" rtl="1" eaLnBrk="1" fontAlgn="auto" latinLnBrk="0" hangingPunct="1">
              <a:lnSpc>
                <a:spcPct val="100000"/>
              </a:lnSpc>
              <a:spcBef>
                <a:spcPts val="0"/>
              </a:spcBef>
              <a:spcAft>
                <a:spcPts val="0"/>
              </a:spcAft>
              <a:buClrTx/>
              <a:buSzTx/>
              <a:buFontTx/>
              <a:buNone/>
              <a:tabLst/>
              <a:defRPr/>
            </a:pPr>
            <a:r>
              <a:rPr lang="ar-LB" b="0" dirty="0"/>
              <a:t>ويرصد عملية الإبلاغ من وقت طلب الإدلاء بالبيان الى تحميل الملفات ومن ثم  أجراء عملية التحقق حتى التأكيد على البيانات من فبل الوكالة المختصة</a:t>
            </a:r>
            <a:endParaRPr lang="ar-SA" b="0"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ar-LB" b="0" dirty="0"/>
          </a:p>
          <a:p>
            <a:pPr algn="r" rtl="1"/>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9</a:t>
            </a:fld>
            <a:endParaRPr lang="en-US"/>
          </a:p>
        </p:txBody>
      </p:sp>
    </p:spTree>
    <p:extLst>
      <p:ext uri="{BB962C8B-B14F-4D97-AF65-F5344CB8AC3E}">
        <p14:creationId xmlns:p14="http://schemas.microsoft.com/office/powerpoint/2010/main" val="301967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D5D5-E2FC-2F4F-3C84-C4F5BEAE2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27C61E-1E3B-446C-1C91-9FB5CC3853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24795-19F5-B419-0CE7-076D92208B35}"/>
              </a:ext>
            </a:extLst>
          </p:cNvPr>
          <p:cNvSpPr>
            <a:spLocks noGrp="1"/>
          </p:cNvSpPr>
          <p:nvPr>
            <p:ph type="dt" sz="half" idx="10"/>
          </p:nvPr>
        </p:nvSpPr>
        <p:spPr/>
        <p:txBody>
          <a:bodyPr/>
          <a:lstStyle/>
          <a:p>
            <a:fld id="{77694B3C-9DB7-4347-B53C-51EF8F1A09F4}" type="datetimeFigureOut">
              <a:rPr lang="en-US" smtClean="0"/>
              <a:t>12/06/2023</a:t>
            </a:fld>
            <a:endParaRPr lang="en-US"/>
          </a:p>
        </p:txBody>
      </p:sp>
      <p:sp>
        <p:nvSpPr>
          <p:cNvPr id="5" name="Footer Placeholder 4">
            <a:extLst>
              <a:ext uri="{FF2B5EF4-FFF2-40B4-BE49-F238E27FC236}">
                <a16:creationId xmlns:a16="http://schemas.microsoft.com/office/drawing/2014/main" id="{B17EC2A0-77E6-2FA5-6247-A9BD8A7EF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FA6F4-47DD-CA4B-0B92-BB91F4D9DA4F}"/>
              </a:ext>
            </a:extLst>
          </p:cNvPr>
          <p:cNvSpPr>
            <a:spLocks noGrp="1"/>
          </p:cNvSpPr>
          <p:nvPr>
            <p:ph type="sldNum" sz="quarter" idx="12"/>
          </p:nvPr>
        </p:nvSpPr>
        <p:spPr/>
        <p:txBody>
          <a:bodyPr/>
          <a:lstStyle/>
          <a:p>
            <a:fld id="{35C249EA-2C85-4846-A6D8-B2B0DBB8CF49}" type="slidenum">
              <a:rPr lang="en-US" smtClean="0"/>
              <a:t>‹#›</a:t>
            </a:fld>
            <a:endParaRPr lang="en-US"/>
          </a:p>
        </p:txBody>
      </p:sp>
    </p:spTree>
    <p:extLst>
      <p:ext uri="{BB962C8B-B14F-4D97-AF65-F5344CB8AC3E}">
        <p14:creationId xmlns:p14="http://schemas.microsoft.com/office/powerpoint/2010/main" val="298220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5024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386230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540407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880290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61055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dirty="0"/>
              <a:t>Click to edit Master text styles</a:t>
            </a:r>
          </a:p>
          <a:p>
            <a:pPr marL="0" lvl="1" indent="0">
              <a:buNone/>
            </a:pPr>
            <a:r>
              <a:rPr lang="en-US" dirty="0"/>
              <a:t>Second level</a:t>
            </a:r>
          </a:p>
          <a:p>
            <a:pPr marL="0" lvl="2" indent="0">
              <a:buNone/>
            </a:pPr>
            <a:r>
              <a:rPr lang="en-US" dirty="0"/>
              <a:t>Third level</a:t>
            </a:r>
          </a:p>
          <a:p>
            <a:pPr marL="0" lvl="3" indent="0">
              <a:buNone/>
            </a:pPr>
            <a:r>
              <a:rPr lang="en-US" dirty="0"/>
              <a:t>Fourth level</a:t>
            </a:r>
          </a:p>
          <a:p>
            <a:pPr marL="0" lvl="4" indent="0">
              <a:buNone/>
            </a:pPr>
            <a:r>
              <a:rPr lang="en-US" dirty="0"/>
              <a:t>Fifth level</a:t>
            </a:r>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dirty="0"/>
              <a:t>Click to edit Master text styles</a:t>
            </a:r>
          </a:p>
          <a:p>
            <a:pPr marL="0" lvl="1" indent="0">
              <a:buNone/>
            </a:pPr>
            <a:r>
              <a:rPr lang="en-US" dirty="0"/>
              <a:t>Second level</a:t>
            </a:r>
          </a:p>
          <a:p>
            <a:pPr marL="0" lvl="2" indent="0">
              <a:buNone/>
            </a:pPr>
            <a:r>
              <a:rPr lang="en-US" dirty="0"/>
              <a:t>Third level</a:t>
            </a:r>
          </a:p>
          <a:p>
            <a:pPr marL="0" lvl="3" indent="0">
              <a:buNone/>
            </a:pPr>
            <a:r>
              <a:rPr lang="en-US" dirty="0"/>
              <a:t>Fourth level</a:t>
            </a:r>
          </a:p>
          <a:p>
            <a:pPr marL="0" lvl="4" indent="0">
              <a:buNone/>
            </a:pPr>
            <a:r>
              <a:rPr lang="en-US" dirty="0"/>
              <a:t>Fifth level</a:t>
            </a:r>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823132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2636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182397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279380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dirty="0"/>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46631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295335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3842549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359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D476-D993-0279-AEA7-6D90FA294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713E7-1F91-A4AB-1E71-8CBBF3C5D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05450-F88C-2779-693F-BF6957FE5EC6}"/>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5" name="Footer Placeholder 4">
            <a:extLst>
              <a:ext uri="{FF2B5EF4-FFF2-40B4-BE49-F238E27FC236}">
                <a16:creationId xmlns:a16="http://schemas.microsoft.com/office/drawing/2014/main" id="{A92FE251-CBB7-5349-BCA3-6F6E37A82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71B3-76DB-49B8-E42C-C63B0F29D34F}"/>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2481729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CFA3-875B-395B-EFF5-C97BE827AA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6F6A4-9B10-029F-DC85-A1207DDB7C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57887-67EE-9CBC-1498-2CF94121AB29}"/>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5" name="Footer Placeholder 4">
            <a:extLst>
              <a:ext uri="{FF2B5EF4-FFF2-40B4-BE49-F238E27FC236}">
                <a16:creationId xmlns:a16="http://schemas.microsoft.com/office/drawing/2014/main" id="{50147FAF-206C-631A-B8DE-A62E4F354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F75A1-13E7-E1E6-440A-942E975C1706}"/>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260992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E6ED-4135-747E-3976-8849E4D6A8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90F81-F0B1-6B0F-BC22-323658C2CE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865A8F-B816-BDFA-EBBD-2BD393CDB0C4}"/>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5" name="Footer Placeholder 4">
            <a:extLst>
              <a:ext uri="{FF2B5EF4-FFF2-40B4-BE49-F238E27FC236}">
                <a16:creationId xmlns:a16="http://schemas.microsoft.com/office/drawing/2014/main" id="{EFE24B91-83FD-0AFA-7BCB-FAEEA2285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C8DA6-DE9E-BD42-F807-13E073CBDC37}"/>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890608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BD9C-7A95-E627-E164-1AA7002CD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3420A-9088-B3DB-55B0-BD40CE288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2DF51-3894-47B6-E5FE-F8C62AE5C0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AF049-943B-A710-9EB4-59DFF808FCF8}"/>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6" name="Footer Placeholder 5">
            <a:extLst>
              <a:ext uri="{FF2B5EF4-FFF2-40B4-BE49-F238E27FC236}">
                <a16:creationId xmlns:a16="http://schemas.microsoft.com/office/drawing/2014/main" id="{8AC23235-DBE9-527B-C1E4-9138608931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935F6-EDA0-3703-DE45-0CFD88BF4D19}"/>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2316874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58DC-0B1E-0BE5-9DA9-92CFC9BEEE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9B3B12-9973-8BAA-CFC4-CB7E715BE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7B0FC-0428-12AE-4EA6-4ADA510771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25CCB-8504-AE4C-6B82-7289C950B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72EC6-F77A-7AD5-5617-8F1C2CCCF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B1F2A-DFCB-16D7-F568-8E4C47069586}"/>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8" name="Footer Placeholder 7">
            <a:extLst>
              <a:ext uri="{FF2B5EF4-FFF2-40B4-BE49-F238E27FC236}">
                <a16:creationId xmlns:a16="http://schemas.microsoft.com/office/drawing/2014/main" id="{97CDA6B8-C5A9-0B66-46E2-A2305DF05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FE118D-E481-B393-D16F-7EF0516C3483}"/>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4016985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A5F9-AAB4-EFEB-8D29-AEB25E77B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118183-E1BD-18B4-AD60-AE67787F1736}"/>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4" name="Footer Placeholder 3">
            <a:extLst>
              <a:ext uri="{FF2B5EF4-FFF2-40B4-BE49-F238E27FC236}">
                <a16:creationId xmlns:a16="http://schemas.microsoft.com/office/drawing/2014/main" id="{0AD3B615-E145-DDAC-C963-63DC1F3BC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8C843-0B1C-0DC9-F398-A02EB2838ABE}"/>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83208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052A5-2013-6E50-CF5B-BD3226815151}"/>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3" name="Footer Placeholder 2">
            <a:extLst>
              <a:ext uri="{FF2B5EF4-FFF2-40B4-BE49-F238E27FC236}">
                <a16:creationId xmlns:a16="http://schemas.microsoft.com/office/drawing/2014/main" id="{C23A2652-09A0-71BE-C7FD-E91AB15B3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F35F53-45D2-B48A-C358-82CFA1FE9B72}"/>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3663559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A7C5-F510-9FF8-C6CA-ED4A449B3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7FD98-5974-FC08-5C9D-5A8C239B4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61A2BF-A0D6-FE68-E777-1DDE7D837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4E753-DB9B-EA36-7CA9-7A459D915522}"/>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6" name="Footer Placeholder 5">
            <a:extLst>
              <a:ext uri="{FF2B5EF4-FFF2-40B4-BE49-F238E27FC236}">
                <a16:creationId xmlns:a16="http://schemas.microsoft.com/office/drawing/2014/main" id="{8764B4CB-AC32-E1CC-456F-E5102DDA0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D708A-8632-507D-E56B-7420E917BFD6}"/>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1469361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AD2C-41FA-AF2E-887E-816510632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B02A5-9626-0F2E-C9BF-36ACA543E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280A1-A96C-B3EF-5B08-E3B84B4C6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F63B6-4E66-2A95-335B-C2E29D44CF00}"/>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6" name="Footer Placeholder 5">
            <a:extLst>
              <a:ext uri="{FF2B5EF4-FFF2-40B4-BE49-F238E27FC236}">
                <a16:creationId xmlns:a16="http://schemas.microsoft.com/office/drawing/2014/main" id="{9B2FC36C-3C19-A8EE-E32A-B579A33D1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7A4D3B-6358-1E34-B698-708EAEED3669}"/>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20599358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7C61-97BF-9C47-7D4B-4BD62C022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8639D2-BBE5-882E-281F-FFF3BECA31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4FBB8-CC7A-3D39-823A-0532697A4DE4}"/>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5" name="Footer Placeholder 4">
            <a:extLst>
              <a:ext uri="{FF2B5EF4-FFF2-40B4-BE49-F238E27FC236}">
                <a16:creationId xmlns:a16="http://schemas.microsoft.com/office/drawing/2014/main" id="{EF87FC38-FF97-25EB-4C4C-4AC77F76C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9854A-73F7-DEBC-5007-C69B65F99F73}"/>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1880517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99572-0EC5-E101-FF87-4364A64F70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D4618F-0342-85B7-0343-07C6CD3417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9D331-7633-ACF8-9DA5-DF33AEB85BDB}"/>
              </a:ext>
            </a:extLst>
          </p:cNvPr>
          <p:cNvSpPr>
            <a:spLocks noGrp="1"/>
          </p:cNvSpPr>
          <p:nvPr>
            <p:ph type="dt" sz="half" idx="10"/>
          </p:nvPr>
        </p:nvSpPr>
        <p:spPr/>
        <p:txBody>
          <a:bodyPr/>
          <a:lstStyle/>
          <a:p>
            <a:fld id="{0B3D2F5D-EA2C-4E08-BFBC-7A7D63F82359}" type="datetimeFigureOut">
              <a:rPr lang="en-US" smtClean="0"/>
              <a:t>12/06/2023</a:t>
            </a:fld>
            <a:endParaRPr lang="en-US"/>
          </a:p>
        </p:txBody>
      </p:sp>
      <p:sp>
        <p:nvSpPr>
          <p:cNvPr id="5" name="Footer Placeholder 4">
            <a:extLst>
              <a:ext uri="{FF2B5EF4-FFF2-40B4-BE49-F238E27FC236}">
                <a16:creationId xmlns:a16="http://schemas.microsoft.com/office/drawing/2014/main" id="{9DF68AE9-C7F6-D035-2A6B-C3725C869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026F4-4651-B41F-F21D-C31F2BC71106}"/>
              </a:ext>
            </a:extLst>
          </p:cNvPr>
          <p:cNvSpPr>
            <a:spLocks noGrp="1"/>
          </p:cNvSpPr>
          <p:nvPr>
            <p:ph type="sldNum" sz="quarter" idx="12"/>
          </p:nvPr>
        </p:nvSpPr>
        <p:spPr/>
        <p:txBody>
          <a:bodyPr/>
          <a:lstStyle/>
          <a:p>
            <a:fld id="{2169E3F1-AC31-47D8-BCED-F86BBE98EFEB}" type="slidenum">
              <a:rPr lang="en-US" smtClean="0"/>
              <a:t>‹#›</a:t>
            </a:fld>
            <a:endParaRPr lang="en-US"/>
          </a:p>
        </p:txBody>
      </p:sp>
    </p:spTree>
    <p:extLst>
      <p:ext uri="{BB962C8B-B14F-4D97-AF65-F5344CB8AC3E}">
        <p14:creationId xmlns:p14="http://schemas.microsoft.com/office/powerpoint/2010/main" val="47400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 id="2147483747" r:id="rId14"/>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89017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EA289-0510-A5C6-C039-737FCE85B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F29360-921C-005D-74A7-480B43E5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572F8-9226-D969-8DAE-FBDC06ADE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D2F5D-EA2C-4E08-BFBC-7A7D63F82359}" type="datetimeFigureOut">
              <a:rPr lang="en-US" smtClean="0"/>
              <a:t>12/06/2023</a:t>
            </a:fld>
            <a:endParaRPr lang="en-US"/>
          </a:p>
        </p:txBody>
      </p:sp>
      <p:sp>
        <p:nvSpPr>
          <p:cNvPr id="5" name="Footer Placeholder 4">
            <a:extLst>
              <a:ext uri="{FF2B5EF4-FFF2-40B4-BE49-F238E27FC236}">
                <a16:creationId xmlns:a16="http://schemas.microsoft.com/office/drawing/2014/main" id="{1E5DB0DD-75FF-079C-6129-8EDA925DD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AEFC80-DE22-3AA9-9AA6-7CEA5E92A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9E3F1-AC31-47D8-BCED-F86BBE98EFEB}" type="slidenum">
              <a:rPr lang="en-US" smtClean="0"/>
              <a:t>‹#›</a:t>
            </a:fld>
            <a:endParaRPr lang="en-US"/>
          </a:p>
        </p:txBody>
      </p:sp>
    </p:spTree>
    <p:extLst>
      <p:ext uri="{BB962C8B-B14F-4D97-AF65-F5344CB8AC3E}">
        <p14:creationId xmlns:p14="http://schemas.microsoft.com/office/powerpoint/2010/main" val="10345149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rs.unescwa.org/Main.aspx"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15.xm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slide" Target="slide11.xml"/><Relationship Id="rId11" Type="http://schemas.openxmlformats.org/officeDocument/2006/relationships/image" Target="../media/image15.sv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591526" y="1880749"/>
            <a:ext cx="11008947" cy="2367383"/>
          </a:xfrm>
        </p:spPr>
        <p:txBody>
          <a:bodyPr>
            <a:noAutofit/>
          </a:bodyPr>
          <a:lstStyle/>
          <a:p>
            <a:pPr>
              <a:lnSpc>
                <a:spcPct val="110000"/>
              </a:lnSpc>
              <a:spcBef>
                <a:spcPts val="0"/>
              </a:spcBef>
              <a:buClr>
                <a:schemeClr val="tx1">
                  <a:lumMod val="85000"/>
                  <a:lumOff val="15000"/>
                </a:schemeClr>
              </a:buClr>
            </a:pPr>
            <a:r>
              <a:rPr lang="ar-SA" sz="3200" spc="80" dirty="0"/>
              <a:t>عرض موجز عن</a:t>
            </a:r>
            <a:r>
              <a:rPr lang="en-US" sz="3200" spc="80" dirty="0"/>
              <a:t> </a:t>
            </a:r>
            <a:r>
              <a:rPr lang="ar-SA" sz="3200" spc="80" dirty="0"/>
              <a:t> تدفق البيانات </a:t>
            </a:r>
            <a:br>
              <a:rPr lang="ar-SA" sz="3200" spc="80" dirty="0"/>
            </a:br>
            <a:r>
              <a:rPr lang="ar-SA" sz="3200" spc="80" dirty="0"/>
              <a:t>عبر </a:t>
            </a:r>
            <a:r>
              <a:rPr lang="ar-LB" sz="3200" spc="80" dirty="0"/>
              <a:t>المرصد الإلكتروني للإبلاغ عن أهداف التنمية المستدامة </a:t>
            </a:r>
            <a:br>
              <a:rPr lang="en-US" sz="2800" dirty="0">
                <a:solidFill>
                  <a:schemeClr val="accent5"/>
                </a:solidFill>
                <a:latin typeface="Arial" panose="020B0604020202020204" pitchFamily="34" charset="0"/>
                <a:cs typeface="Arial" panose="020B0604020202020204" pitchFamily="34" charset="0"/>
              </a:rPr>
            </a:br>
            <a:br>
              <a:rPr lang="en-US" sz="2800" spc="80" dirty="0"/>
            </a:br>
            <a:r>
              <a:rPr lang="en-US" sz="3600" b="1" spc="80" dirty="0"/>
              <a:t>MARS</a:t>
            </a:r>
            <a:endParaRPr lang="en-US" sz="2800" b="1" spc="80" dirty="0"/>
          </a:p>
        </p:txBody>
      </p:sp>
      <p:sp>
        <p:nvSpPr>
          <p:cNvPr id="5" name="TextBox 4">
            <a:extLst>
              <a:ext uri="{FF2B5EF4-FFF2-40B4-BE49-F238E27FC236}">
                <a16:creationId xmlns:a16="http://schemas.microsoft.com/office/drawing/2014/main" id="{FB9D379E-9F0D-32C3-1441-E51C02B5182B}"/>
              </a:ext>
            </a:extLst>
          </p:cNvPr>
          <p:cNvSpPr txBox="1"/>
          <p:nvPr/>
        </p:nvSpPr>
        <p:spPr>
          <a:xfrm>
            <a:off x="-1" y="89515"/>
            <a:ext cx="3460247" cy="646331"/>
          </a:xfrm>
          <a:prstGeom prst="rect">
            <a:avLst/>
          </a:prstGeom>
          <a:noFill/>
        </p:spPr>
        <p:txBody>
          <a:bodyPr wrap="square">
            <a:spAutoFit/>
          </a:bodyPr>
          <a:lstStyle/>
          <a:p>
            <a:pPr marL="0" marR="0" algn="just" rtl="1">
              <a:spcBef>
                <a:spcPts val="1200"/>
              </a:spcBef>
              <a:spcAft>
                <a:spcPts val="0"/>
              </a:spcAft>
            </a:pPr>
            <a:r>
              <a:rPr lang="ar-SA" sz="1200" dirty="0">
                <a:solidFill>
                  <a:schemeClr val="bg1"/>
                </a:solidFill>
                <a:effectLst/>
                <a:latin typeface="Arial" panose="020B0604020202020204" pitchFamily="34" charset="0"/>
                <a:ea typeface="Calibri" panose="020F0502020204030204" pitchFamily="34" charset="0"/>
              </a:rPr>
              <a:t>ورشة العمل الإقليمية السادسة حول تبادل البيانات والبيانات الوصفية لرصد أهداف التنمية المستدامة</a:t>
            </a:r>
            <a:endParaRPr lang="en-US" sz="1200" dirty="0">
              <a:solidFill>
                <a:schemeClr val="bg1"/>
              </a:solidFill>
              <a:effectLst/>
              <a:latin typeface="Arial" panose="020B0604020202020204" pitchFamily="34" charset="0"/>
              <a:ea typeface="Times New Roman" panose="02020603050405020304" pitchFamily="18" charset="0"/>
            </a:endParaRPr>
          </a:p>
          <a:p>
            <a:pPr marL="0" marR="0" algn="just" rtl="1">
              <a:spcBef>
                <a:spcPts val="0"/>
              </a:spcBef>
              <a:spcAft>
                <a:spcPts val="0"/>
              </a:spcAft>
            </a:pPr>
            <a:r>
              <a:rPr lang="ar-SA" sz="1200" dirty="0">
                <a:solidFill>
                  <a:schemeClr val="bg1"/>
                </a:solidFill>
                <a:effectLst/>
                <a:latin typeface="Arial" panose="020B0604020202020204" pitchFamily="34" charset="0"/>
                <a:ea typeface="Calibri" panose="020F0502020204030204" pitchFamily="34" charset="0"/>
              </a:rPr>
              <a:t>عمان، 5-8 حزيران/يونيو 2023</a:t>
            </a:r>
            <a:endParaRPr lang="en-US" sz="1200" dirty="0">
              <a:solidFill>
                <a:schemeClr val="bg1"/>
              </a:solidFill>
              <a:effectLst/>
              <a:latin typeface="Arial" panose="020B0604020202020204" pitchFamily="34" charset="0"/>
              <a:ea typeface="Times New Roman" panose="02020603050405020304" pitchFamily="18" charset="0"/>
            </a:endParaRPr>
          </a:p>
        </p:txBody>
      </p:sp>
      <p:sp>
        <p:nvSpPr>
          <p:cNvPr id="4" name="TextBox 3">
            <a:extLst>
              <a:ext uri="{FF2B5EF4-FFF2-40B4-BE49-F238E27FC236}">
                <a16:creationId xmlns:a16="http://schemas.microsoft.com/office/drawing/2014/main" id="{880342FA-984F-421D-2D9F-5EC51ED07AF8}"/>
              </a:ext>
            </a:extLst>
          </p:cNvPr>
          <p:cNvSpPr txBox="1"/>
          <p:nvPr/>
        </p:nvSpPr>
        <p:spPr>
          <a:xfrm>
            <a:off x="396240" y="5393035"/>
            <a:ext cx="2987458" cy="830997"/>
          </a:xfrm>
          <a:prstGeom prst="rect">
            <a:avLst/>
          </a:prstGeom>
          <a:noFill/>
        </p:spPr>
        <p:txBody>
          <a:bodyPr wrap="square">
            <a:spAutoFit/>
          </a:bodyPr>
          <a:lstStyle/>
          <a:p>
            <a:pPr marL="0" marR="0" algn="just" rtl="1">
              <a:spcBef>
                <a:spcPts val="0"/>
              </a:spcBef>
              <a:spcAft>
                <a:spcPts val="0"/>
              </a:spcAft>
            </a:pPr>
            <a:r>
              <a:rPr lang="ar-SA" sz="1200" dirty="0">
                <a:solidFill>
                  <a:schemeClr val="tx2"/>
                </a:solidFill>
                <a:effectLst/>
                <a:latin typeface="Arial" panose="020B0604020202020204" pitchFamily="34" charset="0"/>
                <a:ea typeface="Times New Roman" panose="02020603050405020304" pitchFamily="18" charset="0"/>
              </a:rPr>
              <a:t>جوبل عطالله</a:t>
            </a:r>
            <a:endParaRPr lang="en-US" sz="1200" dirty="0">
              <a:solidFill>
                <a:schemeClr val="tx2"/>
              </a:solidFill>
              <a:effectLst/>
              <a:latin typeface="Arial" panose="020B0604020202020204" pitchFamily="34" charset="0"/>
              <a:ea typeface="Times New Roman" panose="02020603050405020304" pitchFamily="18" charset="0"/>
            </a:endParaRPr>
          </a:p>
          <a:p>
            <a:pPr marL="0" marR="0" algn="just" rtl="1">
              <a:spcBef>
                <a:spcPts val="0"/>
              </a:spcBef>
              <a:spcAft>
                <a:spcPts val="0"/>
              </a:spcAft>
            </a:pPr>
            <a:r>
              <a:rPr lang="ar-LB" sz="1200" dirty="0">
                <a:solidFill>
                  <a:schemeClr val="tx2"/>
                </a:solidFill>
                <a:effectLst/>
                <a:latin typeface="Arial" panose="020B0604020202020204" pitchFamily="34" charset="0"/>
                <a:ea typeface="Times New Roman" panose="02020603050405020304" pitchFamily="18" charset="0"/>
              </a:rPr>
              <a:t>مساعد إحصائي</a:t>
            </a:r>
          </a:p>
          <a:p>
            <a:pPr marL="0" marR="0" algn="just" rtl="1">
              <a:spcBef>
                <a:spcPts val="0"/>
              </a:spcBef>
              <a:spcAft>
                <a:spcPts val="0"/>
              </a:spcAft>
            </a:pPr>
            <a:r>
              <a:rPr lang="ar-LB" sz="1200" dirty="0">
                <a:solidFill>
                  <a:schemeClr val="tx2"/>
                </a:solidFill>
                <a:latin typeface="Arial" panose="020B0604020202020204" pitchFamily="34" charset="0"/>
                <a:ea typeface="Times New Roman" panose="02020603050405020304" pitchFamily="18" charset="0"/>
              </a:rPr>
              <a:t>الاسكوا</a:t>
            </a:r>
          </a:p>
          <a:p>
            <a:pPr marL="0" marR="0" algn="just" rtl="1">
              <a:spcBef>
                <a:spcPts val="0"/>
              </a:spcBef>
              <a:spcAft>
                <a:spcPts val="0"/>
              </a:spcAft>
            </a:pPr>
            <a:r>
              <a:rPr lang="en-US" sz="1200" dirty="0">
                <a:solidFill>
                  <a:schemeClr val="tx2"/>
                </a:solidFill>
                <a:effectLst/>
                <a:latin typeface="Arial" panose="020B0604020202020204" pitchFamily="34" charset="0"/>
                <a:ea typeface="Times New Roman" panose="02020603050405020304" pitchFamily="18" charset="0"/>
              </a:rPr>
              <a:t>Joelle.atallah</a:t>
            </a:r>
            <a:r>
              <a:rPr lang="en-US" sz="1200" dirty="0">
                <a:solidFill>
                  <a:schemeClr val="tx2"/>
                </a:solidFill>
                <a:latin typeface="Arial" panose="020B0604020202020204" pitchFamily="34" charset="0"/>
                <a:ea typeface="Times New Roman" panose="02020603050405020304" pitchFamily="18" charset="0"/>
              </a:rPr>
              <a:t>@un.org</a:t>
            </a:r>
            <a:endParaRPr lang="en-US" sz="1200" dirty="0">
              <a:solidFill>
                <a:schemeClr val="tx2"/>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DE05EB42-31E1-9C55-4EC3-CC28A659F469}"/>
              </a:ext>
            </a:extLst>
          </p:cNvPr>
          <p:cNvPicPr>
            <a:picLocks noChangeAspect="1"/>
          </p:cNvPicPr>
          <p:nvPr/>
        </p:nvPicPr>
        <p:blipFill>
          <a:blip r:embed="rId4"/>
          <a:stretch>
            <a:fillRect/>
          </a:stretch>
        </p:blipFill>
        <p:spPr>
          <a:xfrm>
            <a:off x="1524000" y="0"/>
            <a:ext cx="8631044" cy="6858000"/>
          </a:xfrm>
          <a:prstGeom prst="rect">
            <a:avLst/>
          </a:prstGeom>
        </p:spPr>
      </p:pic>
    </p:spTree>
    <p:extLst>
      <p:ext uri="{BB962C8B-B14F-4D97-AF65-F5344CB8AC3E}">
        <p14:creationId xmlns:p14="http://schemas.microsoft.com/office/powerpoint/2010/main" val="205575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76AAE737-7683-D9E0-73C5-0EF6F5430465}"/>
              </a:ext>
            </a:extLst>
          </p:cNvPr>
          <p:cNvSpPr>
            <a:spLocks noGrp="1"/>
          </p:cNvSpPr>
          <p:nvPr>
            <p:ph type="subTitle" idx="1"/>
          </p:nvPr>
        </p:nvSpPr>
        <p:spPr>
          <a:xfrm>
            <a:off x="569343" y="557783"/>
            <a:ext cx="11053313" cy="457201"/>
          </a:xfrm>
        </p:spPr>
        <p:txBody>
          <a:bodyPr/>
          <a:lstStyle/>
          <a:p>
            <a:pPr marL="0" indent="0" algn="ctr">
              <a:buNone/>
            </a:pPr>
            <a:r>
              <a:rPr lang="ar-LB" sz="3600" dirty="0">
                <a:latin typeface="Arial" panose="020B0604020202020204" pitchFamily="34" charset="0"/>
                <a:cs typeface="Arial" panose="020B0604020202020204" pitchFamily="34" charset="0"/>
              </a:rPr>
              <a:t>المنسق لجهاز الإحصاء الوطني</a:t>
            </a:r>
          </a:p>
        </p:txBody>
      </p:sp>
      <p:sp>
        <p:nvSpPr>
          <p:cNvPr id="9" name="TextBox 8">
            <a:extLst>
              <a:ext uri="{FF2B5EF4-FFF2-40B4-BE49-F238E27FC236}">
                <a16:creationId xmlns:a16="http://schemas.microsoft.com/office/drawing/2014/main" id="{F3639A1A-8C13-596C-BE8C-F987FB27DE52}"/>
              </a:ext>
            </a:extLst>
          </p:cNvPr>
          <p:cNvSpPr txBox="1"/>
          <p:nvPr/>
        </p:nvSpPr>
        <p:spPr>
          <a:xfrm>
            <a:off x="5640114" y="2971800"/>
            <a:ext cx="914400" cy="914400"/>
          </a:xfrm>
          <a:prstGeom prst="rect">
            <a:avLst/>
          </a:prstGeom>
          <a:noFill/>
        </p:spPr>
        <p:txBody>
          <a:bodyPr wrap="square" rtlCol="0">
            <a:spAutoFit/>
          </a:bodyPr>
          <a:lstStyle/>
          <a:p>
            <a:endParaRPr lang="en-US" dirty="0"/>
          </a:p>
        </p:txBody>
      </p:sp>
      <p:sp>
        <p:nvSpPr>
          <p:cNvPr id="2" name="Rectangle 1">
            <a:hlinkClick r:id="rId3" action="ppaction://hlinksldjump"/>
            <a:extLst>
              <a:ext uri="{FF2B5EF4-FFF2-40B4-BE49-F238E27FC236}">
                <a16:creationId xmlns:a16="http://schemas.microsoft.com/office/drawing/2014/main" id="{BCF62EFD-4FDB-E8A4-9640-F444FDA4D514}"/>
              </a:ext>
            </a:extLst>
          </p:cNvPr>
          <p:cNvSpPr/>
          <p:nvPr/>
        </p:nvSpPr>
        <p:spPr>
          <a:xfrm>
            <a:off x="270715" y="6382214"/>
            <a:ext cx="2966224" cy="47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800" spc="0" dirty="0">
                <a:solidFill>
                  <a:schemeClr val="bg1"/>
                </a:solidFill>
              </a:rPr>
              <a:t>الأدوار في المرصد</a:t>
            </a:r>
            <a:r>
              <a:rPr lang="en-US" sz="1800" spc="0" dirty="0">
                <a:solidFill>
                  <a:schemeClr val="bg1"/>
                </a:solidFill>
              </a:rPr>
              <a:t> </a:t>
            </a:r>
          </a:p>
        </p:txBody>
      </p:sp>
      <p:pic>
        <p:nvPicPr>
          <p:cNvPr id="4" name="Picture 3">
            <a:extLst>
              <a:ext uri="{FF2B5EF4-FFF2-40B4-BE49-F238E27FC236}">
                <a16:creationId xmlns:a16="http://schemas.microsoft.com/office/drawing/2014/main" id="{3CFD127F-8573-0778-12F6-A654E178408B}"/>
              </a:ext>
            </a:extLst>
          </p:cNvPr>
          <p:cNvPicPr>
            <a:picLocks noChangeAspect="1"/>
          </p:cNvPicPr>
          <p:nvPr/>
        </p:nvPicPr>
        <p:blipFill>
          <a:blip r:embed="rId4"/>
          <a:stretch>
            <a:fillRect/>
          </a:stretch>
        </p:blipFill>
        <p:spPr>
          <a:xfrm>
            <a:off x="133814" y="2390404"/>
            <a:ext cx="11939239" cy="2820606"/>
          </a:xfrm>
          <a:prstGeom prst="rect">
            <a:avLst/>
          </a:prstGeom>
        </p:spPr>
      </p:pic>
    </p:spTree>
    <p:extLst>
      <p:ext uri="{BB962C8B-B14F-4D97-AF65-F5344CB8AC3E}">
        <p14:creationId xmlns:p14="http://schemas.microsoft.com/office/powerpoint/2010/main" val="198437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76AAE737-7683-D9E0-73C5-0EF6F5430465}"/>
              </a:ext>
            </a:extLst>
          </p:cNvPr>
          <p:cNvSpPr>
            <a:spLocks noGrp="1"/>
          </p:cNvSpPr>
          <p:nvPr>
            <p:ph type="subTitle" idx="1"/>
          </p:nvPr>
        </p:nvSpPr>
        <p:spPr>
          <a:xfrm>
            <a:off x="569343" y="557783"/>
            <a:ext cx="11053313" cy="457201"/>
          </a:xfrm>
        </p:spPr>
        <p:txBody>
          <a:bodyPr/>
          <a:lstStyle/>
          <a:p>
            <a:pPr marL="0" indent="0" algn="ctr">
              <a:buNone/>
            </a:pPr>
            <a:r>
              <a:rPr lang="ar-LB" dirty="0"/>
              <a:t>الخبير الوطني مزود البيانات لأهداف</a:t>
            </a:r>
          </a:p>
        </p:txBody>
      </p:sp>
      <p:sp>
        <p:nvSpPr>
          <p:cNvPr id="9" name="TextBox 8">
            <a:extLst>
              <a:ext uri="{FF2B5EF4-FFF2-40B4-BE49-F238E27FC236}">
                <a16:creationId xmlns:a16="http://schemas.microsoft.com/office/drawing/2014/main" id="{F3639A1A-8C13-596C-BE8C-F987FB27DE52}"/>
              </a:ext>
            </a:extLst>
          </p:cNvPr>
          <p:cNvSpPr txBox="1"/>
          <p:nvPr/>
        </p:nvSpPr>
        <p:spPr>
          <a:xfrm>
            <a:off x="5640114" y="2971800"/>
            <a:ext cx="914400" cy="914400"/>
          </a:xfrm>
          <a:prstGeom prst="rect">
            <a:avLst/>
          </a:prstGeom>
          <a:noFill/>
        </p:spPr>
        <p:txBody>
          <a:bodyPr wrap="square" rtlCol="0">
            <a:spAutoFit/>
          </a:bodyPr>
          <a:lstStyle/>
          <a:p>
            <a:endParaRPr lang="en-US" dirty="0"/>
          </a:p>
        </p:txBody>
      </p:sp>
      <p:pic>
        <p:nvPicPr>
          <p:cNvPr id="4" name="Picture 3">
            <a:extLst>
              <a:ext uri="{FF2B5EF4-FFF2-40B4-BE49-F238E27FC236}">
                <a16:creationId xmlns:a16="http://schemas.microsoft.com/office/drawing/2014/main" id="{4E5EFB57-F550-E1F3-C58C-5BA629E6162F}"/>
              </a:ext>
            </a:extLst>
          </p:cNvPr>
          <p:cNvPicPr>
            <a:picLocks noChangeAspect="1"/>
          </p:cNvPicPr>
          <p:nvPr/>
        </p:nvPicPr>
        <p:blipFill>
          <a:blip r:embed="rId3"/>
          <a:stretch>
            <a:fillRect/>
          </a:stretch>
        </p:blipFill>
        <p:spPr>
          <a:xfrm>
            <a:off x="1609724" y="2543175"/>
            <a:ext cx="8972550" cy="2686050"/>
          </a:xfrm>
          <a:prstGeom prst="rect">
            <a:avLst/>
          </a:prstGeom>
        </p:spPr>
      </p:pic>
    </p:spTree>
    <p:extLst>
      <p:ext uri="{BB962C8B-B14F-4D97-AF65-F5344CB8AC3E}">
        <p14:creationId xmlns:p14="http://schemas.microsoft.com/office/powerpoint/2010/main" val="88412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76AAE737-7683-D9E0-73C5-0EF6F5430465}"/>
              </a:ext>
            </a:extLst>
          </p:cNvPr>
          <p:cNvSpPr>
            <a:spLocks noGrp="1"/>
          </p:cNvSpPr>
          <p:nvPr>
            <p:ph type="subTitle" idx="1"/>
          </p:nvPr>
        </p:nvSpPr>
        <p:spPr>
          <a:xfrm>
            <a:off x="569343" y="440480"/>
            <a:ext cx="11053313" cy="457201"/>
          </a:xfrm>
        </p:spPr>
        <p:txBody>
          <a:bodyPr/>
          <a:lstStyle/>
          <a:p>
            <a:pPr rtl="0"/>
            <a:r>
              <a:rPr lang="ar-SA" dirty="0"/>
              <a:t>لوحة تحكم الأداء</a:t>
            </a:r>
          </a:p>
        </p:txBody>
      </p:sp>
      <p:sp>
        <p:nvSpPr>
          <p:cNvPr id="9" name="TextBox 8">
            <a:extLst>
              <a:ext uri="{FF2B5EF4-FFF2-40B4-BE49-F238E27FC236}">
                <a16:creationId xmlns:a16="http://schemas.microsoft.com/office/drawing/2014/main" id="{F3639A1A-8C13-596C-BE8C-F987FB27DE52}"/>
              </a:ext>
            </a:extLst>
          </p:cNvPr>
          <p:cNvSpPr txBox="1"/>
          <p:nvPr/>
        </p:nvSpPr>
        <p:spPr>
          <a:xfrm>
            <a:off x="5640114" y="2971800"/>
            <a:ext cx="914400" cy="914400"/>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ED359898-3642-399E-237C-83D71012C671}"/>
              </a:ext>
            </a:extLst>
          </p:cNvPr>
          <p:cNvPicPr>
            <a:picLocks noChangeAspect="1"/>
          </p:cNvPicPr>
          <p:nvPr/>
        </p:nvPicPr>
        <p:blipFill>
          <a:blip r:embed="rId3"/>
          <a:stretch>
            <a:fillRect/>
          </a:stretch>
        </p:blipFill>
        <p:spPr>
          <a:xfrm>
            <a:off x="0" y="1876525"/>
            <a:ext cx="12192000" cy="4651251"/>
          </a:xfrm>
          <a:prstGeom prst="rect">
            <a:avLst/>
          </a:prstGeom>
        </p:spPr>
      </p:pic>
    </p:spTree>
    <p:extLst>
      <p:ext uri="{BB962C8B-B14F-4D97-AF65-F5344CB8AC3E}">
        <p14:creationId xmlns:p14="http://schemas.microsoft.com/office/powerpoint/2010/main" val="146210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76AAE737-7683-D9E0-73C5-0EF6F5430465}"/>
              </a:ext>
            </a:extLst>
          </p:cNvPr>
          <p:cNvSpPr>
            <a:spLocks noGrp="1"/>
          </p:cNvSpPr>
          <p:nvPr>
            <p:ph type="subTitle" idx="1"/>
          </p:nvPr>
        </p:nvSpPr>
        <p:spPr>
          <a:xfrm>
            <a:off x="569343" y="440480"/>
            <a:ext cx="11053313" cy="457201"/>
          </a:xfrm>
        </p:spPr>
        <p:txBody>
          <a:bodyPr/>
          <a:lstStyle/>
          <a:p>
            <a:pPr rtl="0"/>
            <a:r>
              <a:rPr lang="ar-SA" dirty="0"/>
              <a:t>لوحة تحكم الأداء</a:t>
            </a:r>
          </a:p>
        </p:txBody>
      </p:sp>
      <p:sp>
        <p:nvSpPr>
          <p:cNvPr id="9" name="TextBox 8">
            <a:extLst>
              <a:ext uri="{FF2B5EF4-FFF2-40B4-BE49-F238E27FC236}">
                <a16:creationId xmlns:a16="http://schemas.microsoft.com/office/drawing/2014/main" id="{F3639A1A-8C13-596C-BE8C-F987FB27DE52}"/>
              </a:ext>
            </a:extLst>
          </p:cNvPr>
          <p:cNvSpPr txBox="1"/>
          <p:nvPr/>
        </p:nvSpPr>
        <p:spPr>
          <a:xfrm>
            <a:off x="5640114" y="2971800"/>
            <a:ext cx="914400" cy="91440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166D89B8-9580-E292-FD44-D212F9DBAFCD}"/>
              </a:ext>
            </a:extLst>
          </p:cNvPr>
          <p:cNvPicPr>
            <a:picLocks noChangeAspect="1"/>
          </p:cNvPicPr>
          <p:nvPr/>
        </p:nvPicPr>
        <p:blipFill>
          <a:blip r:embed="rId3"/>
          <a:stretch>
            <a:fillRect/>
          </a:stretch>
        </p:blipFill>
        <p:spPr>
          <a:xfrm>
            <a:off x="0" y="1502599"/>
            <a:ext cx="12192000" cy="2938402"/>
          </a:xfrm>
          <a:prstGeom prst="rect">
            <a:avLst/>
          </a:prstGeom>
        </p:spPr>
      </p:pic>
      <p:pic>
        <p:nvPicPr>
          <p:cNvPr id="12" name="Picture 11">
            <a:extLst>
              <a:ext uri="{FF2B5EF4-FFF2-40B4-BE49-F238E27FC236}">
                <a16:creationId xmlns:a16="http://schemas.microsoft.com/office/drawing/2014/main" id="{8D933670-58D4-486D-108B-CD3776914D0F}"/>
              </a:ext>
            </a:extLst>
          </p:cNvPr>
          <p:cNvPicPr>
            <a:picLocks noChangeAspect="1"/>
          </p:cNvPicPr>
          <p:nvPr/>
        </p:nvPicPr>
        <p:blipFill>
          <a:blip r:embed="rId4"/>
          <a:stretch>
            <a:fillRect/>
          </a:stretch>
        </p:blipFill>
        <p:spPr>
          <a:xfrm>
            <a:off x="-1" y="4441001"/>
            <a:ext cx="12192000" cy="2493682"/>
          </a:xfrm>
          <a:prstGeom prst="rect">
            <a:avLst/>
          </a:prstGeom>
        </p:spPr>
      </p:pic>
    </p:spTree>
    <p:extLst>
      <p:ext uri="{BB962C8B-B14F-4D97-AF65-F5344CB8AC3E}">
        <p14:creationId xmlns:p14="http://schemas.microsoft.com/office/powerpoint/2010/main" val="2213671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4FB4B-ECA7-0930-93FD-FD07BDC075D7}"/>
              </a:ext>
            </a:extLst>
          </p:cNvPr>
          <p:cNvSpPr>
            <a:spLocks noGrp="1"/>
          </p:cNvSpPr>
          <p:nvPr>
            <p:ph type="title"/>
          </p:nvPr>
        </p:nvSpPr>
        <p:spPr/>
        <p:txBody>
          <a:bodyPr/>
          <a:lstStyle/>
          <a:p>
            <a:r>
              <a:rPr lang="ar-LB" sz="3600" dirty="0">
                <a:solidFill>
                  <a:schemeClr val="accent5"/>
                </a:solidFill>
              </a:rPr>
              <a:t>توصيات الخطوات المستقبلية</a:t>
            </a:r>
            <a:br>
              <a:rPr lang="ar-LB" sz="3600" dirty="0">
                <a:solidFill>
                  <a:schemeClr val="accent5"/>
                </a:solidFill>
              </a:rPr>
            </a:br>
            <a:br>
              <a:rPr lang="ar-LB" dirty="0"/>
            </a:br>
            <a:endParaRPr lang="en-US" dirty="0"/>
          </a:p>
        </p:txBody>
      </p:sp>
      <p:sp>
        <p:nvSpPr>
          <p:cNvPr id="6" name="TextBox 5">
            <a:extLst>
              <a:ext uri="{FF2B5EF4-FFF2-40B4-BE49-F238E27FC236}">
                <a16:creationId xmlns:a16="http://schemas.microsoft.com/office/drawing/2014/main" id="{FA8E1C2D-5093-888D-182B-B1EBC459B1EE}"/>
              </a:ext>
            </a:extLst>
          </p:cNvPr>
          <p:cNvSpPr txBox="1"/>
          <p:nvPr/>
        </p:nvSpPr>
        <p:spPr>
          <a:xfrm>
            <a:off x="282498" y="2416097"/>
            <a:ext cx="11604702" cy="2246769"/>
          </a:xfrm>
          <a:prstGeom prst="rect">
            <a:avLst/>
          </a:prstGeom>
          <a:solidFill>
            <a:schemeClr val="bg1">
              <a:lumMod val="95000"/>
            </a:schemeClr>
          </a:solidFill>
        </p:spPr>
        <p:txBody>
          <a:bodyPr wrap="square" rtlCol="0">
            <a:spAutoFit/>
          </a:bodyPr>
          <a:lstStyle/>
          <a:p>
            <a:pPr algn="r" rtl="1"/>
            <a:r>
              <a:rPr lang="ar-SA" sz="2000" dirty="0">
                <a:solidFill>
                  <a:schemeClr val="tx1">
                    <a:lumMod val="75000"/>
                    <a:lumOff val="25000"/>
                  </a:schemeClr>
                </a:solidFill>
                <a:latin typeface="Arial" panose="020B0604020202020204" pitchFamily="34" charset="0"/>
                <a:cs typeface="Arial" panose="020B0604020202020204" pitchFamily="34" charset="0"/>
              </a:rPr>
              <a:t> </a:t>
            </a:r>
          </a:p>
          <a:p>
            <a:pPr marL="342900" indent="-342900" algn="r" rtl="1">
              <a:buFont typeface="Arial" panose="020B0604020202020204" pitchFamily="34" charset="0"/>
              <a:buChar char="•"/>
            </a:pPr>
            <a:r>
              <a:rPr lang="ar-SA" sz="2000" dirty="0">
                <a:solidFill>
                  <a:schemeClr val="tx1">
                    <a:lumMod val="75000"/>
                    <a:lumOff val="25000"/>
                  </a:schemeClr>
                </a:solidFill>
                <a:latin typeface="Arial" panose="020B0604020202020204" pitchFamily="34" charset="0"/>
                <a:cs typeface="Arial" panose="020B0604020202020204" pitchFamily="34" charset="0"/>
              </a:rPr>
              <a:t>استمرار دعم الدول الأعضاء في إنشاء شبكات وطنية لمزودي ببيانات أهداف التنمية المستدامة وتنسيق تنظيم الدورات الإقليمية لتنمية قدراتهم </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endParaRPr lang="ar-SA"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SA" sz="2000" dirty="0">
                <a:solidFill>
                  <a:schemeClr val="tx1">
                    <a:lumMod val="75000"/>
                    <a:lumOff val="25000"/>
                  </a:schemeClr>
                </a:solidFill>
                <a:latin typeface="Arial" panose="020B0604020202020204" pitchFamily="34" charset="0"/>
                <a:cs typeface="Arial" panose="020B0604020202020204" pitchFamily="34" charset="0"/>
              </a:rPr>
              <a:t>دعم الدول في تطبيق </a:t>
            </a:r>
            <a:r>
              <a:rPr lang="en-US" sz="2000" dirty="0">
                <a:solidFill>
                  <a:schemeClr val="tx1">
                    <a:lumMod val="75000"/>
                    <a:lumOff val="25000"/>
                  </a:schemeClr>
                </a:solidFill>
                <a:latin typeface="Arial" panose="020B0604020202020204" pitchFamily="34" charset="0"/>
                <a:cs typeface="Arial" panose="020B0604020202020204" pitchFamily="34" charset="0"/>
              </a:rPr>
              <a:t> MARS</a:t>
            </a:r>
            <a:r>
              <a:rPr lang="ar-SA" sz="2000" dirty="0">
                <a:solidFill>
                  <a:schemeClr val="tx1">
                    <a:lumMod val="75000"/>
                    <a:lumOff val="25000"/>
                  </a:schemeClr>
                </a:solidFill>
                <a:latin typeface="Arial" panose="020B0604020202020204" pitchFamily="34" charset="0"/>
                <a:cs typeface="Arial" panose="020B0604020202020204" pitchFamily="34" charset="0"/>
              </a:rPr>
              <a:t>لتعزيز آلية التنسيق في نظامها الإحصائي الوطني، وتحسين تدفق البيانات الرسمية وتبادلها.</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endParaRPr lang="ar-SA"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SA" sz="2000" dirty="0">
                <a:solidFill>
                  <a:schemeClr val="tx1">
                    <a:lumMod val="75000"/>
                    <a:lumOff val="25000"/>
                  </a:schemeClr>
                </a:solidFill>
                <a:latin typeface="Arial" panose="020B0604020202020204" pitchFamily="34" charset="0"/>
                <a:cs typeface="Arial" panose="020B0604020202020204" pitchFamily="34" charset="0"/>
              </a:rPr>
              <a:t>مواصلة الأنشطة في الدعم التقني وبناء القدرات الأجهزة الإحصائية الوطنية ومزودو البيانات الخبراء.</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46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p:txBody>
          <a:bodyPr>
            <a:normAutofit/>
          </a:bodyPr>
          <a:lstStyle/>
          <a:p>
            <a:r>
              <a:rPr lang="ar-SA" sz="4800" dirty="0"/>
              <a:t>أسئلة وأجوبة</a:t>
            </a:r>
            <a:endParaRPr lang="en-US" sz="4800" dirty="0"/>
          </a:p>
        </p:txBody>
      </p:sp>
    </p:spTree>
    <p:extLst>
      <p:ext uri="{BB962C8B-B14F-4D97-AF65-F5344CB8AC3E}">
        <p14:creationId xmlns:p14="http://schemas.microsoft.com/office/powerpoint/2010/main" val="4068444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p:txBody>
          <a:bodyPr>
            <a:normAutofit/>
          </a:bodyPr>
          <a:lstStyle/>
          <a:p>
            <a:r>
              <a:rPr lang="ar-SA" sz="4800" dirty="0"/>
              <a:t>شكراࣧ</a:t>
            </a:r>
            <a:endParaRPr lang="en-US" sz="4800" dirty="0"/>
          </a:p>
        </p:txBody>
      </p:sp>
    </p:spTree>
    <p:extLst>
      <p:ext uri="{BB962C8B-B14F-4D97-AF65-F5344CB8AC3E}">
        <p14:creationId xmlns:p14="http://schemas.microsoft.com/office/powerpoint/2010/main" val="126489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BE8E-3965-4C0C-A341-C5C819AC16B5}"/>
              </a:ext>
            </a:extLst>
          </p:cNvPr>
          <p:cNvSpPr>
            <a:spLocks noGrp="1"/>
          </p:cNvSpPr>
          <p:nvPr>
            <p:ph type="title"/>
          </p:nvPr>
        </p:nvSpPr>
        <p:spPr>
          <a:xfrm>
            <a:off x="8667531" y="635260"/>
            <a:ext cx="3418659" cy="5583148"/>
          </a:xfrm>
        </p:spPr>
        <p:txBody>
          <a:bodyPr anchor="ctr">
            <a:normAutofit/>
          </a:bodyPr>
          <a:lstStyle/>
          <a:p>
            <a:pPr algn="r" rtl="1"/>
            <a:r>
              <a:rPr lang="ar-SA" sz="5400" dirty="0">
                <a:solidFill>
                  <a:schemeClr val="accent2"/>
                </a:solidFill>
              </a:rPr>
              <a:t>المحتوى</a:t>
            </a:r>
            <a:endParaRPr lang="en-US" sz="5400" dirty="0">
              <a:solidFill>
                <a:schemeClr val="accent2"/>
              </a:solidFill>
            </a:endParaRPr>
          </a:p>
        </p:txBody>
      </p:sp>
      <p:graphicFrame>
        <p:nvGraphicFramePr>
          <p:cNvPr id="19" name="Content Placeholder 2">
            <a:extLst>
              <a:ext uri="{FF2B5EF4-FFF2-40B4-BE49-F238E27FC236}">
                <a16:creationId xmlns:a16="http://schemas.microsoft.com/office/drawing/2014/main" id="{57431F6F-D2E0-35D6-80AE-491326692F1F}"/>
              </a:ext>
            </a:extLst>
          </p:cNvPr>
          <p:cNvGraphicFramePr>
            <a:graphicFrameLocks noGrp="1"/>
          </p:cNvGraphicFramePr>
          <p:nvPr>
            <p:ph idx="1"/>
            <p:extLst>
              <p:ext uri="{D42A27DB-BD31-4B8C-83A1-F6EECF244321}">
                <p14:modId xmlns:p14="http://schemas.microsoft.com/office/powerpoint/2010/main" val="3910089079"/>
              </p:ext>
            </p:extLst>
          </p:nvPr>
        </p:nvGraphicFramePr>
        <p:xfrm>
          <a:off x="1187295" y="80641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3A43648-FF7D-9731-63C4-525B66C8ABEC}"/>
              </a:ext>
            </a:extLst>
          </p:cNvPr>
          <p:cNvSpPr txBox="1"/>
          <p:nvPr/>
        </p:nvSpPr>
        <p:spPr>
          <a:xfrm>
            <a:off x="1516021" y="4350416"/>
            <a:ext cx="6571786" cy="553998"/>
          </a:xfrm>
          <a:prstGeom prst="rect">
            <a:avLst/>
          </a:prstGeom>
          <a:noFill/>
        </p:spPr>
        <p:txBody>
          <a:bodyPr wrap="square" rtlCol="0">
            <a:spAutoFit/>
          </a:bodyPr>
          <a:lstStyle/>
          <a:p>
            <a:pPr algn="r" rtl="1"/>
            <a:r>
              <a:rPr lang="ar-LB" sz="3000" dirty="0">
                <a:solidFill>
                  <a:srgbClr val="000000">
                    <a:hueOff val="0"/>
                    <a:satOff val="0"/>
                    <a:lumOff val="0"/>
                    <a:alphaOff val="0"/>
                  </a:srgbClr>
                </a:solidFill>
                <a:latin typeface="Selawik Light" panose="02020404030301010803"/>
                <a:cs typeface="Tahoma" panose="020B0604030504040204" pitchFamily="34" charset="0"/>
              </a:rPr>
              <a:t>دور المرصد  </a:t>
            </a:r>
          </a:p>
        </p:txBody>
      </p:sp>
      <p:sp>
        <p:nvSpPr>
          <p:cNvPr id="6" name="TextBox 5">
            <a:extLst>
              <a:ext uri="{FF2B5EF4-FFF2-40B4-BE49-F238E27FC236}">
                <a16:creationId xmlns:a16="http://schemas.microsoft.com/office/drawing/2014/main" id="{483C8CA6-FA5A-F61B-40BE-1DA3704D2194}"/>
              </a:ext>
            </a:extLst>
          </p:cNvPr>
          <p:cNvSpPr txBox="1"/>
          <p:nvPr/>
        </p:nvSpPr>
        <p:spPr>
          <a:xfrm>
            <a:off x="1516021" y="3063662"/>
            <a:ext cx="6571786" cy="1292662"/>
          </a:xfrm>
          <a:prstGeom prst="rect">
            <a:avLst/>
          </a:prstGeom>
          <a:noFill/>
        </p:spPr>
        <p:txBody>
          <a:bodyPr wrap="square" rtlCol="0">
            <a:spAutoFit/>
          </a:bodyPr>
          <a:lstStyle/>
          <a:p>
            <a:pPr algn="r" rtl="1"/>
            <a:r>
              <a:rPr lang="ar-LB" sz="3000" dirty="0">
                <a:solidFill>
                  <a:srgbClr val="000000">
                    <a:hueOff val="0"/>
                    <a:satOff val="0"/>
                    <a:lumOff val="0"/>
                    <a:alphaOff val="0"/>
                  </a:srgbClr>
                </a:solidFill>
                <a:latin typeface="Selawik Light" panose="02020404030301010803"/>
                <a:cs typeface="Tahoma" panose="020B0604030504040204" pitchFamily="34" charset="0"/>
              </a:rPr>
              <a:t>المرصد الإلكتروني للإبلاغ عن أهداف التنمية المستدامة </a:t>
            </a:r>
            <a:endParaRPr lang="en-US" sz="3000" dirty="0">
              <a:solidFill>
                <a:srgbClr val="000000">
                  <a:hueOff val="0"/>
                  <a:satOff val="0"/>
                  <a:lumOff val="0"/>
                  <a:alphaOff val="0"/>
                </a:srgbClr>
              </a:solidFill>
              <a:latin typeface="Selawik Light" panose="02020404030301010803"/>
              <a:cs typeface="Tahoma" panose="020B0604030504040204" pitchFamily="34" charset="0"/>
            </a:endParaRPr>
          </a:p>
          <a:p>
            <a:pPr algn="r" rtl="1"/>
            <a:endParaRPr lang="en-US" dirty="0"/>
          </a:p>
        </p:txBody>
      </p:sp>
      <p:sp>
        <p:nvSpPr>
          <p:cNvPr id="3" name="TextBox 2">
            <a:extLst>
              <a:ext uri="{FF2B5EF4-FFF2-40B4-BE49-F238E27FC236}">
                <a16:creationId xmlns:a16="http://schemas.microsoft.com/office/drawing/2014/main" id="{63EB5FBF-6CD6-E3EA-DC73-23B1527849E9}"/>
              </a:ext>
            </a:extLst>
          </p:cNvPr>
          <p:cNvSpPr txBox="1"/>
          <p:nvPr/>
        </p:nvSpPr>
        <p:spPr>
          <a:xfrm>
            <a:off x="1817649" y="5463785"/>
            <a:ext cx="6311590" cy="830997"/>
          </a:xfrm>
          <a:prstGeom prst="rect">
            <a:avLst/>
          </a:prstGeom>
          <a:noFill/>
        </p:spPr>
        <p:txBody>
          <a:bodyPr wrap="square" rtlCol="0">
            <a:spAutoFit/>
          </a:bodyPr>
          <a:lstStyle/>
          <a:p>
            <a:pPr algn="r" rtl="1"/>
            <a:r>
              <a:rPr lang="ar-SA" sz="3000" dirty="0">
                <a:solidFill>
                  <a:srgbClr val="000000">
                    <a:hueOff val="0"/>
                    <a:satOff val="0"/>
                    <a:lumOff val="0"/>
                    <a:alphaOff val="0"/>
                  </a:srgbClr>
                </a:solidFill>
                <a:latin typeface="Selawik Light" panose="02020404030301010803"/>
                <a:cs typeface="Tahoma" panose="020B0604030504040204" pitchFamily="34" charset="0"/>
              </a:rPr>
              <a:t>ا</a:t>
            </a:r>
            <a:r>
              <a:rPr lang="ar-LB" sz="3000" dirty="0">
                <a:solidFill>
                  <a:srgbClr val="000000">
                    <a:hueOff val="0"/>
                    <a:satOff val="0"/>
                    <a:lumOff val="0"/>
                    <a:alphaOff val="0"/>
                  </a:srgbClr>
                </a:solidFill>
                <a:latin typeface="Selawik Light" panose="02020404030301010803"/>
                <a:cs typeface="Tahoma" panose="020B0604030504040204" pitchFamily="34" charset="0"/>
              </a:rPr>
              <a:t>لخطوات المستقبلية</a:t>
            </a:r>
            <a:endParaRPr lang="en-US" sz="3000" dirty="0">
              <a:solidFill>
                <a:srgbClr val="000000">
                  <a:hueOff val="0"/>
                  <a:satOff val="0"/>
                  <a:lumOff val="0"/>
                  <a:alphaOff val="0"/>
                </a:srgbClr>
              </a:solidFill>
              <a:latin typeface="Selawik Light" panose="02020404030301010803"/>
              <a:cs typeface="Tahoma" panose="020B0604030504040204" pitchFamily="34" charset="0"/>
            </a:endParaRPr>
          </a:p>
          <a:p>
            <a:pPr algn="r" rtl="1"/>
            <a:endParaRPr lang="en-US" dirty="0"/>
          </a:p>
        </p:txBody>
      </p:sp>
      <p:sp>
        <p:nvSpPr>
          <p:cNvPr id="7" name="TextBox 6">
            <a:extLst>
              <a:ext uri="{FF2B5EF4-FFF2-40B4-BE49-F238E27FC236}">
                <a16:creationId xmlns:a16="http://schemas.microsoft.com/office/drawing/2014/main" id="{A9D6DA2B-7866-54B5-D457-6FCF058711E0}"/>
              </a:ext>
            </a:extLst>
          </p:cNvPr>
          <p:cNvSpPr txBox="1"/>
          <p:nvPr/>
        </p:nvSpPr>
        <p:spPr>
          <a:xfrm>
            <a:off x="1187295" y="2217241"/>
            <a:ext cx="6941944" cy="553998"/>
          </a:xfrm>
          <a:prstGeom prst="rect">
            <a:avLst/>
          </a:prstGeom>
          <a:noFill/>
        </p:spPr>
        <p:txBody>
          <a:bodyPr wrap="square" rtlCol="0">
            <a:spAutoFit/>
          </a:bodyPr>
          <a:lstStyle/>
          <a:p>
            <a:pPr algn="r" rtl="1"/>
            <a:r>
              <a:rPr lang="ar-SA" sz="3000" dirty="0">
                <a:solidFill>
                  <a:srgbClr val="000000">
                    <a:hueOff val="0"/>
                    <a:satOff val="0"/>
                    <a:lumOff val="0"/>
                    <a:alphaOff val="0"/>
                  </a:srgbClr>
                </a:solidFill>
                <a:latin typeface="Selawik Light" panose="02020404030301010803"/>
                <a:cs typeface="Tahoma" panose="020B0604030504040204" pitchFamily="34" charset="0"/>
              </a:rPr>
              <a:t>التنسيق في النظام الإحصائي الوطني</a:t>
            </a:r>
          </a:p>
        </p:txBody>
      </p:sp>
    </p:spTree>
    <p:extLst>
      <p:ext uri="{BB962C8B-B14F-4D97-AF65-F5344CB8AC3E}">
        <p14:creationId xmlns:p14="http://schemas.microsoft.com/office/powerpoint/2010/main" val="301890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
            <a:extLst>
              <a:ext uri="{FF2B5EF4-FFF2-40B4-BE49-F238E27FC236}">
                <a16:creationId xmlns:a16="http://schemas.microsoft.com/office/drawing/2014/main" id="{426FD5C8-3942-FAB9-9A8E-B00F33E3B057}"/>
              </a:ext>
            </a:extLst>
          </p:cNvPr>
          <p:cNvSpPr>
            <a:spLocks noGrp="1"/>
          </p:cNvSpPr>
          <p:nvPr>
            <p:ph type="subTitle" idx="12"/>
          </p:nvPr>
        </p:nvSpPr>
        <p:spPr>
          <a:xfrm>
            <a:off x="569913" y="757238"/>
            <a:ext cx="11052175" cy="457200"/>
          </a:xfrm>
        </p:spPr>
        <p:txBody>
          <a:bodyPr/>
          <a:lstStyle/>
          <a:p>
            <a:r>
              <a:rPr lang="ar-SA" sz="3600" dirty="0">
                <a:solidFill>
                  <a:schemeClr val="accent5"/>
                </a:solidFill>
              </a:rPr>
              <a:t>الخلفية</a:t>
            </a:r>
            <a:endParaRPr lang="en-US" sz="3600" dirty="0">
              <a:solidFill>
                <a:schemeClr val="accent5"/>
              </a:solidFill>
            </a:endParaRPr>
          </a:p>
        </p:txBody>
      </p:sp>
      <p:sp>
        <p:nvSpPr>
          <p:cNvPr id="2" name="TextBox 1">
            <a:extLst>
              <a:ext uri="{FF2B5EF4-FFF2-40B4-BE49-F238E27FC236}">
                <a16:creationId xmlns:a16="http://schemas.microsoft.com/office/drawing/2014/main" id="{AE2F2791-3F97-4A3C-7D8F-66F718C800FF}"/>
              </a:ext>
            </a:extLst>
          </p:cNvPr>
          <p:cNvSpPr txBox="1"/>
          <p:nvPr/>
        </p:nvSpPr>
        <p:spPr>
          <a:xfrm>
            <a:off x="6667018" y="1549150"/>
            <a:ext cx="868101" cy="457200"/>
          </a:xfrm>
          <a:prstGeom prst="rect">
            <a:avLst/>
          </a:prstGeom>
          <a:solidFill>
            <a:schemeClr val="bg1"/>
          </a:solidFill>
        </p:spPr>
        <p:txBody>
          <a:bodyPr wrap="square" rtlCol="0">
            <a:spAutoFit/>
          </a:bodyPr>
          <a:lstStyle/>
          <a:p>
            <a:endParaRPr lang="en-US" dirty="0"/>
          </a:p>
        </p:txBody>
      </p:sp>
      <p:graphicFrame>
        <p:nvGraphicFramePr>
          <p:cNvPr id="12" name="Chart 11">
            <a:extLst>
              <a:ext uri="{FF2B5EF4-FFF2-40B4-BE49-F238E27FC236}">
                <a16:creationId xmlns:a16="http://schemas.microsoft.com/office/drawing/2014/main" id="{D740FFFC-B447-870B-AFEF-9AAB50159E4D}"/>
              </a:ext>
            </a:extLst>
          </p:cNvPr>
          <p:cNvGraphicFramePr/>
          <p:nvPr/>
        </p:nvGraphicFramePr>
        <p:xfrm>
          <a:off x="5329157" y="1549150"/>
          <a:ext cx="3182567" cy="4065489"/>
        </p:xfrm>
        <a:graphic>
          <a:graphicData uri="http://schemas.openxmlformats.org/drawingml/2006/chart">
            <c:chart xmlns:c="http://schemas.openxmlformats.org/drawingml/2006/chart" xmlns:r="http://schemas.openxmlformats.org/officeDocument/2006/relationships" r:id="rId3"/>
          </a:graphicData>
        </a:graphic>
      </p:graphicFrame>
      <p:sp>
        <p:nvSpPr>
          <p:cNvPr id="14" name="Left Brace 13">
            <a:extLst>
              <a:ext uri="{FF2B5EF4-FFF2-40B4-BE49-F238E27FC236}">
                <a16:creationId xmlns:a16="http://schemas.microsoft.com/office/drawing/2014/main" id="{FCF51048-ECFE-9F24-9717-C13DCB9D9E46}"/>
              </a:ext>
            </a:extLst>
          </p:cNvPr>
          <p:cNvSpPr/>
          <p:nvPr/>
        </p:nvSpPr>
        <p:spPr>
          <a:xfrm rot="10800000">
            <a:off x="8222360" y="1867380"/>
            <a:ext cx="914400" cy="261681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D273B411-7BB3-FE20-1F49-A743AE916DBA}"/>
              </a:ext>
            </a:extLst>
          </p:cNvPr>
          <p:cNvSpPr txBox="1"/>
          <p:nvPr/>
        </p:nvSpPr>
        <p:spPr>
          <a:xfrm>
            <a:off x="9986576" y="2211167"/>
            <a:ext cx="1635512" cy="2431435"/>
          </a:xfrm>
          <a:prstGeom prst="rect">
            <a:avLst/>
          </a:prstGeom>
          <a:noFill/>
        </p:spPr>
        <p:txBody>
          <a:bodyPr wrap="square" rtlCol="0">
            <a:spAutoFit/>
          </a:bodyPr>
          <a:lstStyle/>
          <a:p>
            <a:pPr algn="r" rtl="1"/>
            <a:r>
              <a:rPr lang="ar-SA" sz="3200" b="1" dirty="0">
                <a:solidFill>
                  <a:srgbClr val="FF0000"/>
                </a:solidFill>
                <a:effectLst>
                  <a:outerShdw blurRad="50800" dist="50800" dir="5400000" algn="ctr" rotWithShape="0">
                    <a:srgbClr val="000000">
                      <a:alpha val="81000"/>
                    </a:srgbClr>
                  </a:outerShdw>
                </a:effectLst>
              </a:rPr>
              <a:t>80% </a:t>
            </a:r>
            <a:r>
              <a:rPr lang="ar-SA" sz="2400" dirty="0"/>
              <a:t>من </a:t>
            </a:r>
            <a:r>
              <a:rPr lang="ar-LB" sz="2400" dirty="0"/>
              <a:t>ال</a:t>
            </a:r>
            <a:r>
              <a:rPr lang="ar-SA" sz="2400" dirty="0"/>
              <a:t>مؤشرات</a:t>
            </a:r>
            <a:r>
              <a:rPr lang="ar-LB" sz="2400" dirty="0"/>
              <a:t> من</a:t>
            </a:r>
            <a:r>
              <a:rPr lang="ar-SA" sz="2400" dirty="0"/>
              <a:t> السجلات الادراية</a:t>
            </a:r>
            <a:endParaRPr lang="en-US" sz="2400" dirty="0"/>
          </a:p>
        </p:txBody>
      </p:sp>
      <p:sp>
        <p:nvSpPr>
          <p:cNvPr id="24" name="Arrow: Left 23">
            <a:extLst>
              <a:ext uri="{FF2B5EF4-FFF2-40B4-BE49-F238E27FC236}">
                <a16:creationId xmlns:a16="http://schemas.microsoft.com/office/drawing/2014/main" id="{88D78350-A82B-321D-03C9-75E82A8BC650}"/>
              </a:ext>
            </a:extLst>
          </p:cNvPr>
          <p:cNvSpPr/>
          <p:nvPr/>
        </p:nvSpPr>
        <p:spPr>
          <a:xfrm>
            <a:off x="4704121" y="2857764"/>
            <a:ext cx="1130191" cy="527824"/>
          </a:xfrm>
          <a:prstGeom prst="leftArrow">
            <a:avLst/>
          </a:prstGeom>
          <a:solidFill>
            <a:srgbClr val="FF0000"/>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A05B59ED-34AE-3429-F1D5-D5AC38E737A9}"/>
              </a:ext>
            </a:extLst>
          </p:cNvPr>
          <p:cNvSpPr/>
          <p:nvPr/>
        </p:nvSpPr>
        <p:spPr>
          <a:xfrm>
            <a:off x="282371" y="2661131"/>
            <a:ext cx="3693666"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tx1"/>
                </a:solidFill>
                <a:latin typeface="Times New Roman" panose="02020603050405020304" pitchFamily="18" charset="0"/>
                <a:cs typeface="Times New Roman" panose="02020603050405020304" pitchFamily="18" charset="0"/>
              </a:rPr>
              <a:t>انعدام الشفافية</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48B2F20-7BE1-AC14-E901-53256E3ABED0}"/>
              </a:ext>
            </a:extLst>
          </p:cNvPr>
          <p:cNvSpPr/>
          <p:nvPr/>
        </p:nvSpPr>
        <p:spPr>
          <a:xfrm>
            <a:off x="283600" y="3385588"/>
            <a:ext cx="3693667"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000" dirty="0">
                <a:solidFill>
                  <a:schemeClr val="tx1"/>
                </a:solidFill>
                <a:latin typeface="Times New Roman" panose="02020603050405020304" pitchFamily="18" charset="0"/>
                <a:cs typeface="Times New Roman" panose="02020603050405020304" pitchFamily="18" charset="0"/>
              </a:rPr>
              <a:t>الإبلاغ غير المنتظم وغير الخاضع للمساءلة</a:t>
            </a:r>
          </a:p>
        </p:txBody>
      </p:sp>
      <p:sp>
        <p:nvSpPr>
          <p:cNvPr id="27" name="Rectangle: Rounded Corners 26">
            <a:extLst>
              <a:ext uri="{FF2B5EF4-FFF2-40B4-BE49-F238E27FC236}">
                <a16:creationId xmlns:a16="http://schemas.microsoft.com/office/drawing/2014/main" id="{D699614C-C3D4-EE5F-522B-26115EA641B4}"/>
              </a:ext>
            </a:extLst>
          </p:cNvPr>
          <p:cNvSpPr/>
          <p:nvPr/>
        </p:nvSpPr>
        <p:spPr>
          <a:xfrm>
            <a:off x="283598" y="1936674"/>
            <a:ext cx="3693667"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tx1"/>
                </a:solidFill>
                <a:latin typeface="Times New Roman" panose="02020603050405020304" pitchFamily="18" charset="0"/>
                <a:cs typeface="Times New Roman" panose="02020603050405020304" pitchFamily="18" charset="0"/>
              </a:rPr>
              <a:t>غياب شبكة وطنية شفافة من الخبراء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id="{7EBC3783-F5DA-5875-FC33-79AC740D2934}"/>
              </a:ext>
            </a:extLst>
          </p:cNvPr>
          <p:cNvSpPr/>
          <p:nvPr/>
        </p:nvSpPr>
        <p:spPr>
          <a:xfrm>
            <a:off x="360776" y="4795879"/>
            <a:ext cx="1879609" cy="527824"/>
          </a:xfrm>
          <a:prstGeom prst="roundRect">
            <a:avLst/>
          </a:prstGeom>
          <a:solidFill>
            <a:schemeClr val="accent6">
              <a:lumMod val="20000"/>
              <a:lumOff val="80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latin typeface="Times New Roman" panose="02020603050405020304" pitchFamily="18" charset="0"/>
                <a:cs typeface="Times New Roman" panose="02020603050405020304" pitchFamily="18" charset="0"/>
              </a:rPr>
              <a:t>تباين</a:t>
            </a:r>
            <a:r>
              <a:rPr lang="ar-LB" sz="2400" dirty="0">
                <a:solidFill>
                  <a:srgbClr val="FF0000"/>
                </a:solidFill>
                <a:latin typeface="Times New Roman" panose="02020603050405020304" pitchFamily="18" charset="0"/>
                <a:cs typeface="Times New Roman" panose="02020603050405020304" pitchFamily="18" charset="0"/>
              </a:rPr>
              <a:t> البيانات</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1CBA2206-26B3-9FA7-8F98-7D18612438DC}"/>
              </a:ext>
            </a:extLst>
          </p:cNvPr>
          <p:cNvSpPr/>
          <p:nvPr/>
        </p:nvSpPr>
        <p:spPr>
          <a:xfrm>
            <a:off x="2382695" y="4795879"/>
            <a:ext cx="1879609" cy="527824"/>
          </a:xfrm>
          <a:prstGeom prst="roundRect">
            <a:avLst/>
          </a:prstGeom>
          <a:solidFill>
            <a:schemeClr val="accent6">
              <a:lumMod val="20000"/>
              <a:lumOff val="80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latin typeface="Times New Roman" panose="02020603050405020304" pitchFamily="18" charset="0"/>
                <a:cs typeface="Times New Roman" panose="02020603050405020304" pitchFamily="18" charset="0"/>
              </a:rPr>
              <a:t>ازدواجية الجهود</a:t>
            </a:r>
          </a:p>
        </p:txBody>
      </p:sp>
      <p:sp>
        <p:nvSpPr>
          <p:cNvPr id="3" name="Arrow: Down 2">
            <a:extLst>
              <a:ext uri="{FF2B5EF4-FFF2-40B4-BE49-F238E27FC236}">
                <a16:creationId xmlns:a16="http://schemas.microsoft.com/office/drawing/2014/main" id="{B0F4EB8F-C5A8-B309-2581-FFC26A09BA67}"/>
              </a:ext>
            </a:extLst>
          </p:cNvPr>
          <p:cNvSpPr/>
          <p:nvPr/>
        </p:nvSpPr>
        <p:spPr>
          <a:xfrm>
            <a:off x="2038007" y="4071815"/>
            <a:ext cx="459866" cy="5707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36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4"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
            <a:extLst>
              <a:ext uri="{FF2B5EF4-FFF2-40B4-BE49-F238E27FC236}">
                <a16:creationId xmlns:a16="http://schemas.microsoft.com/office/drawing/2014/main" id="{426FD5C8-3942-FAB9-9A8E-B00F33E3B057}"/>
              </a:ext>
            </a:extLst>
          </p:cNvPr>
          <p:cNvSpPr>
            <a:spLocks noGrp="1"/>
          </p:cNvSpPr>
          <p:nvPr>
            <p:ph type="subTitle" idx="12"/>
          </p:nvPr>
        </p:nvSpPr>
        <p:spPr>
          <a:xfrm>
            <a:off x="569913" y="757238"/>
            <a:ext cx="11052175" cy="457200"/>
          </a:xfrm>
        </p:spPr>
        <p:txBody>
          <a:bodyPr/>
          <a:lstStyle/>
          <a:p>
            <a:r>
              <a:rPr lang="ar-SA" sz="3600" dirty="0">
                <a:solidFill>
                  <a:schemeClr val="accent5"/>
                </a:solidFill>
              </a:rPr>
              <a:t>التنسيق في النظام الإحصائي الوطني</a:t>
            </a:r>
            <a:endParaRPr lang="en-US" sz="3600" dirty="0">
              <a:solidFill>
                <a:schemeClr val="accent5"/>
              </a:solidFill>
            </a:endParaRPr>
          </a:p>
        </p:txBody>
      </p:sp>
      <p:pic>
        <p:nvPicPr>
          <p:cNvPr id="21" name="Picture 2">
            <a:extLst>
              <a:ext uri="{FF2B5EF4-FFF2-40B4-BE49-F238E27FC236}">
                <a16:creationId xmlns:a16="http://schemas.microsoft.com/office/drawing/2014/main" id="{009688C2-61CF-5902-FFA5-1955D9D10B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65960" y="1720327"/>
            <a:ext cx="8206740" cy="4640217"/>
          </a:xfrm>
          <a:prstGeom prst="rect">
            <a:avLst/>
          </a:prstGeom>
          <a:solidFill>
            <a:srgbClr val="FFFFFF"/>
          </a:solidFill>
        </p:spPr>
      </p:pic>
      <p:sp>
        <p:nvSpPr>
          <p:cNvPr id="2" name="TextBox 1">
            <a:extLst>
              <a:ext uri="{FF2B5EF4-FFF2-40B4-BE49-F238E27FC236}">
                <a16:creationId xmlns:a16="http://schemas.microsoft.com/office/drawing/2014/main" id="{AE2F2791-3F97-4A3C-7D8F-66F718C800FF}"/>
              </a:ext>
            </a:extLst>
          </p:cNvPr>
          <p:cNvSpPr txBox="1"/>
          <p:nvPr/>
        </p:nvSpPr>
        <p:spPr>
          <a:xfrm>
            <a:off x="6667018" y="1720327"/>
            <a:ext cx="868101"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6040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87F47-B41C-4768-BF1F-C60081A72525}"/>
              </a:ext>
            </a:extLst>
          </p:cNvPr>
          <p:cNvPicPr>
            <a:picLocks noChangeAspect="1"/>
          </p:cNvPicPr>
          <p:nvPr/>
        </p:nvPicPr>
        <p:blipFill>
          <a:blip r:embed="rId3"/>
          <a:stretch>
            <a:fillRect/>
          </a:stretch>
        </p:blipFill>
        <p:spPr>
          <a:xfrm>
            <a:off x="0" y="-1648"/>
            <a:ext cx="12192000" cy="1637531"/>
          </a:xfrm>
          <a:prstGeom prst="rect">
            <a:avLst/>
          </a:prstGeom>
        </p:spPr>
      </p:pic>
      <p:pic>
        <p:nvPicPr>
          <p:cNvPr id="10" name="Picture 9">
            <a:extLst>
              <a:ext uri="{FF2B5EF4-FFF2-40B4-BE49-F238E27FC236}">
                <a16:creationId xmlns:a16="http://schemas.microsoft.com/office/drawing/2014/main" id="{A6CFAE19-A715-4797-B81A-721E53C171CB}"/>
              </a:ext>
            </a:extLst>
          </p:cNvPr>
          <p:cNvPicPr>
            <a:picLocks noChangeAspect="1"/>
          </p:cNvPicPr>
          <p:nvPr/>
        </p:nvPicPr>
        <p:blipFill>
          <a:blip r:embed="rId4"/>
          <a:stretch>
            <a:fillRect/>
          </a:stretch>
        </p:blipFill>
        <p:spPr>
          <a:xfrm>
            <a:off x="9780608" y="1635161"/>
            <a:ext cx="2362772" cy="4751240"/>
          </a:xfrm>
          <a:prstGeom prst="rect">
            <a:avLst/>
          </a:prstGeom>
        </p:spPr>
      </p:pic>
      <p:pic>
        <p:nvPicPr>
          <p:cNvPr id="3" name="Picture 2">
            <a:extLst>
              <a:ext uri="{FF2B5EF4-FFF2-40B4-BE49-F238E27FC236}">
                <a16:creationId xmlns:a16="http://schemas.microsoft.com/office/drawing/2014/main" id="{DCC21074-9EA3-06F3-8945-0A61F522DF99}"/>
              </a:ext>
            </a:extLst>
          </p:cNvPr>
          <p:cNvPicPr>
            <a:picLocks noChangeAspect="1"/>
          </p:cNvPicPr>
          <p:nvPr/>
        </p:nvPicPr>
        <p:blipFill>
          <a:blip r:embed="rId5"/>
          <a:stretch>
            <a:fillRect/>
          </a:stretch>
        </p:blipFill>
        <p:spPr>
          <a:xfrm>
            <a:off x="1942756" y="1635883"/>
            <a:ext cx="7676029" cy="3429093"/>
          </a:xfrm>
          <a:prstGeom prst="rect">
            <a:avLst/>
          </a:prstGeom>
        </p:spPr>
      </p:pic>
      <p:graphicFrame>
        <p:nvGraphicFramePr>
          <p:cNvPr id="2" name="Chart 1">
            <a:extLst>
              <a:ext uri="{FF2B5EF4-FFF2-40B4-BE49-F238E27FC236}">
                <a16:creationId xmlns:a16="http://schemas.microsoft.com/office/drawing/2014/main" id="{0C148FDC-217C-4CFC-9888-AD257C6DBE5F}"/>
              </a:ext>
            </a:extLst>
          </p:cNvPr>
          <p:cNvGraphicFramePr/>
          <p:nvPr/>
        </p:nvGraphicFramePr>
        <p:xfrm>
          <a:off x="2643296" y="4232877"/>
          <a:ext cx="3471888" cy="2390280"/>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6003455D-FD94-E3D0-B882-73DEC0DDBF84}"/>
              </a:ext>
            </a:extLst>
          </p:cNvPr>
          <p:cNvSpPr txBox="1"/>
          <p:nvPr/>
        </p:nvSpPr>
        <p:spPr>
          <a:xfrm>
            <a:off x="-18095" y="2943056"/>
            <a:ext cx="1960851" cy="378565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600" b="0" i="0" u="none" strike="noStrike" kern="1200" cap="none" spc="0" normalizeH="0" baseline="0" noProof="0" dirty="0">
                <a:ln>
                  <a:noFill/>
                </a:ln>
                <a:solidFill>
                  <a:srgbClr val="134770">
                    <a:lumMod val="60000"/>
                    <a:lumOff val="40000"/>
                  </a:srgbClr>
                </a:solidFill>
                <a:effectLst/>
                <a:uLnTx/>
                <a:uFillTx/>
                <a:latin typeface="Selawik Light" panose="02020404030301010803"/>
                <a:ea typeface="+mn-ea"/>
                <a:cs typeface="Tahoma" panose="020B0604030504040204" pitchFamily="34" charset="0"/>
              </a:rPr>
              <a:t>قطر      100%</a:t>
            </a:r>
            <a:endParaRPr kumimoji="0" lang="en-US" sz="1600" b="0" i="0" u="none" strike="noStrike" kern="1200" cap="none" spc="0" normalizeH="0" baseline="0" noProof="0" dirty="0">
              <a:ln>
                <a:noFill/>
              </a:ln>
              <a:solidFill>
                <a:srgbClr val="134770">
                  <a:lumMod val="60000"/>
                  <a:lumOff val="40000"/>
                </a:srgbClr>
              </a:solidFill>
              <a:effectLst/>
              <a:uLnTx/>
              <a:uFillTx/>
              <a:latin typeface="Selawik Light" panose="02020404030301010803"/>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600" b="0" i="0" u="none" strike="noStrike" kern="1200" cap="none" spc="0" normalizeH="0" baseline="0" noProof="0" dirty="0">
                <a:ln>
                  <a:noFill/>
                </a:ln>
                <a:solidFill>
                  <a:srgbClr val="134770">
                    <a:lumMod val="60000"/>
                    <a:lumOff val="40000"/>
                  </a:srgbClr>
                </a:solidFill>
                <a:effectLst/>
                <a:uLnTx/>
                <a:uFillTx/>
                <a:latin typeface="Selawik Light" panose="02020404030301010803"/>
                <a:ea typeface="+mn-ea"/>
                <a:cs typeface="Tahoma" panose="020B0604030504040204" pitchFamily="34" charset="0"/>
              </a:rPr>
              <a:t>اليمن    75%</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العراق</a:t>
            </a: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    50%</a:t>
            </a:r>
            <a:endParaRPr kumimoji="0" lang="en-US"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عمان     50%</a:t>
            </a:r>
            <a:endParaRPr kumimoji="0" lang="en-US"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endParaRPr>
          </a:p>
          <a:p>
            <a:pPr algn="r" rtl="1">
              <a:defRPr/>
            </a:pPr>
            <a:r>
              <a:rPr lang="ar-SA" sz="1600" kern="0" dirty="0">
                <a:solidFill>
                  <a:srgbClr val="134770">
                    <a:lumMod val="60000"/>
                    <a:lumOff val="40000"/>
                  </a:srgbClr>
                </a:solidFill>
                <a:latin typeface="Arial" panose="020B0604020202020204" pitchFamily="34" charset="0"/>
                <a:ea typeface="Calibri" panose="020F0502020204030204" pitchFamily="34" charset="0"/>
              </a:rPr>
              <a:t>الإمارات</a:t>
            </a:r>
            <a:r>
              <a:rPr lang="ar-LB" sz="1600" kern="0" dirty="0">
                <a:solidFill>
                  <a:srgbClr val="134770">
                    <a:lumMod val="60000"/>
                    <a:lumOff val="40000"/>
                  </a:srgbClr>
                </a:solidFill>
                <a:latin typeface="Arial" panose="020B0604020202020204" pitchFamily="34" charset="0"/>
                <a:ea typeface="Calibri" panose="020F0502020204030204" pitchFamily="34" charset="0"/>
              </a:rPr>
              <a:t>  </a:t>
            </a:r>
            <a:r>
              <a:rPr lang="ar-SA" sz="1600" kern="0">
                <a:solidFill>
                  <a:srgbClr val="134770">
                    <a:lumMod val="60000"/>
                    <a:lumOff val="40000"/>
                  </a:srgbClr>
                </a:solidFill>
                <a:latin typeface="Arial" panose="020B0604020202020204" pitchFamily="34" charset="0"/>
                <a:ea typeface="Calibri" panose="020F0502020204030204" pitchFamily="34" charset="0"/>
              </a:rPr>
              <a:t>5</a:t>
            </a:r>
            <a:r>
              <a:rPr lang="ar-LB" sz="1600" kern="0">
                <a:solidFill>
                  <a:srgbClr val="134770">
                    <a:lumMod val="60000"/>
                    <a:lumOff val="40000"/>
                  </a:srgbClr>
                </a:solidFill>
                <a:latin typeface="Arial" panose="020B0604020202020204" pitchFamily="34" charset="0"/>
                <a:ea typeface="Calibri" panose="020F0502020204030204" pitchFamily="34" charset="0"/>
              </a:rPr>
              <a:t>0</a:t>
            </a:r>
            <a:r>
              <a:rPr lang="ar-LB" sz="1600" kern="0" dirty="0">
                <a:solidFill>
                  <a:srgbClr val="134770">
                    <a:lumMod val="60000"/>
                    <a:lumOff val="40000"/>
                  </a:srgbClr>
                </a:solidFill>
                <a:latin typeface="Arial" panose="020B0604020202020204" pitchFamily="34" charset="0"/>
                <a:ea typeface="Calibri" panose="020F0502020204030204" pitchFamily="34" charset="0"/>
              </a:rPr>
              <a:t>%</a:t>
            </a:r>
            <a:endPar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LB" sz="1600" b="0" i="0" u="none" strike="noStrike" kern="1200" cap="none" spc="0" normalizeH="0" baseline="0" noProof="0" dirty="0">
              <a:ln>
                <a:noFill/>
              </a:ln>
              <a:solidFill>
                <a:srgbClr val="134770">
                  <a:lumMod val="60000"/>
                  <a:lumOff val="40000"/>
                </a:srgbClr>
              </a:solidFill>
              <a:effectLst/>
              <a:uLnTx/>
              <a:uFillTx/>
              <a:latin typeface="Selawik Light" panose="02020404030301010803"/>
              <a:ea typeface="+mn-ea"/>
              <a:cs typeface="Tahoma" panose="020B060403050404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600" b="0" i="0" u="none" strike="noStrike" kern="1200" cap="none" spc="0" normalizeH="0" baseline="0" noProof="0" dirty="0">
                <a:ln>
                  <a:noFill/>
                </a:ln>
                <a:solidFill>
                  <a:srgbClr val="134770">
                    <a:lumMod val="60000"/>
                    <a:lumOff val="40000"/>
                  </a:srgbClr>
                </a:solidFill>
                <a:effectLst/>
                <a:uLnTx/>
                <a:uFillTx/>
                <a:latin typeface="Selawik Light" panose="02020404030301010803"/>
                <a:ea typeface="+mn-ea"/>
                <a:cs typeface="Tahoma" panose="020B0604030504040204" pitchFamily="34" charset="0"/>
              </a:rPr>
              <a:t>البحرين  30%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الصومال</a:t>
            </a: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  30%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فلسطين 30%</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السعودية</a:t>
            </a: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 10%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السودان</a:t>
            </a: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  10%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لبنان       10%</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600" b="0" i="0" u="none" strike="noStrike" kern="0" cap="none" spc="0" normalizeH="0" baseline="0" noProof="0" dirty="0">
                <a:ln>
                  <a:noFill/>
                </a:ln>
                <a:solidFill>
                  <a:srgbClr val="134770">
                    <a:lumMod val="60000"/>
                    <a:lumOff val="40000"/>
                  </a:srgbClr>
                </a:solidFill>
                <a:effectLst/>
                <a:uLnTx/>
                <a:uFillTx/>
                <a:latin typeface="Arial" panose="020B0604020202020204" pitchFamily="34" charset="0"/>
                <a:ea typeface="Calibri" panose="020F0502020204030204" pitchFamily="34" charset="0"/>
                <a:cs typeface="Tahoma" panose="020B0604030504040204" pitchFamily="34" charset="0"/>
              </a:rPr>
              <a:t>الكويت    10%</a:t>
            </a:r>
            <a:endParaRPr kumimoji="0" lang="en-US" sz="1600" b="0" i="0" u="none" strike="noStrike" kern="1200" cap="none" spc="0" normalizeH="0" baseline="0" noProof="0" dirty="0">
              <a:ln>
                <a:noFill/>
              </a:ln>
              <a:solidFill>
                <a:srgbClr val="134770">
                  <a:lumMod val="60000"/>
                  <a:lumOff val="40000"/>
                </a:srgbClr>
              </a:solidFill>
              <a:effectLst/>
              <a:uLnTx/>
              <a:uFillTx/>
              <a:latin typeface="Selawik Light" panose="02020404030301010803"/>
              <a:ea typeface="+mn-ea"/>
              <a:cs typeface="+mn-cs"/>
            </a:endParaRPr>
          </a:p>
        </p:txBody>
      </p:sp>
      <p:sp>
        <p:nvSpPr>
          <p:cNvPr id="7" name="TextBox 6">
            <a:extLst>
              <a:ext uri="{FF2B5EF4-FFF2-40B4-BE49-F238E27FC236}">
                <a16:creationId xmlns:a16="http://schemas.microsoft.com/office/drawing/2014/main" id="{A7501292-5042-9D5D-3AC3-71180FFC5BCC}"/>
              </a:ext>
            </a:extLst>
          </p:cNvPr>
          <p:cNvSpPr txBox="1"/>
          <p:nvPr/>
        </p:nvSpPr>
        <p:spPr>
          <a:xfrm>
            <a:off x="1" y="0"/>
            <a:ext cx="9618784" cy="769441"/>
          </a:xfrm>
          <a:prstGeom prst="rect">
            <a:avLst/>
          </a:prstGeom>
          <a:solidFill>
            <a:schemeClr val="tx1"/>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ahoma" panose="020B0604030504040204" pitchFamily="34" charset="0"/>
              </a:rPr>
              <a:t>إنشاء شبكة </a:t>
            </a:r>
            <a:r>
              <a:rPr kumimoji="0" lang="ar-SA" sz="24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ahoma" panose="020B0604030504040204" pitchFamily="34" charset="0"/>
              </a:rPr>
              <a:t>وطنية</a:t>
            </a:r>
            <a:r>
              <a:rPr kumimoji="0" lang="ar-SA"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ahoma" panose="020B0604030504040204" pitchFamily="34" charset="0"/>
              </a:rPr>
              <a:t> لأهداف التنمية المستدامة من الخبراء</a:t>
            </a:r>
            <a:r>
              <a:rPr kumimoji="0" lang="ar-LB"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ahoma" panose="020B0604030504040204" pitchFamily="34" charset="0"/>
              </a:rPr>
              <a:t> الفنيين</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ahoma" panose="020B0604030504040204" pitchFamily="34" charset="0"/>
              </a:rPr>
              <a:t> </a:t>
            </a:r>
            <a:endParaRPr kumimoji="0" lang="en-US" sz="2000" b="0" i="0" u="none" strike="noStrike" kern="1200" cap="none" spc="0" normalizeH="0" baseline="0" noProof="0" dirty="0">
              <a:ln>
                <a:noFill/>
              </a:ln>
              <a:solidFill>
                <a:srgbClr val="FFFFFF"/>
              </a:solidFill>
              <a:effectLst/>
              <a:uLnTx/>
              <a:uFillTx/>
              <a:latin typeface="Selawik Light" panose="02020404030301010803"/>
              <a:ea typeface="+mn-ea"/>
              <a:cs typeface="+mn-cs"/>
            </a:endParaRPr>
          </a:p>
        </p:txBody>
      </p:sp>
      <p:sp>
        <p:nvSpPr>
          <p:cNvPr id="8" name="TextBox 7">
            <a:extLst>
              <a:ext uri="{FF2B5EF4-FFF2-40B4-BE49-F238E27FC236}">
                <a16:creationId xmlns:a16="http://schemas.microsoft.com/office/drawing/2014/main" id="{9D549864-7435-B511-E650-7937DF78BDFC}"/>
              </a:ext>
            </a:extLst>
          </p:cNvPr>
          <p:cNvSpPr txBox="1"/>
          <p:nvPr/>
        </p:nvSpPr>
        <p:spPr>
          <a:xfrm>
            <a:off x="2558762" y="6637696"/>
            <a:ext cx="6094268"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3A0CC"/>
                </a:solidFill>
                <a:effectLst/>
                <a:uLnTx/>
                <a:uFillTx/>
                <a:latin typeface="Selawik Light" panose="02020404030301010803"/>
                <a:ea typeface="+mn-ea"/>
                <a:cs typeface="+mn-cs"/>
              </a:rPr>
              <a:t>https://datastudio.google.com/reporting/18596348-7daf-4f4f-9887-180255e29f21/page/FW7</a:t>
            </a:r>
          </a:p>
        </p:txBody>
      </p:sp>
    </p:spTree>
    <p:extLst>
      <p:ext uri="{BB962C8B-B14F-4D97-AF65-F5344CB8AC3E}">
        <p14:creationId xmlns:p14="http://schemas.microsoft.com/office/powerpoint/2010/main" val="130015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7CA058-F529-E581-1388-D984D8C5C456}"/>
              </a:ext>
            </a:extLst>
          </p:cNvPr>
          <p:cNvPicPr>
            <a:picLocks noChangeAspect="1"/>
          </p:cNvPicPr>
          <p:nvPr/>
        </p:nvPicPr>
        <p:blipFill>
          <a:blip r:embed="rId3"/>
          <a:stretch>
            <a:fillRect/>
          </a:stretch>
        </p:blipFill>
        <p:spPr>
          <a:xfrm>
            <a:off x="6705602" y="1347537"/>
            <a:ext cx="5486398" cy="3253866"/>
          </a:xfrm>
          <a:prstGeom prst="rect">
            <a:avLst/>
          </a:prstGeom>
        </p:spPr>
      </p:pic>
      <p:sp>
        <p:nvSpPr>
          <p:cNvPr id="4" name="Content Placeholder 2">
            <a:extLst>
              <a:ext uri="{FF2B5EF4-FFF2-40B4-BE49-F238E27FC236}">
                <a16:creationId xmlns:a16="http://schemas.microsoft.com/office/drawing/2014/main" id="{089FA6A6-948A-A4F7-6E4F-7C484C5DF3AB}"/>
              </a:ext>
            </a:extLst>
          </p:cNvPr>
          <p:cNvSpPr txBox="1">
            <a:spLocks/>
          </p:cNvSpPr>
          <p:nvPr/>
        </p:nvSpPr>
        <p:spPr>
          <a:xfrm>
            <a:off x="337397" y="291806"/>
            <a:ext cx="6368205" cy="4545867"/>
          </a:xfrm>
          <a:prstGeom prst="rect">
            <a:avLst/>
          </a:prstGeom>
          <a:solidFill>
            <a:srgbClr val="FFFFFF"/>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LB" sz="3600" dirty="0">
                <a:solidFill>
                  <a:schemeClr val="accent5"/>
                </a:solidFill>
                <a:latin typeface="Arial" panose="020B0604020202020204" pitchFamily="34" charset="0"/>
                <a:cs typeface="Arial" panose="020B0604020202020204" pitchFamily="34" charset="0"/>
              </a:rPr>
              <a:t>المرصد الإلكتروني للإبلاغ عن أهداف التنمية المستدامة </a:t>
            </a:r>
            <a:endParaRPr lang="en-US" sz="3600" dirty="0">
              <a:solidFill>
                <a:schemeClr val="accent5"/>
              </a:solidFill>
              <a:latin typeface="Arial" panose="020B0604020202020204" pitchFamily="34" charset="0"/>
              <a:cs typeface="Arial" panose="020B0604020202020204" pitchFamily="34" charset="0"/>
            </a:endParaRPr>
          </a:p>
          <a:p>
            <a:pPr algn="l"/>
            <a:endParaRPr lang="en-US" sz="2400" dirty="0">
              <a:effectLst/>
              <a:latin typeface="Arial" panose="020B0604020202020204" pitchFamily="34" charset="0"/>
              <a:ea typeface="Calibri" panose="020F0502020204030204" pitchFamily="34" charset="0"/>
            </a:endParaRPr>
          </a:p>
          <a:p>
            <a:pPr algn="l"/>
            <a:endParaRPr lang="ar-LB" sz="2400" dirty="0">
              <a:effectLst/>
              <a:latin typeface="Arial" panose="020B0604020202020204" pitchFamily="34" charset="0"/>
              <a:ea typeface="Calibri" panose="020F0502020204030204" pitchFamily="34" charset="0"/>
            </a:endParaRPr>
          </a:p>
          <a:p>
            <a:pPr algn="r" rtl="1"/>
            <a:r>
              <a:rPr lang="ar-SA" dirty="0">
                <a:solidFill>
                  <a:schemeClr val="tx1">
                    <a:lumMod val="75000"/>
                    <a:lumOff val="25000"/>
                  </a:schemeClr>
                </a:solidFill>
                <a:latin typeface="Arial" panose="020B0604020202020204" pitchFamily="34" charset="0"/>
                <a:cs typeface="Arial" panose="020B0604020202020204" pitchFamily="34" charset="0"/>
              </a:rPr>
              <a:t>يهدف إلى تمكين قيادات الأجهزة الإحصائية الوطنية من إدارة تدفق البيانات على المستوى الوطني والعالم</a:t>
            </a:r>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r>
              <a:rPr lang="ar-LB" dirty="0">
                <a:solidFill>
                  <a:schemeClr val="tx1">
                    <a:lumMod val="75000"/>
                    <a:lumOff val="25000"/>
                  </a:schemeClr>
                </a:solidFill>
                <a:latin typeface="Arial" panose="020B0604020202020204" pitchFamily="34" charset="0"/>
                <a:cs typeface="Arial" panose="020B0604020202020204" pitchFamily="34" charset="0"/>
              </a:rPr>
              <a:t>ي</a:t>
            </a:r>
            <a:r>
              <a:rPr lang="ar-SA" dirty="0">
                <a:solidFill>
                  <a:schemeClr val="tx1">
                    <a:lumMod val="75000"/>
                    <a:lumOff val="25000"/>
                  </a:schemeClr>
                </a:solidFill>
                <a:latin typeface="Arial" panose="020B0604020202020204" pitchFamily="34" charset="0"/>
                <a:cs typeface="Arial" panose="020B0604020202020204" pitchFamily="34" charset="0"/>
              </a:rPr>
              <a:t>سهل عملية الإبلاغ عن بيانات أهداف التنمية المستدامة من كل كيان وطني على مستوى مزودي البيانات</a:t>
            </a:r>
            <a:r>
              <a:rPr lang="en-US" dirty="0">
                <a:solidFill>
                  <a:schemeClr val="tx1">
                    <a:lumMod val="75000"/>
                    <a:lumOff val="25000"/>
                  </a:schemeClr>
                </a:solidFill>
                <a:latin typeface="Arial" panose="020B0604020202020204" pitchFamily="34" charset="0"/>
                <a:cs typeface="Arial" panose="020B0604020202020204" pitchFamily="34" charset="0"/>
              </a:rPr>
              <a:t> </a:t>
            </a:r>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r>
              <a:rPr lang="ar-SA" dirty="0">
                <a:solidFill>
                  <a:schemeClr val="tx1">
                    <a:lumMod val="75000"/>
                    <a:lumOff val="25000"/>
                  </a:schemeClr>
                </a:solidFill>
                <a:latin typeface="Arial" panose="020B0604020202020204" pitchFamily="34" charset="0"/>
                <a:cs typeface="Arial" panose="020B0604020202020204" pitchFamily="34" charset="0"/>
              </a:rPr>
              <a:t>يتماشى مع الجدول الزمني لوكالات الأمم المتحدة المختصة</a:t>
            </a:r>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r>
              <a:rPr lang="ar-SA" dirty="0">
                <a:solidFill>
                  <a:schemeClr val="tx1">
                    <a:lumMod val="75000"/>
                    <a:lumOff val="25000"/>
                  </a:schemeClr>
                </a:solidFill>
                <a:latin typeface="Arial" panose="020B0604020202020204" pitchFamily="34" charset="0"/>
                <a:cs typeface="Arial" panose="020B0604020202020204" pitchFamily="34" charset="0"/>
              </a:rPr>
              <a:t>يشمل تنظيم عملية الدخول الى التطبيق وإدارة التصاريح وفقاً لدور كل شريك</a:t>
            </a:r>
            <a:endParaRPr lang="ar-LB" dirty="0">
              <a:solidFill>
                <a:schemeClr val="tx1">
                  <a:lumMod val="75000"/>
                  <a:lumOff val="25000"/>
                </a:schemeClr>
              </a:solidFill>
              <a:latin typeface="Arial" panose="020B0604020202020204" pitchFamily="34" charset="0"/>
              <a:cs typeface="Arial" panose="020B0604020202020204" pitchFamily="34" charset="0"/>
            </a:endParaRPr>
          </a:p>
          <a:p>
            <a:pPr algn="r" rtl="1"/>
            <a:endParaRPr lang="ar-LB" dirty="0">
              <a:latin typeface="Arial" panose="020B0604020202020204" pitchFamily="34" charset="0"/>
            </a:endParaRPr>
          </a:p>
          <a:p>
            <a:pPr algn="l"/>
            <a:endParaRPr lang="en-US" sz="2200" dirty="0"/>
          </a:p>
        </p:txBody>
      </p:sp>
    </p:spTree>
    <p:extLst>
      <p:ext uri="{BB962C8B-B14F-4D97-AF65-F5344CB8AC3E}">
        <p14:creationId xmlns:p14="http://schemas.microsoft.com/office/powerpoint/2010/main" val="293492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C40F8-54EB-D13A-D601-C0F2DA3F44EE}"/>
              </a:ext>
            </a:extLst>
          </p:cNvPr>
          <p:cNvSpPr>
            <a:spLocks noGrp="1"/>
          </p:cNvSpPr>
          <p:nvPr>
            <p:ph type="title"/>
          </p:nvPr>
        </p:nvSpPr>
        <p:spPr/>
        <p:txBody>
          <a:bodyPr/>
          <a:lstStyle/>
          <a:p>
            <a:r>
              <a:rPr lang="ar-SA" sz="3600" spc="80" dirty="0">
                <a:solidFill>
                  <a:schemeClr val="accent5"/>
                </a:solidFill>
              </a:rPr>
              <a:t>دور المرصد</a:t>
            </a:r>
            <a:endParaRPr lang="en-US" sz="3600" spc="80" dirty="0">
              <a:solidFill>
                <a:schemeClr val="accent5"/>
              </a:solidFill>
            </a:endParaRPr>
          </a:p>
        </p:txBody>
      </p:sp>
      <p:sp>
        <p:nvSpPr>
          <p:cNvPr id="4" name="Rectangle: Rounded Corners 3">
            <a:extLst>
              <a:ext uri="{FF2B5EF4-FFF2-40B4-BE49-F238E27FC236}">
                <a16:creationId xmlns:a16="http://schemas.microsoft.com/office/drawing/2014/main" id="{29A2A92D-6B16-AA68-DEB1-F4DDCEE210D1}"/>
              </a:ext>
            </a:extLst>
          </p:cNvPr>
          <p:cNvSpPr/>
          <p:nvPr/>
        </p:nvSpPr>
        <p:spPr>
          <a:xfrm>
            <a:off x="9612352" y="1791629"/>
            <a:ext cx="2289717" cy="118946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400" dirty="0">
                <a:solidFill>
                  <a:schemeClr val="tx1">
                    <a:lumMod val="75000"/>
                    <a:lumOff val="25000"/>
                  </a:schemeClr>
                </a:solidFill>
                <a:latin typeface="Arial" panose="020B0604020202020204" pitchFamily="34" charset="0"/>
                <a:cs typeface="Arial" panose="020B0604020202020204" pitchFamily="34" charset="0"/>
              </a:rPr>
              <a:t>شبكة وطنية من الخبراء الفنيين</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26519E1-9F2D-133E-4F67-698AD2BE222F}"/>
              </a:ext>
            </a:extLst>
          </p:cNvPr>
          <p:cNvSpPr/>
          <p:nvPr/>
        </p:nvSpPr>
        <p:spPr>
          <a:xfrm>
            <a:off x="9612352" y="4222583"/>
            <a:ext cx="2289717" cy="1189464"/>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tx1">
                    <a:lumMod val="75000"/>
                    <a:lumOff val="25000"/>
                  </a:schemeClr>
                </a:solidFill>
                <a:latin typeface="Arial" panose="020B0604020202020204" pitchFamily="34" charset="0"/>
                <a:cs typeface="Arial" panose="020B0604020202020204" pitchFamily="34" charset="0"/>
              </a:rPr>
              <a:t>الجدول الزمني لوكالات الأمم المتحدة المختصة</a:t>
            </a:r>
            <a:r>
              <a:rPr lang="en-US" sz="2400" dirty="0">
                <a:solidFill>
                  <a:schemeClr val="tx1">
                    <a:lumMod val="75000"/>
                    <a:lumOff val="25000"/>
                  </a:schemeClr>
                </a:solidFill>
                <a:latin typeface="Arial" panose="020B0604020202020204" pitchFamily="34" charset="0"/>
                <a:cs typeface="Arial" panose="020B0604020202020204" pitchFamily="34" charset="0"/>
              </a:rPr>
              <a:t> </a:t>
            </a:r>
            <a:endParaRPr lang="en-US" sz="2400" dirty="0"/>
          </a:p>
        </p:txBody>
      </p:sp>
      <p:grpSp>
        <p:nvGrpSpPr>
          <p:cNvPr id="16" name="Group 15">
            <a:extLst>
              <a:ext uri="{FF2B5EF4-FFF2-40B4-BE49-F238E27FC236}">
                <a16:creationId xmlns:a16="http://schemas.microsoft.com/office/drawing/2014/main" id="{1F3ED5F2-D98F-6E54-CBA6-2A7161742061}"/>
              </a:ext>
            </a:extLst>
          </p:cNvPr>
          <p:cNvGrpSpPr/>
          <p:nvPr/>
        </p:nvGrpSpPr>
        <p:grpSpPr>
          <a:xfrm>
            <a:off x="4304371" y="1349296"/>
            <a:ext cx="5018049" cy="2185724"/>
            <a:chOff x="4304371" y="1349296"/>
            <a:chExt cx="5018049" cy="2185724"/>
          </a:xfrm>
        </p:grpSpPr>
        <p:sp>
          <p:nvSpPr>
            <p:cNvPr id="6" name="Arrow: Left 5">
              <a:extLst>
                <a:ext uri="{FF2B5EF4-FFF2-40B4-BE49-F238E27FC236}">
                  <a16:creationId xmlns:a16="http://schemas.microsoft.com/office/drawing/2014/main" id="{648AEC63-E4DA-A80D-8CB4-968BE1DCA1FF}"/>
                </a:ext>
              </a:extLst>
            </p:cNvPr>
            <p:cNvSpPr/>
            <p:nvPr/>
          </p:nvSpPr>
          <p:spPr>
            <a:xfrm>
              <a:off x="4304371" y="1349296"/>
              <a:ext cx="5018049" cy="2118732"/>
            </a:xfrm>
            <a:prstGeom prst="lef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A25337-48C4-F971-97FC-5F0605449DEE}"/>
                </a:ext>
              </a:extLst>
            </p:cNvPr>
            <p:cNvSpPr txBox="1"/>
            <p:nvPr/>
          </p:nvSpPr>
          <p:spPr>
            <a:xfrm>
              <a:off x="4732638" y="1965360"/>
              <a:ext cx="4589782" cy="1569660"/>
            </a:xfrm>
            <a:prstGeom prst="rect">
              <a:avLst/>
            </a:prstGeom>
            <a:noFill/>
          </p:spPr>
          <p:txBody>
            <a:bodyPr wrap="square" rtlCol="0">
              <a:spAutoFit/>
            </a:bodyPr>
            <a:lstStyle/>
            <a:p>
              <a:pPr marL="285750" indent="-285750" algn="r" rtl="1">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من يزود البيانات</a:t>
              </a:r>
              <a:r>
                <a:rPr lang="en-US" sz="2000" dirty="0">
                  <a:latin typeface="Times New Roman" panose="02020603050405020304" pitchFamily="18" charset="0"/>
                  <a:cs typeface="Times New Roman" panose="02020603050405020304" pitchFamily="18" charset="0"/>
                </a:rPr>
                <a:t> </a:t>
              </a:r>
              <a:r>
                <a:rPr lang="ar-SA" sz="2000" dirty="0">
                  <a:latin typeface="Times New Roman" panose="02020603050405020304" pitchFamily="18" charset="0"/>
                  <a:cs typeface="Times New Roman" panose="02020603050405020304" pitchFamily="18" charset="0"/>
                </a:rPr>
                <a:t>من الخبراء الفنيين</a:t>
              </a:r>
            </a:p>
            <a:p>
              <a:pPr marL="285750" indent="-285750" algn="r" rtl="1">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من يستلم البيانات من الأجهزة الاحصائية الوطنية</a:t>
              </a:r>
            </a:p>
            <a:p>
              <a:pPr marL="285750" indent="-285750" algn="r" rtl="1">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من يستلم البيانات من الوكالات الراعية</a:t>
              </a:r>
            </a:p>
            <a:p>
              <a:pPr marL="285750" indent="-285750" algn="r" rtl="1">
                <a:buFont typeface="Arial" panose="020B0604020202020204" pitchFamily="34" charset="0"/>
                <a:buChar char="•"/>
              </a:pPr>
              <a:endParaRPr lang="ar-SA"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0630A209-2457-C64C-3BA7-41D54A6453A2}"/>
              </a:ext>
            </a:extLst>
          </p:cNvPr>
          <p:cNvGrpSpPr/>
          <p:nvPr/>
        </p:nvGrpSpPr>
        <p:grpSpPr>
          <a:xfrm>
            <a:off x="4304371" y="3771614"/>
            <a:ext cx="5018049" cy="2118732"/>
            <a:chOff x="4304371" y="3571491"/>
            <a:chExt cx="5018049" cy="2118732"/>
          </a:xfrm>
        </p:grpSpPr>
        <p:sp>
          <p:nvSpPr>
            <p:cNvPr id="7" name="Arrow: Left 6">
              <a:extLst>
                <a:ext uri="{FF2B5EF4-FFF2-40B4-BE49-F238E27FC236}">
                  <a16:creationId xmlns:a16="http://schemas.microsoft.com/office/drawing/2014/main" id="{691C3137-D2F3-3D59-85A1-6B60BBD777BA}"/>
                </a:ext>
              </a:extLst>
            </p:cNvPr>
            <p:cNvSpPr/>
            <p:nvPr/>
          </p:nvSpPr>
          <p:spPr>
            <a:xfrm>
              <a:off x="4304371" y="3571491"/>
              <a:ext cx="5018049" cy="2118732"/>
            </a:xfrm>
            <a:prstGeom prst="lef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96BF264-364E-7717-AEAE-E385976575CB}"/>
                </a:ext>
              </a:extLst>
            </p:cNvPr>
            <p:cNvSpPr txBox="1"/>
            <p:nvPr/>
          </p:nvSpPr>
          <p:spPr>
            <a:xfrm>
              <a:off x="5248508" y="4186151"/>
              <a:ext cx="4073912" cy="1015663"/>
            </a:xfrm>
            <a:prstGeom prst="rect">
              <a:avLst/>
            </a:prstGeom>
            <a:noFill/>
          </p:spPr>
          <p:txBody>
            <a:bodyPr wrap="square" rtlCol="0">
              <a:spAutoFit/>
            </a:bodyPr>
            <a:lstStyle/>
            <a:p>
              <a:pPr marL="285750" indent="-285750" algn="r" rtl="1">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متى ترسل البيانات </a:t>
              </a:r>
            </a:p>
            <a:p>
              <a:pPr marL="285750" indent="-285750" algn="r" rtl="1">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ما البيانات الواجب الابلاغ عنها </a:t>
              </a:r>
            </a:p>
            <a:p>
              <a:pPr marL="285750" indent="-285750" algn="r" rtl="1">
                <a:buFont typeface="Arial" panose="020B0604020202020204" pitchFamily="34" charset="0"/>
                <a:buChar char="•"/>
              </a:pPr>
              <a:r>
                <a:rPr lang="ar-SA" sz="2000" dirty="0">
                  <a:latin typeface="Times New Roman" panose="02020603050405020304" pitchFamily="18" charset="0"/>
                  <a:cs typeface="Times New Roman" panose="02020603050405020304" pitchFamily="18" charset="0"/>
                </a:rPr>
                <a:t>كيف يتم الابلاغ (الاستبيان </a:t>
              </a:r>
              <a:r>
                <a:rPr lang="ar-SA" sz="2000">
                  <a:latin typeface="Times New Roman" panose="02020603050405020304" pitchFamily="18" charset="0"/>
                  <a:cs typeface="Times New Roman" panose="02020603050405020304" pitchFamily="18" charset="0"/>
                </a:rPr>
                <a:t>ونوعه)</a:t>
              </a:r>
              <a:endParaRPr lang="ar-SA" sz="2000" dirty="0">
                <a:latin typeface="Times New Roman" panose="02020603050405020304" pitchFamily="18" charset="0"/>
                <a:cs typeface="Times New Roman" panose="02020603050405020304" pitchFamily="18" charset="0"/>
              </a:endParaRPr>
            </a:p>
          </p:txBody>
        </p:sp>
      </p:grpSp>
      <p:sp>
        <p:nvSpPr>
          <p:cNvPr id="11" name="Rectangle: Rounded Corners 10">
            <a:extLst>
              <a:ext uri="{FF2B5EF4-FFF2-40B4-BE49-F238E27FC236}">
                <a16:creationId xmlns:a16="http://schemas.microsoft.com/office/drawing/2014/main" id="{1CC30CFC-019A-E130-7C33-C129F1315ACD}"/>
              </a:ext>
            </a:extLst>
          </p:cNvPr>
          <p:cNvSpPr/>
          <p:nvPr/>
        </p:nvSpPr>
        <p:spPr>
          <a:xfrm>
            <a:off x="138637" y="1638560"/>
            <a:ext cx="3693666"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latin typeface="Times New Roman" panose="02020603050405020304" pitchFamily="18" charset="0"/>
                <a:cs typeface="Times New Roman" panose="02020603050405020304" pitchFamily="18" charset="0"/>
              </a:rPr>
              <a:t>نظام ابلاغ شفاف</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689AB839-A5CE-B1E1-0EFB-619FD517ED0E}"/>
              </a:ext>
            </a:extLst>
          </p:cNvPr>
          <p:cNvSpPr/>
          <p:nvPr/>
        </p:nvSpPr>
        <p:spPr>
          <a:xfrm>
            <a:off x="142904" y="2511465"/>
            <a:ext cx="3693667"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latin typeface="Times New Roman" panose="02020603050405020304" pitchFamily="18" charset="0"/>
                <a:cs typeface="Times New Roman" panose="02020603050405020304" pitchFamily="18" charset="0"/>
              </a:rPr>
              <a:t>نظام ابلاغ خاضع </a:t>
            </a:r>
            <a:r>
              <a:rPr lang="ar-LB" sz="2000" dirty="0">
                <a:solidFill>
                  <a:schemeClr val="tx1"/>
                </a:solidFill>
                <a:latin typeface="Times New Roman" panose="02020603050405020304" pitchFamily="18" charset="0"/>
                <a:cs typeface="Times New Roman" panose="02020603050405020304" pitchFamily="18" charset="0"/>
              </a:rPr>
              <a:t>للمساءلة</a:t>
            </a:r>
          </a:p>
        </p:txBody>
      </p:sp>
      <p:sp>
        <p:nvSpPr>
          <p:cNvPr id="13" name="Rectangle: Rounded Corners 12">
            <a:extLst>
              <a:ext uri="{FF2B5EF4-FFF2-40B4-BE49-F238E27FC236}">
                <a16:creationId xmlns:a16="http://schemas.microsoft.com/office/drawing/2014/main" id="{C6EA3218-94E1-297F-37B3-0A5191303EF9}"/>
              </a:ext>
            </a:extLst>
          </p:cNvPr>
          <p:cNvSpPr/>
          <p:nvPr/>
        </p:nvSpPr>
        <p:spPr>
          <a:xfrm>
            <a:off x="142904" y="3704660"/>
            <a:ext cx="3693667"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latin typeface="Times New Roman" panose="02020603050405020304" pitchFamily="18" charset="0"/>
                <a:cs typeface="Times New Roman" panose="02020603050405020304" pitchFamily="18" charset="0"/>
              </a:rPr>
              <a:t>سد </a:t>
            </a:r>
            <a:r>
              <a:rPr lang="ar-LB" sz="2000" dirty="0">
                <a:solidFill>
                  <a:schemeClr val="tx1"/>
                </a:solidFill>
                <a:latin typeface="Times New Roman" panose="02020603050405020304" pitchFamily="18" charset="0"/>
                <a:cs typeface="Times New Roman" panose="02020603050405020304" pitchFamily="18" charset="0"/>
              </a:rPr>
              <a:t>فجوات البيانات</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AE98B643-5711-1F1C-6CE6-EB9F68B1F03E}"/>
              </a:ext>
            </a:extLst>
          </p:cNvPr>
          <p:cNvSpPr/>
          <p:nvPr/>
        </p:nvSpPr>
        <p:spPr>
          <a:xfrm>
            <a:off x="138635" y="5462298"/>
            <a:ext cx="3693667" cy="527824"/>
          </a:xfrm>
          <a:prstGeom prst="roundRect">
            <a:avLst/>
          </a:prstGeom>
          <a:solidFill>
            <a:srgbClr val="D9D9D9"/>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latin typeface="Times New Roman" panose="02020603050405020304" pitchFamily="18" charset="0"/>
                <a:cs typeface="Times New Roman" panose="02020603050405020304" pitchFamily="18" charset="0"/>
              </a:rPr>
              <a:t>بيانات قابلة للمقارنة دوليًا</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C3723C0-8B70-EF6F-5472-56501D7EEFDC}"/>
              </a:ext>
            </a:extLst>
          </p:cNvPr>
          <p:cNvSpPr/>
          <p:nvPr/>
        </p:nvSpPr>
        <p:spPr>
          <a:xfrm>
            <a:off x="142904" y="4583479"/>
            <a:ext cx="3693667" cy="527824"/>
          </a:xfrm>
          <a:prstGeom prst="roundRect">
            <a:avLst/>
          </a:prstGeom>
          <a:solidFill>
            <a:schemeClr val="bg1">
              <a:lumMod val="8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latin typeface="Times New Roman" panose="02020603050405020304" pitchFamily="18" charset="0"/>
                <a:cs typeface="Times New Roman" panose="02020603050405020304" pitchFamily="18" charset="0"/>
              </a:rPr>
              <a:t>الإبلاغ عن البيانات في الوقت المناسب</a:t>
            </a:r>
          </a:p>
        </p:txBody>
      </p:sp>
    </p:spTree>
    <p:extLst>
      <p:ext uri="{BB962C8B-B14F-4D97-AF65-F5344CB8AC3E}">
        <p14:creationId xmlns:p14="http://schemas.microsoft.com/office/powerpoint/2010/main" val="18302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E66A6B8A-B473-2A43-F3C4-598EBF6CFA02}"/>
              </a:ext>
            </a:extLst>
          </p:cNvPr>
          <p:cNvSpPr>
            <a:spLocks noGrp="1"/>
          </p:cNvSpPr>
          <p:nvPr>
            <p:ph type="title"/>
          </p:nvPr>
        </p:nvSpPr>
        <p:spPr>
          <a:xfrm>
            <a:off x="592984" y="513569"/>
            <a:ext cx="11053314" cy="457201"/>
          </a:xfrm>
        </p:spPr>
        <p:txBody>
          <a:bodyPr/>
          <a:lstStyle/>
          <a:p>
            <a:r>
              <a:rPr lang="ar-SA" sz="3600" dirty="0">
                <a:solidFill>
                  <a:schemeClr val="accent5"/>
                </a:solidFill>
              </a:rPr>
              <a:t>مخطط تدفق البيانات</a:t>
            </a:r>
          </a:p>
        </p:txBody>
      </p:sp>
      <p:pic>
        <p:nvPicPr>
          <p:cNvPr id="30" name="Picture 29">
            <a:extLst>
              <a:ext uri="{FF2B5EF4-FFF2-40B4-BE49-F238E27FC236}">
                <a16:creationId xmlns:a16="http://schemas.microsoft.com/office/drawing/2014/main" id="{3888C498-3024-48DE-4FBC-593FD2150C97}"/>
              </a:ext>
            </a:extLst>
          </p:cNvPr>
          <p:cNvPicPr>
            <a:picLocks noChangeAspect="1"/>
          </p:cNvPicPr>
          <p:nvPr/>
        </p:nvPicPr>
        <p:blipFill>
          <a:blip r:embed="rId3"/>
          <a:stretch>
            <a:fillRect/>
          </a:stretch>
        </p:blipFill>
        <p:spPr>
          <a:xfrm>
            <a:off x="2383982" y="1115736"/>
            <a:ext cx="7471317" cy="5742264"/>
          </a:xfrm>
          <a:prstGeom prst="rect">
            <a:avLst/>
          </a:prstGeom>
        </p:spPr>
      </p:pic>
    </p:spTree>
    <p:extLst>
      <p:ext uri="{BB962C8B-B14F-4D97-AF65-F5344CB8AC3E}">
        <p14:creationId xmlns:p14="http://schemas.microsoft.com/office/powerpoint/2010/main" val="209556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6EA52F-C0B8-BA4A-99F1-66E851974668}"/>
              </a:ext>
            </a:extLst>
          </p:cNvPr>
          <p:cNvSpPr>
            <a:spLocks noGrp="1"/>
          </p:cNvSpPr>
          <p:nvPr>
            <p:ph type="subTitle" idx="1"/>
          </p:nvPr>
        </p:nvSpPr>
        <p:spPr>
          <a:xfrm>
            <a:off x="569342" y="657262"/>
            <a:ext cx="11053314" cy="494195"/>
          </a:xfrm>
        </p:spPr>
        <p:txBody>
          <a:bodyPr/>
          <a:lstStyle/>
          <a:p>
            <a:r>
              <a:rPr lang="ar-SA" sz="3600" spc="0" dirty="0">
                <a:solidFill>
                  <a:schemeClr val="accent5"/>
                </a:solidFill>
              </a:rPr>
              <a:t>الأدوار في المرصد</a:t>
            </a:r>
            <a:r>
              <a:rPr lang="en-US" sz="3600" spc="0" dirty="0">
                <a:solidFill>
                  <a:schemeClr val="accent5"/>
                </a:solidFill>
              </a:rPr>
              <a:t> </a:t>
            </a:r>
          </a:p>
        </p:txBody>
      </p:sp>
      <p:sp>
        <p:nvSpPr>
          <p:cNvPr id="6" name="Text Placeholder 5">
            <a:extLst>
              <a:ext uri="{FF2B5EF4-FFF2-40B4-BE49-F238E27FC236}">
                <a16:creationId xmlns:a16="http://schemas.microsoft.com/office/drawing/2014/main" id="{E10A17BF-92C7-EB46-B21C-95BD91A2591F}"/>
              </a:ext>
            </a:extLst>
          </p:cNvPr>
          <p:cNvSpPr>
            <a:spLocks noGrp="1"/>
          </p:cNvSpPr>
          <p:nvPr>
            <p:ph type="body" sz="half" idx="2"/>
          </p:nvPr>
        </p:nvSpPr>
        <p:spPr>
          <a:xfrm>
            <a:off x="914400" y="4692770"/>
            <a:ext cx="3161963" cy="890274"/>
          </a:xfrm>
        </p:spPr>
        <p:txBody>
          <a:bodyPr/>
          <a:lstStyle/>
          <a:p>
            <a:pPr marL="0" indent="0" algn="ctr">
              <a:buNone/>
            </a:pPr>
            <a:r>
              <a:rPr lang="ar-LB" dirty="0">
                <a:solidFill>
                  <a:schemeClr val="tx1">
                    <a:lumMod val="75000"/>
                    <a:lumOff val="25000"/>
                  </a:schemeClr>
                </a:solidFill>
              </a:rPr>
              <a:t>الخبير </a:t>
            </a:r>
            <a:r>
              <a:rPr lang="ar-SA" dirty="0">
                <a:solidFill>
                  <a:schemeClr val="tx1">
                    <a:lumMod val="75000"/>
                    <a:lumOff val="25000"/>
                  </a:schemeClr>
                </a:solidFill>
              </a:rPr>
              <a:t>الوطني </a:t>
            </a:r>
            <a:r>
              <a:rPr lang="ar-LB" dirty="0">
                <a:solidFill>
                  <a:schemeClr val="tx1">
                    <a:lumMod val="75000"/>
                    <a:lumOff val="25000"/>
                  </a:schemeClr>
                </a:solidFill>
              </a:rPr>
              <a:t>مزود البيانات </a:t>
            </a:r>
            <a:r>
              <a:rPr lang="ar-SA" dirty="0">
                <a:solidFill>
                  <a:schemeClr val="tx1">
                    <a:lumMod val="75000"/>
                    <a:lumOff val="25000"/>
                  </a:schemeClr>
                </a:solidFill>
              </a:rPr>
              <a:t>ل</a:t>
            </a:r>
            <a:r>
              <a:rPr lang="ar-LB" dirty="0">
                <a:solidFill>
                  <a:schemeClr val="tx1">
                    <a:lumMod val="75000"/>
                    <a:lumOff val="25000"/>
                  </a:schemeClr>
                </a:solidFill>
              </a:rPr>
              <a:t>أهداف</a:t>
            </a:r>
          </a:p>
        </p:txBody>
      </p:sp>
      <p:sp>
        <p:nvSpPr>
          <p:cNvPr id="7" name="Text Placeholder 6">
            <a:extLst>
              <a:ext uri="{FF2B5EF4-FFF2-40B4-BE49-F238E27FC236}">
                <a16:creationId xmlns:a16="http://schemas.microsoft.com/office/drawing/2014/main" id="{5894ED2F-DE8C-084F-BDAE-020622CD37F5}"/>
              </a:ext>
            </a:extLst>
          </p:cNvPr>
          <p:cNvSpPr>
            <a:spLocks noGrp="1"/>
          </p:cNvSpPr>
          <p:nvPr>
            <p:ph type="body" sz="half" idx="13"/>
          </p:nvPr>
        </p:nvSpPr>
        <p:spPr>
          <a:xfrm>
            <a:off x="4511615" y="4692770"/>
            <a:ext cx="3161963" cy="890274"/>
          </a:xfrm>
        </p:spPr>
        <p:txBody>
          <a:bodyPr/>
          <a:lstStyle/>
          <a:p>
            <a:pPr marL="0" indent="0" algn="ctr">
              <a:buNone/>
            </a:pPr>
            <a:r>
              <a:rPr lang="ar-SA" dirty="0">
                <a:solidFill>
                  <a:schemeClr val="tx1">
                    <a:lumMod val="75000"/>
                    <a:lumOff val="25000"/>
                  </a:schemeClr>
                </a:solidFill>
              </a:rPr>
              <a:t>ال</a:t>
            </a:r>
            <a:r>
              <a:rPr lang="ar-LB" sz="2000" dirty="0">
                <a:solidFill>
                  <a:schemeClr val="tx1">
                    <a:lumMod val="75000"/>
                    <a:lumOff val="25000"/>
                  </a:schemeClr>
                </a:solidFill>
                <a:latin typeface="Arial" panose="020B0604020202020204" pitchFamily="34" charset="0"/>
                <a:cs typeface="Arial" panose="020B0604020202020204" pitchFamily="34" charset="0"/>
              </a:rPr>
              <a:t>منسق </a:t>
            </a:r>
            <a:r>
              <a:rPr lang="ar-SA" sz="2000" dirty="0">
                <a:solidFill>
                  <a:schemeClr val="tx1">
                    <a:lumMod val="75000"/>
                    <a:lumOff val="25000"/>
                  </a:schemeClr>
                </a:solidFill>
                <a:latin typeface="Arial" panose="020B0604020202020204" pitchFamily="34" charset="0"/>
                <a:cs typeface="Arial" panose="020B0604020202020204" pitchFamily="34" charset="0"/>
              </a:rPr>
              <a:t>لجهاز</a:t>
            </a:r>
            <a:r>
              <a:rPr lang="ar-LB" sz="2000" dirty="0">
                <a:solidFill>
                  <a:schemeClr val="tx1">
                    <a:lumMod val="75000"/>
                    <a:lumOff val="25000"/>
                  </a:schemeClr>
                </a:solidFill>
                <a:latin typeface="Arial" panose="020B0604020202020204" pitchFamily="34" charset="0"/>
                <a:cs typeface="Arial" panose="020B0604020202020204" pitchFamily="34" charset="0"/>
              </a:rPr>
              <a:t> الإحصاء الوطني</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BA83D040-9313-F042-B78D-C338328B179A}"/>
              </a:ext>
            </a:extLst>
          </p:cNvPr>
          <p:cNvSpPr>
            <a:spLocks noGrp="1"/>
          </p:cNvSpPr>
          <p:nvPr>
            <p:ph type="body" sz="half" idx="14"/>
          </p:nvPr>
        </p:nvSpPr>
        <p:spPr>
          <a:xfrm>
            <a:off x="8108830" y="4692771"/>
            <a:ext cx="3161963" cy="890274"/>
          </a:xfrm>
        </p:spPr>
        <p:txBody>
          <a:bodyPr/>
          <a:lstStyle/>
          <a:p>
            <a:pPr marL="0" indent="0" algn="ctr">
              <a:buNone/>
            </a:pPr>
            <a:r>
              <a:rPr lang="ar-LB" sz="2000" dirty="0">
                <a:solidFill>
                  <a:schemeClr val="tx1">
                    <a:lumMod val="75000"/>
                    <a:lumOff val="25000"/>
                  </a:schemeClr>
                </a:solidFill>
                <a:latin typeface="Arial" panose="020B0604020202020204" pitchFamily="34" charset="0"/>
                <a:cs typeface="Arial" panose="020B0604020202020204" pitchFamily="34" charset="0"/>
              </a:rPr>
              <a:t>مسؤول </a:t>
            </a:r>
            <a:r>
              <a:rPr lang="ar-SA" sz="2000" dirty="0">
                <a:solidFill>
                  <a:schemeClr val="tx1">
                    <a:lumMod val="75000"/>
                    <a:lumOff val="25000"/>
                  </a:schemeClr>
                </a:solidFill>
                <a:latin typeface="Arial" panose="020B0604020202020204" pitchFamily="34" charset="0"/>
                <a:cs typeface="Arial" panose="020B0604020202020204" pitchFamily="34" charset="0"/>
              </a:rPr>
              <a:t>التطبيق</a:t>
            </a:r>
            <a:endParaRPr lang="en-US" dirty="0"/>
          </a:p>
          <a:p>
            <a:pPr marL="0" indent="0">
              <a:buNone/>
            </a:pPr>
            <a:endParaRPr lang="en-US" dirty="0"/>
          </a:p>
        </p:txBody>
      </p:sp>
      <p:sp>
        <p:nvSpPr>
          <p:cNvPr id="27" name="Text Placeholder 7">
            <a:extLst>
              <a:ext uri="{FF2B5EF4-FFF2-40B4-BE49-F238E27FC236}">
                <a16:creationId xmlns:a16="http://schemas.microsoft.com/office/drawing/2014/main" id="{7DCF0E5D-AF5B-D779-A82B-C1B5838D3540}"/>
              </a:ext>
            </a:extLst>
          </p:cNvPr>
          <p:cNvSpPr txBox="1">
            <a:spLocks/>
          </p:cNvSpPr>
          <p:nvPr/>
        </p:nvSpPr>
        <p:spPr>
          <a:xfrm>
            <a:off x="8117457" y="4692770"/>
            <a:ext cx="3161963" cy="890274"/>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dirty="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ar-LB" dirty="0">
                <a:solidFill>
                  <a:schemeClr val="tx1">
                    <a:lumMod val="75000"/>
                    <a:lumOff val="25000"/>
                  </a:schemeClr>
                </a:solidFill>
              </a:rPr>
              <a:t>مسؤول التطبيق</a:t>
            </a:r>
            <a:r>
              <a:rPr lang="ar-SA" dirty="0">
                <a:solidFill>
                  <a:schemeClr val="tx1">
                    <a:lumMod val="75000"/>
                    <a:lumOff val="25000"/>
                  </a:schemeClr>
                </a:solidFill>
              </a:rPr>
              <a:t> (الاسكوا)</a:t>
            </a:r>
            <a:endParaRPr lang="ar-LB" dirty="0"/>
          </a:p>
          <a:p>
            <a:pPr marL="0" indent="0">
              <a:buFont typeface="Garamond" pitchFamily="18" charset="0"/>
              <a:buNone/>
            </a:pPr>
            <a:endParaRPr lang="ar-LB" dirty="0"/>
          </a:p>
        </p:txBody>
      </p:sp>
      <p:pic>
        <p:nvPicPr>
          <p:cNvPr id="33" name="Graphic 32" descr="User with solid fill">
            <a:hlinkClick r:id="rId3" action="ppaction://hlinksldjump"/>
            <a:extLst>
              <a:ext uri="{FF2B5EF4-FFF2-40B4-BE49-F238E27FC236}">
                <a16:creationId xmlns:a16="http://schemas.microsoft.com/office/drawing/2014/main" id="{A991AAA9-A08E-E2C8-5572-366C0EA41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96427" y="2050914"/>
            <a:ext cx="3004022" cy="2641857"/>
          </a:xfrm>
          <a:prstGeom prst="rect">
            <a:avLst/>
          </a:prstGeom>
        </p:spPr>
      </p:pic>
      <p:pic>
        <p:nvPicPr>
          <p:cNvPr id="46" name="Graphic 45" descr="User with solid fill">
            <a:hlinkClick r:id="rId6" action="ppaction://hlinksldjump"/>
            <a:extLst>
              <a:ext uri="{FF2B5EF4-FFF2-40B4-BE49-F238E27FC236}">
                <a16:creationId xmlns:a16="http://schemas.microsoft.com/office/drawing/2014/main" id="{9D2D7251-191A-A4FF-38E6-BDFC57F08D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9611" y="2050914"/>
            <a:ext cx="3004022" cy="2641857"/>
          </a:xfrm>
          <a:prstGeom prst="rect">
            <a:avLst/>
          </a:prstGeom>
        </p:spPr>
      </p:pic>
      <p:pic>
        <p:nvPicPr>
          <p:cNvPr id="47" name="Graphic 46" descr="User with solid fill">
            <a:hlinkClick r:id="rId9" action="ppaction://hlinksldjump"/>
            <a:extLst>
              <a:ext uri="{FF2B5EF4-FFF2-40B4-BE49-F238E27FC236}">
                <a16:creationId xmlns:a16="http://schemas.microsoft.com/office/drawing/2014/main" id="{18F818D9-74A2-2338-1EAE-BE60C6D2BF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3769" y="2050912"/>
            <a:ext cx="3004022" cy="2641857"/>
          </a:xfrm>
          <a:prstGeom prst="rect">
            <a:avLst/>
          </a:prstGeom>
        </p:spPr>
      </p:pic>
    </p:spTree>
    <p:extLst>
      <p:ext uri="{BB962C8B-B14F-4D97-AF65-F5344CB8AC3E}">
        <p14:creationId xmlns:p14="http://schemas.microsoft.com/office/powerpoint/2010/main" val="2421789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TATCOM15_SDG_A.potx" id="{D3825F3C-038B-4C50-B66E-5324E3C347D1}" vid="{9FEC5EDA-FC4F-491A-9346-F35BC0BF2C94}"/>
    </a:ext>
  </a:extLst>
</a:theme>
</file>

<file path=ppt/theme/theme2.xml><?xml version="1.0" encoding="utf-8"?>
<a:theme xmlns:a="http://schemas.openxmlformats.org/drawingml/2006/main" name="2_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CA9D1C49-7894-0E4A-B88F-93A62C7B6C47}" vid="{4D5710C3-A91B-0146-B7B2-58BEF02F20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STATCOM15_SDG_A</Template>
  <TotalTime>2018</TotalTime>
  <Words>1666</Words>
  <Application>Microsoft Office PowerPoint</Application>
  <PresentationFormat>Widescreen</PresentationFormat>
  <Paragraphs>153</Paragraphs>
  <Slides>17</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Garamond</vt:lpstr>
      <vt:lpstr>Selawik Light</vt:lpstr>
      <vt:lpstr>Speak Pro</vt:lpstr>
      <vt:lpstr>Times New Roman</vt:lpstr>
      <vt:lpstr>Wingdings</vt:lpstr>
      <vt:lpstr>SavonVTI</vt:lpstr>
      <vt:lpstr>2_SavonVTI</vt:lpstr>
      <vt:lpstr>Office Theme</vt:lpstr>
      <vt:lpstr>عرض موجز عن  تدفق البيانات  عبر المرصد الإلكتروني للإبلاغ عن أهداف التنمية المستدامة   MARS</vt:lpstr>
      <vt:lpstr>المحتوى</vt:lpstr>
      <vt:lpstr>PowerPoint Presentation</vt:lpstr>
      <vt:lpstr>PowerPoint Presentation</vt:lpstr>
      <vt:lpstr>PowerPoint Presentation</vt:lpstr>
      <vt:lpstr>PowerPoint Presentation</vt:lpstr>
      <vt:lpstr>دور المرصد</vt:lpstr>
      <vt:lpstr>مخطط تدفق البيانات</vt:lpstr>
      <vt:lpstr>PowerPoint Presentation</vt:lpstr>
      <vt:lpstr>PowerPoint Presentation</vt:lpstr>
      <vt:lpstr>PowerPoint Presentation</vt:lpstr>
      <vt:lpstr>PowerPoint Presentation</vt:lpstr>
      <vt:lpstr>PowerPoint Presentation</vt:lpstr>
      <vt:lpstr>PowerPoint Presentation</vt:lpstr>
      <vt:lpstr>توصيات الخطوات المستقبلية  </vt:lpstr>
      <vt:lpstr>أسئلة وأجوبة</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تحسين رصد خطة التنمية المستدامة لعام 2030 البيئة المؤسسية وإنتاج البيانات ونشرها</dc:title>
  <dc:creator>Joelle Atallah</dc:creator>
  <cp:lastModifiedBy>Rabie El-Hubta</cp:lastModifiedBy>
  <cp:revision>18</cp:revision>
  <cp:lastPrinted>2022-11-15T11:31:26Z</cp:lastPrinted>
  <dcterms:created xsi:type="dcterms:W3CDTF">2022-11-16T07:38:40Z</dcterms:created>
  <dcterms:modified xsi:type="dcterms:W3CDTF">2023-06-12T07:36:32Z</dcterms:modified>
</cp:coreProperties>
</file>