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9" r:id="rId1"/>
    <p:sldMasterId id="2147483650" r:id="rId2"/>
    <p:sldMasterId id="2147483686" r:id="rId3"/>
    <p:sldMasterId id="2147483691" r:id="rId4"/>
  </p:sldMasterIdLst>
  <p:notesMasterIdLst>
    <p:notesMasterId r:id="rId32"/>
  </p:notesMasterIdLst>
  <p:handoutMasterIdLst>
    <p:handoutMasterId r:id="rId33"/>
  </p:handoutMasterIdLst>
  <p:sldIdLst>
    <p:sldId id="256" r:id="rId5"/>
    <p:sldId id="265" r:id="rId6"/>
    <p:sldId id="389" r:id="rId7"/>
    <p:sldId id="864" r:id="rId8"/>
    <p:sldId id="866" r:id="rId9"/>
    <p:sldId id="867" r:id="rId10"/>
    <p:sldId id="889" r:id="rId11"/>
    <p:sldId id="890" r:id="rId12"/>
    <p:sldId id="385" r:id="rId13"/>
    <p:sldId id="395" r:id="rId14"/>
    <p:sldId id="360" r:id="rId15"/>
    <p:sldId id="380" r:id="rId16"/>
    <p:sldId id="274" r:id="rId17"/>
    <p:sldId id="858" r:id="rId18"/>
    <p:sldId id="391" r:id="rId19"/>
    <p:sldId id="392" r:id="rId20"/>
    <p:sldId id="272" r:id="rId21"/>
    <p:sldId id="859" r:id="rId22"/>
    <p:sldId id="860" r:id="rId23"/>
    <p:sldId id="378" r:id="rId24"/>
    <p:sldId id="868" r:id="rId25"/>
    <p:sldId id="891" r:id="rId26"/>
    <p:sldId id="396" r:id="rId27"/>
    <p:sldId id="862" r:id="rId28"/>
    <p:sldId id="863" r:id="rId29"/>
    <p:sldId id="382" r:id="rId30"/>
    <p:sldId id="364"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99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56" autoAdjust="0"/>
    <p:restoredTop sz="89753" autoAdjust="0"/>
  </p:normalViewPr>
  <p:slideViewPr>
    <p:cSldViewPr>
      <p:cViewPr varScale="1">
        <p:scale>
          <a:sx n="64" d="100"/>
          <a:sy n="64" d="100"/>
        </p:scale>
        <p:origin x="876" y="4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Sheet1!$L$23:$L$24</c:f>
              <c:strCache>
                <c:ptCount val="2"/>
                <c:pt idx="0">
                  <c:v>البلدان العربية</c:v>
                </c:pt>
                <c:pt idx="1">
                  <c:v>العالم</c:v>
                </c:pt>
              </c:strCache>
            </c:strRef>
          </c:cat>
          <c:val>
            <c:numRef>
              <c:f>Sheet1!$M$23:$M$24</c:f>
              <c:numCache>
                <c:formatCode>General</c:formatCode>
                <c:ptCount val="2"/>
                <c:pt idx="0">
                  <c:v>27</c:v>
                </c:pt>
                <c:pt idx="1">
                  <c:v>10</c:v>
                </c:pt>
              </c:numCache>
            </c:numRef>
          </c:val>
          <c:extLst>
            <c:ext xmlns:c16="http://schemas.microsoft.com/office/drawing/2014/chart" uri="{C3380CC4-5D6E-409C-BE32-E72D297353CC}">
              <c16:uniqueId val="{00000000-7AE4-443D-BB85-20FDD67D1016}"/>
            </c:ext>
          </c:extLst>
        </c:ser>
        <c:dLbls>
          <c:showLegendKey val="0"/>
          <c:showVal val="0"/>
          <c:showCatName val="0"/>
          <c:showSerName val="0"/>
          <c:showPercent val="0"/>
          <c:showBubbleSize val="0"/>
        </c:dLbls>
        <c:gapWidth val="150"/>
        <c:axId val="117627904"/>
        <c:axId val="117769344"/>
      </c:barChart>
      <c:catAx>
        <c:axId val="117627904"/>
        <c:scaling>
          <c:orientation val="minMax"/>
        </c:scaling>
        <c:delete val="0"/>
        <c:axPos val="b"/>
        <c:numFmt formatCode="General" sourceLinked="0"/>
        <c:majorTickMark val="out"/>
        <c:minorTickMark val="none"/>
        <c:tickLblPos val="nextTo"/>
        <c:txPr>
          <a:bodyPr/>
          <a:lstStyle/>
          <a:p>
            <a:pPr>
              <a:defRPr sz="2400"/>
            </a:pPr>
            <a:endParaRPr lang="en-US"/>
          </a:p>
        </c:txPr>
        <c:crossAx val="117769344"/>
        <c:crosses val="autoZero"/>
        <c:auto val="1"/>
        <c:lblAlgn val="ctr"/>
        <c:lblOffset val="100"/>
        <c:noMultiLvlLbl val="0"/>
      </c:catAx>
      <c:valAx>
        <c:axId val="117769344"/>
        <c:scaling>
          <c:orientation val="minMax"/>
        </c:scaling>
        <c:delete val="0"/>
        <c:axPos val="l"/>
        <c:majorGridlines>
          <c:spPr>
            <a:ln>
              <a:prstDash val="sysDot"/>
            </a:ln>
          </c:spPr>
        </c:majorGridlines>
        <c:numFmt formatCode="General" sourceLinked="1"/>
        <c:majorTickMark val="out"/>
        <c:minorTickMark val="none"/>
        <c:tickLblPos val="nextTo"/>
        <c:txPr>
          <a:bodyPr/>
          <a:lstStyle/>
          <a:p>
            <a:pPr>
              <a:defRPr b="1"/>
            </a:pPr>
            <a:endParaRPr lang="en-US"/>
          </a:p>
        </c:txPr>
        <c:crossAx val="1176279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Sheet1!$F$14</c:f>
              <c:strCache>
                <c:ptCount val="1"/>
                <c:pt idx="0">
                  <c:v>استمارة ورقية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Sheet1!$E$15:$E$16</c:f>
              <c:numCache>
                <c:formatCode>General</c:formatCode>
                <c:ptCount val="2"/>
                <c:pt idx="0">
                  <c:v>2010</c:v>
                </c:pt>
                <c:pt idx="1">
                  <c:v>2020</c:v>
                </c:pt>
              </c:numCache>
            </c:numRef>
          </c:cat>
          <c:val>
            <c:numRef>
              <c:f>Sheet1!$F$15:$F$16</c:f>
              <c:numCache>
                <c:formatCode>General</c:formatCode>
                <c:ptCount val="2"/>
                <c:pt idx="0">
                  <c:v>12</c:v>
                </c:pt>
              </c:numCache>
            </c:numRef>
          </c:val>
          <c:extLst>
            <c:ext xmlns:c16="http://schemas.microsoft.com/office/drawing/2014/chart" uri="{C3380CC4-5D6E-409C-BE32-E72D297353CC}">
              <c16:uniqueId val="{00000000-7074-4E3D-AD9A-6EEFF569EC50}"/>
            </c:ext>
          </c:extLst>
        </c:ser>
        <c:ser>
          <c:idx val="1"/>
          <c:order val="1"/>
          <c:tx>
            <c:strRef>
              <c:f>Sheet1!$G$14</c:f>
              <c:strCache>
                <c:ptCount val="1"/>
                <c:pt idx="0">
                  <c:v>استمارة الكترونية</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Sheet1!$E$15:$E$16</c:f>
              <c:numCache>
                <c:formatCode>General</c:formatCode>
                <c:ptCount val="2"/>
                <c:pt idx="0">
                  <c:v>2010</c:v>
                </c:pt>
                <c:pt idx="1">
                  <c:v>2020</c:v>
                </c:pt>
              </c:numCache>
            </c:numRef>
          </c:cat>
          <c:val>
            <c:numRef>
              <c:f>Sheet1!$G$15:$G$16</c:f>
              <c:numCache>
                <c:formatCode>General</c:formatCode>
                <c:ptCount val="2"/>
                <c:pt idx="0">
                  <c:v>3</c:v>
                </c:pt>
                <c:pt idx="1">
                  <c:v>10</c:v>
                </c:pt>
              </c:numCache>
            </c:numRef>
          </c:val>
          <c:extLst>
            <c:ext xmlns:c16="http://schemas.microsoft.com/office/drawing/2014/chart" uri="{C3380CC4-5D6E-409C-BE32-E72D297353CC}">
              <c16:uniqueId val="{00000001-7074-4E3D-AD9A-6EEFF569EC50}"/>
            </c:ext>
          </c:extLst>
        </c:ser>
        <c:ser>
          <c:idx val="2"/>
          <c:order val="2"/>
          <c:tx>
            <c:strRef>
              <c:f>Sheet1!$H$14</c:f>
              <c:strCache>
                <c:ptCount val="1"/>
                <c:pt idx="0">
                  <c:v>سجلات (كلي)/جزئي</c:v>
                </c:pt>
              </c:strCache>
            </c:strRef>
          </c:tx>
          <c:spPr>
            <a:blipFill>
              <a:blip xmlns:r="http://schemas.openxmlformats.org/officeDocument/2006/relationships" r:embed="rId3"/>
              <a:tile tx="0" ty="0" sx="100000" sy="100000" flip="none" algn="tl"/>
            </a:blip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74-4E3D-AD9A-6EEFF569EC5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74-4E3D-AD9A-6EEFF569EC5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Sheet1!$E$15:$E$16</c:f>
              <c:numCache>
                <c:formatCode>General</c:formatCode>
                <c:ptCount val="2"/>
                <c:pt idx="0">
                  <c:v>2010</c:v>
                </c:pt>
                <c:pt idx="1">
                  <c:v>2020</c:v>
                </c:pt>
              </c:numCache>
            </c:numRef>
          </c:cat>
          <c:val>
            <c:numRef>
              <c:f>Sheet1!$H$15:$H$16</c:f>
              <c:numCache>
                <c:formatCode>General</c:formatCode>
                <c:ptCount val="2"/>
                <c:pt idx="0">
                  <c:v>1</c:v>
                </c:pt>
                <c:pt idx="1">
                  <c:v>6</c:v>
                </c:pt>
              </c:numCache>
            </c:numRef>
          </c:val>
          <c:extLst>
            <c:ext xmlns:c16="http://schemas.microsoft.com/office/drawing/2014/chart" uri="{C3380CC4-5D6E-409C-BE32-E72D297353CC}">
              <c16:uniqueId val="{00000004-7074-4E3D-AD9A-6EEFF569EC50}"/>
            </c:ext>
          </c:extLst>
        </c:ser>
        <c:ser>
          <c:idx val="3"/>
          <c:order val="3"/>
          <c:tx>
            <c:strRef>
              <c:f>Sheet1!$I$14</c:f>
              <c:strCache>
                <c:ptCount val="1"/>
                <c:pt idx="0">
                  <c:v>بيانات غير متوفرة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Sheet1!$E$15:$E$16</c:f>
              <c:numCache>
                <c:formatCode>General</c:formatCode>
                <c:ptCount val="2"/>
                <c:pt idx="0">
                  <c:v>2010</c:v>
                </c:pt>
                <c:pt idx="1">
                  <c:v>2020</c:v>
                </c:pt>
              </c:numCache>
            </c:numRef>
          </c:cat>
          <c:val>
            <c:numRef>
              <c:f>Sheet1!$I$15:$I$16</c:f>
              <c:numCache>
                <c:formatCode>General</c:formatCode>
                <c:ptCount val="2"/>
                <c:pt idx="0">
                  <c:v>6</c:v>
                </c:pt>
                <c:pt idx="1">
                  <c:v>6</c:v>
                </c:pt>
              </c:numCache>
            </c:numRef>
          </c:val>
          <c:extLst>
            <c:ext xmlns:c16="http://schemas.microsoft.com/office/drawing/2014/chart" uri="{C3380CC4-5D6E-409C-BE32-E72D297353CC}">
              <c16:uniqueId val="{00000005-7074-4E3D-AD9A-6EEFF569EC50}"/>
            </c:ext>
          </c:extLst>
        </c:ser>
        <c:dLbls>
          <c:showLegendKey val="0"/>
          <c:showVal val="0"/>
          <c:showCatName val="0"/>
          <c:showSerName val="0"/>
          <c:showPercent val="0"/>
          <c:showBubbleSize val="0"/>
        </c:dLbls>
        <c:gapWidth val="219"/>
        <c:overlap val="100"/>
        <c:axId val="375017136"/>
        <c:axId val="375017696"/>
      </c:barChart>
      <c:catAx>
        <c:axId val="37501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5017696"/>
        <c:crosses val="autoZero"/>
        <c:auto val="1"/>
        <c:lblAlgn val="ctr"/>
        <c:lblOffset val="100"/>
        <c:noMultiLvlLbl val="0"/>
      </c:catAx>
      <c:valAx>
        <c:axId val="37501769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375017136"/>
        <c:crosses val="autoZero"/>
        <c:crossBetween val="between"/>
      </c:valAx>
      <c:spPr>
        <a:noFill/>
        <a:ln>
          <a:noFill/>
        </a:ln>
        <a:effectLst/>
      </c:spPr>
    </c:plotArea>
    <c:legend>
      <c:legendPos val="b"/>
      <c:layout>
        <c:manualLayout>
          <c:xMode val="edge"/>
          <c:yMode val="edge"/>
          <c:x val="7.038604549431321E-2"/>
          <c:y val="0.82238891191232677"/>
          <c:w val="0.8929580677415323"/>
          <c:h val="0.1600672284385504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19465385975697"/>
          <c:y val="0.19663679398769399"/>
          <c:w val="0.47443658904339098"/>
          <c:h val="0.68086839053086701"/>
        </c:manualLayout>
      </c:layout>
      <c:barChart>
        <c:barDir val="bar"/>
        <c:grouping val="stacked"/>
        <c:varyColors val="0"/>
        <c:ser>
          <c:idx val="0"/>
          <c:order val="0"/>
          <c:tx>
            <c:strRef>
              <c:f>'[Figures for Amor CH2.xlsx]1'!$D$4</c:f>
              <c:strCache>
                <c:ptCount val="1"/>
                <c:pt idx="0">
                  <c:v>Yes</c:v>
                </c:pt>
              </c:strCache>
            </c:strRef>
          </c:tx>
          <c:spPr>
            <a:solidFill>
              <a:schemeClr val="accent1"/>
            </a:solidFill>
            <a:ln>
              <a:noFill/>
            </a:ln>
            <a:effectLst/>
          </c:spPr>
          <c:invertIfNegative val="0"/>
          <c:cat>
            <c:strRef>
              <c:f>'[Figures for Amor CH2.xlsx]1'!$E$3:$G$3</c:f>
              <c:strCache>
                <c:ptCount val="3"/>
                <c:pt idx="0">
                  <c:v>1.1. Single National Geospatial Information Authority (NGIA)</c:v>
                </c:pt>
                <c:pt idx="1">
                  <c:v>1.2. Do other areas of government also have geospatial information capabilities and/or responsibilities? </c:v>
                </c:pt>
                <c:pt idx="2">
                  <c:v>2. Is the primary national geospatial agency supporting/advancing the geospatial enablement of government information – statistics and/or administrative data? Primary national geospatial agency coordinating with and supporting statistics  </c:v>
                </c:pt>
              </c:strCache>
            </c:strRef>
          </c:cat>
          <c:val>
            <c:numRef>
              <c:f>'[Figures for Amor CH2.xlsx]1'!$E$4:$G$4</c:f>
              <c:numCache>
                <c:formatCode>0%</c:formatCode>
                <c:ptCount val="3"/>
                <c:pt idx="0">
                  <c:v>0.5625</c:v>
                </c:pt>
                <c:pt idx="1">
                  <c:v>0.6875</c:v>
                </c:pt>
                <c:pt idx="2">
                  <c:v>0.5</c:v>
                </c:pt>
              </c:numCache>
            </c:numRef>
          </c:val>
          <c:extLst>
            <c:ext xmlns:c16="http://schemas.microsoft.com/office/drawing/2014/chart" uri="{C3380CC4-5D6E-409C-BE32-E72D297353CC}">
              <c16:uniqueId val="{00000000-6DCF-4008-BBC0-B96FF205E5C5}"/>
            </c:ext>
          </c:extLst>
        </c:ser>
        <c:ser>
          <c:idx val="1"/>
          <c:order val="1"/>
          <c:tx>
            <c:strRef>
              <c:f>'[Figures for Amor CH2.xlsx]1'!$D$5</c:f>
              <c:strCache>
                <c:ptCount val="1"/>
                <c:pt idx="0">
                  <c:v>No/NR</c:v>
                </c:pt>
              </c:strCache>
            </c:strRef>
          </c:tx>
          <c:spPr>
            <a:solidFill>
              <a:schemeClr val="accent2"/>
            </a:solidFill>
            <a:ln>
              <a:noFill/>
            </a:ln>
            <a:effectLst/>
          </c:spPr>
          <c:invertIfNegative val="0"/>
          <c:cat>
            <c:strRef>
              <c:f>'[Figures for Amor CH2.xlsx]1'!$E$3:$G$3</c:f>
              <c:strCache>
                <c:ptCount val="3"/>
                <c:pt idx="0">
                  <c:v>1.1. Single National Geospatial Information Authority (NGIA)</c:v>
                </c:pt>
                <c:pt idx="1">
                  <c:v>1.2. Do other areas of government also have geospatial information capabilities and/or responsibilities? </c:v>
                </c:pt>
                <c:pt idx="2">
                  <c:v>2. Is the primary national geospatial agency supporting/advancing the geospatial enablement of government information – statistics and/or administrative data? Primary national geospatial agency coordinating with and supporting statistics  </c:v>
                </c:pt>
              </c:strCache>
            </c:strRef>
          </c:cat>
          <c:val>
            <c:numRef>
              <c:f>'[Figures for Amor CH2.xlsx]1'!$E$5:$G$5</c:f>
              <c:numCache>
                <c:formatCode>0%</c:formatCode>
                <c:ptCount val="3"/>
                <c:pt idx="0">
                  <c:v>0.4375</c:v>
                </c:pt>
                <c:pt idx="1">
                  <c:v>0.3125</c:v>
                </c:pt>
                <c:pt idx="2">
                  <c:v>0.5</c:v>
                </c:pt>
              </c:numCache>
            </c:numRef>
          </c:val>
          <c:extLst>
            <c:ext xmlns:c16="http://schemas.microsoft.com/office/drawing/2014/chart" uri="{C3380CC4-5D6E-409C-BE32-E72D297353CC}">
              <c16:uniqueId val="{00000001-6DCF-4008-BBC0-B96FF205E5C5}"/>
            </c:ext>
          </c:extLst>
        </c:ser>
        <c:dLbls>
          <c:showLegendKey val="0"/>
          <c:showVal val="0"/>
          <c:showCatName val="0"/>
          <c:showSerName val="0"/>
          <c:showPercent val="0"/>
          <c:showBubbleSize val="0"/>
        </c:dLbls>
        <c:gapWidth val="150"/>
        <c:overlap val="100"/>
        <c:axId val="1484061456"/>
        <c:axId val="1463109760"/>
      </c:barChart>
      <c:catAx>
        <c:axId val="1484061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109760"/>
        <c:crosses val="autoZero"/>
        <c:auto val="0"/>
        <c:lblAlgn val="ctr"/>
        <c:lblOffset val="100"/>
        <c:noMultiLvlLbl val="0"/>
      </c:catAx>
      <c:valAx>
        <c:axId val="146310976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406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'[Figures for Amor CH2.xlsx]2b, 2byes'!$C$3</c:f>
              <c:strCache>
                <c:ptCount val="1"/>
                <c:pt idx="0">
                  <c:v>Yes</c:v>
                </c:pt>
              </c:strCache>
            </c:strRef>
          </c:tx>
          <c:spPr>
            <a:solidFill>
              <a:schemeClr val="accent1"/>
            </a:solidFill>
            <a:ln>
              <a:noFill/>
            </a:ln>
            <a:effectLst/>
          </c:spPr>
          <c:invertIfNegative val="0"/>
          <c:cat>
            <c:strRef>
              <c:f>'[Figures for Amor CH2.xlsx]2b, 2byes'!$D$2:$E$2</c:f>
              <c:strCache>
                <c:ptCount val="2"/>
                <c:pt idx="0">
                  <c:v>Does the NSO take a leadership role in geospatially enabling national administrative and statistical data?</c:v>
                </c:pt>
                <c:pt idx="1">
                  <c:v>Yes - Getting support and assistance from the NGIA or other geospatial/mapping agency?</c:v>
                </c:pt>
              </c:strCache>
            </c:strRef>
          </c:cat>
          <c:val>
            <c:numRef>
              <c:f>'[Figures for Amor CH2.xlsx]2b, 2byes'!$D$3:$E$3</c:f>
              <c:numCache>
                <c:formatCode>0%</c:formatCode>
                <c:ptCount val="2"/>
                <c:pt idx="0">
                  <c:v>0.75</c:v>
                </c:pt>
                <c:pt idx="1">
                  <c:v>0.58333333333333304</c:v>
                </c:pt>
              </c:numCache>
            </c:numRef>
          </c:val>
          <c:extLst>
            <c:ext xmlns:c16="http://schemas.microsoft.com/office/drawing/2014/chart" uri="{C3380CC4-5D6E-409C-BE32-E72D297353CC}">
              <c16:uniqueId val="{00000000-2E73-442B-B70B-4CB633A38F33}"/>
            </c:ext>
          </c:extLst>
        </c:ser>
        <c:ser>
          <c:idx val="1"/>
          <c:order val="1"/>
          <c:tx>
            <c:strRef>
              <c:f>'[Figures for Amor CH2.xlsx]2b, 2byes'!$C$4</c:f>
              <c:strCache>
                <c:ptCount val="1"/>
                <c:pt idx="0">
                  <c:v>No/NR</c:v>
                </c:pt>
              </c:strCache>
            </c:strRef>
          </c:tx>
          <c:spPr>
            <a:solidFill>
              <a:schemeClr val="accent2"/>
            </a:solidFill>
            <a:ln>
              <a:noFill/>
            </a:ln>
            <a:effectLst/>
          </c:spPr>
          <c:invertIfNegative val="0"/>
          <c:cat>
            <c:strRef>
              <c:f>'[Figures for Amor CH2.xlsx]2b, 2byes'!$D$2:$E$2</c:f>
              <c:strCache>
                <c:ptCount val="2"/>
                <c:pt idx="0">
                  <c:v>Does the NSO take a leadership role in geospatially enabling national administrative and statistical data?</c:v>
                </c:pt>
                <c:pt idx="1">
                  <c:v>Yes - Getting support and assistance from the NGIA or other geospatial/mapping agency?</c:v>
                </c:pt>
              </c:strCache>
            </c:strRef>
          </c:cat>
          <c:val>
            <c:numRef>
              <c:f>'[Figures for Amor CH2.xlsx]2b, 2byes'!$D$4:$E$4</c:f>
              <c:numCache>
                <c:formatCode>0%</c:formatCode>
                <c:ptCount val="2"/>
                <c:pt idx="0">
                  <c:v>0.25</c:v>
                </c:pt>
                <c:pt idx="1">
                  <c:v>0.41666666666666702</c:v>
                </c:pt>
              </c:numCache>
            </c:numRef>
          </c:val>
          <c:extLst>
            <c:ext xmlns:c16="http://schemas.microsoft.com/office/drawing/2014/chart" uri="{C3380CC4-5D6E-409C-BE32-E72D297353CC}">
              <c16:uniqueId val="{00000001-2E73-442B-B70B-4CB633A38F33}"/>
            </c:ext>
          </c:extLst>
        </c:ser>
        <c:dLbls>
          <c:showLegendKey val="0"/>
          <c:showVal val="0"/>
          <c:showCatName val="0"/>
          <c:showSerName val="0"/>
          <c:showPercent val="0"/>
          <c:showBubbleSize val="0"/>
        </c:dLbls>
        <c:gapWidth val="150"/>
        <c:overlap val="100"/>
        <c:axId val="1463924208"/>
        <c:axId val="1482456608"/>
      </c:barChart>
      <c:catAx>
        <c:axId val="1463924208"/>
        <c:scaling>
          <c:orientation val="maxMin"/>
        </c:scaling>
        <c:delete val="1"/>
        <c:axPos val="l"/>
        <c:numFmt formatCode="General" sourceLinked="1"/>
        <c:majorTickMark val="none"/>
        <c:minorTickMark val="none"/>
        <c:tickLblPos val="nextTo"/>
        <c:crossAx val="1482456608"/>
        <c:crosses val="autoZero"/>
        <c:auto val="1"/>
        <c:lblAlgn val="ctr"/>
        <c:lblOffset val="100"/>
        <c:noMultiLvlLbl val="0"/>
      </c:catAx>
      <c:valAx>
        <c:axId val="148245660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924208"/>
        <c:crosses val="autoZero"/>
        <c:crossBetween val="between"/>
      </c:valAx>
      <c:spPr>
        <a:noFill/>
        <a:ln>
          <a:noFill/>
        </a:ln>
        <a:effectLst/>
      </c:spPr>
    </c:plotArea>
    <c:legend>
      <c:legendPos val="b"/>
      <c:layout>
        <c:manualLayout>
          <c:xMode val="edge"/>
          <c:yMode val="edge"/>
          <c:x val="0.44388402838534075"/>
          <c:y val="0.93582009485656403"/>
          <c:w val="0.2418614513463595"/>
          <c:h val="4.66360454943132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61CD2C8-88E8-49EC-985A-A3B6049DBA84}" type="datetimeFigureOut">
              <a:rPr lang="en-US" smtClean="0"/>
              <a:t>10/1/2024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5DEBC1-D214-4A1D-802A-E1354A6FCF30}" type="slidenum">
              <a:rPr lang="en-US" smtClean="0"/>
              <a:t>‹#›</a:t>
            </a:fld>
            <a:endParaRPr lang="en-US"/>
          </a:p>
        </p:txBody>
      </p:sp>
    </p:spTree>
    <p:extLst>
      <p:ext uri="{BB962C8B-B14F-4D97-AF65-F5344CB8AC3E}">
        <p14:creationId xmlns:p14="http://schemas.microsoft.com/office/powerpoint/2010/main" val="3220230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charset="0"/>
              </a:defRPr>
            </a:lvl1pPr>
          </a:lstStyle>
          <a:p>
            <a:pPr>
              <a:defRPr/>
            </a:pPr>
            <a:fld id="{FEDA686E-E1A1-4760-A094-398B8F8F6CE3}" type="datetimeFigureOut">
              <a:rPr lang="en-US"/>
              <a:pPr>
                <a:defRPr/>
              </a:pPr>
              <a:t>10/1/2024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charset="0"/>
              </a:defRPr>
            </a:lvl1pPr>
          </a:lstStyle>
          <a:p>
            <a:pPr>
              <a:defRPr/>
            </a:pPr>
            <a:fld id="{A00EAB6F-E63D-4521-AF37-34AC4559EF53}" type="slidenum">
              <a:rPr lang="en-US"/>
              <a:pPr>
                <a:defRPr/>
              </a:pPr>
              <a:t>‹#›</a:t>
            </a:fld>
            <a:endParaRPr lang="en-US"/>
          </a:p>
        </p:txBody>
      </p:sp>
    </p:spTree>
    <p:extLst>
      <p:ext uri="{BB962C8B-B14F-4D97-AF65-F5344CB8AC3E}">
        <p14:creationId xmlns:p14="http://schemas.microsoft.com/office/powerpoint/2010/main" val="1932777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7CD464-8941-4DBE-8D51-EBBCEA5053F0}" type="slidenum">
              <a:rPr lang="en-US" smtClean="0">
                <a:latin typeface="Arial" pitchFamily="34" charset="0"/>
              </a:rPr>
              <a:pPr/>
              <a:t>2</a:t>
            </a:fld>
            <a:endParaRPr lang="en-US">
              <a:latin typeface="Arial" pitchFamily="34" charset="0"/>
            </a:endParaRPr>
          </a:p>
        </p:txBody>
      </p:sp>
    </p:spTree>
    <p:extLst>
      <p:ext uri="{BB962C8B-B14F-4D97-AF65-F5344CB8AC3E}">
        <p14:creationId xmlns:p14="http://schemas.microsoft.com/office/powerpoint/2010/main" val="19820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0EAB6F-E63D-4521-AF37-34AC4559EF53}" type="slidenum">
              <a:rPr lang="en-US" smtClean="0"/>
              <a:pPr>
                <a:defRPr/>
              </a:pPr>
              <a:t>20</a:t>
            </a:fld>
            <a:endParaRPr lang="en-US"/>
          </a:p>
        </p:txBody>
      </p:sp>
    </p:spTree>
    <p:extLst>
      <p:ext uri="{BB962C8B-B14F-4D97-AF65-F5344CB8AC3E}">
        <p14:creationId xmlns:p14="http://schemas.microsoft.com/office/powerpoint/2010/main" val="144802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0EAB6F-E63D-4521-AF37-34AC4559EF53}" type="slidenum">
              <a:rPr lang="en-US" smtClean="0"/>
              <a:pPr>
                <a:defRPr/>
              </a:pPr>
              <a:t>7</a:t>
            </a:fld>
            <a:endParaRPr lang="en-US"/>
          </a:p>
        </p:txBody>
      </p:sp>
    </p:spTree>
    <p:extLst>
      <p:ext uri="{BB962C8B-B14F-4D97-AF65-F5344CB8AC3E}">
        <p14:creationId xmlns:p14="http://schemas.microsoft.com/office/powerpoint/2010/main" val="276384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0EAB6F-E63D-4521-AF37-34AC4559EF53}" type="slidenum">
              <a:rPr lang="en-US" smtClean="0"/>
              <a:pPr>
                <a:defRPr/>
              </a:pPr>
              <a:t>8</a:t>
            </a:fld>
            <a:endParaRPr lang="en-US"/>
          </a:p>
        </p:txBody>
      </p:sp>
    </p:spTree>
    <p:extLst>
      <p:ext uri="{BB962C8B-B14F-4D97-AF65-F5344CB8AC3E}">
        <p14:creationId xmlns:p14="http://schemas.microsoft.com/office/powerpoint/2010/main" val="275526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0EAB6F-E63D-4521-AF37-34AC4559EF53}" type="slidenum">
              <a:rPr lang="en-US" smtClean="0"/>
              <a:pPr>
                <a:defRPr/>
              </a:pPr>
              <a:t>11</a:t>
            </a:fld>
            <a:endParaRPr lang="en-US"/>
          </a:p>
        </p:txBody>
      </p:sp>
    </p:spTree>
    <p:extLst>
      <p:ext uri="{BB962C8B-B14F-4D97-AF65-F5344CB8AC3E}">
        <p14:creationId xmlns:p14="http://schemas.microsoft.com/office/powerpoint/2010/main" val="407508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0EAB6F-E63D-4521-AF37-34AC4559EF53}" type="slidenum">
              <a:rPr lang="en-US" smtClean="0"/>
              <a:pPr>
                <a:defRPr/>
              </a:pPr>
              <a:t>12</a:t>
            </a:fld>
            <a:endParaRPr lang="en-US"/>
          </a:p>
        </p:txBody>
      </p:sp>
    </p:spTree>
    <p:extLst>
      <p:ext uri="{BB962C8B-B14F-4D97-AF65-F5344CB8AC3E}">
        <p14:creationId xmlns:p14="http://schemas.microsoft.com/office/powerpoint/2010/main" val="358988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A4ED6-EAC0-4866-A496-8D120AE9F2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47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LB" dirty="0"/>
              <a:t>27</a:t>
            </a:r>
            <a:r>
              <a:rPr lang="ar-LB" baseline="0" dirty="0"/>
              <a:t> % الدول العربية تخشي من الكلفة</a:t>
            </a:r>
          </a:p>
          <a:p>
            <a:r>
              <a:rPr lang="ar-LB" baseline="0" dirty="0"/>
              <a:t>29 % من العالم يخشي من الكلفة</a:t>
            </a:r>
            <a:endParaRPr lang="en-US" dirty="0"/>
          </a:p>
        </p:txBody>
      </p:sp>
      <p:sp>
        <p:nvSpPr>
          <p:cNvPr id="4" name="Slide Number Placeholder 3"/>
          <p:cNvSpPr>
            <a:spLocks noGrp="1"/>
          </p:cNvSpPr>
          <p:nvPr>
            <p:ph type="sldNum" sz="quarter" idx="10"/>
          </p:nvPr>
        </p:nvSpPr>
        <p:spPr/>
        <p:txBody>
          <a:bodyPr/>
          <a:lstStyle/>
          <a:p>
            <a:pPr>
              <a:defRPr/>
            </a:pPr>
            <a:fld id="{A00EAB6F-E63D-4521-AF37-34AC4559EF53}" type="slidenum">
              <a:rPr lang="en-US" smtClean="0"/>
              <a:pPr>
                <a:defRPr/>
              </a:pPr>
              <a:t>15</a:t>
            </a:fld>
            <a:endParaRPr lang="en-US"/>
          </a:p>
        </p:txBody>
      </p:sp>
    </p:spTree>
    <p:extLst>
      <p:ext uri="{BB962C8B-B14F-4D97-AF65-F5344CB8AC3E}">
        <p14:creationId xmlns:p14="http://schemas.microsoft.com/office/powerpoint/2010/main" val="178434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0EAB6F-E63D-4521-AF37-34AC4559EF53}" type="slidenum">
              <a:rPr lang="en-US" smtClean="0"/>
              <a:pPr>
                <a:defRPr/>
              </a:pPr>
              <a:t>16</a:t>
            </a:fld>
            <a:endParaRPr lang="en-US"/>
          </a:p>
        </p:txBody>
      </p:sp>
    </p:spTree>
    <p:extLst>
      <p:ext uri="{BB962C8B-B14F-4D97-AF65-F5344CB8AC3E}">
        <p14:creationId xmlns:p14="http://schemas.microsoft.com/office/powerpoint/2010/main" val="149227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73D6A04-D356-5A42-B3CA-CD60BD5F91DD}"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413319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B8CD11-9650-4EA0-866A-E4E158562DD0}" type="slidenum">
              <a:rPr lang="ar-LB"/>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E63848-8C6A-4010-B757-A5D130B7143D}" type="slidenum">
              <a:rPr lang="ar-LB"/>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D4FE0D-01FD-408F-8844-3F8B59C25ADB}" type="slidenum">
              <a:rPr lang="ar-LB"/>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8E901F-0307-4703-8738-9B6C0B4B488F}" type="slidenum">
              <a:rPr lang="ar-LB"/>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0B0B5B-CBB2-4062-91BB-4C52FD950DD6}" type="slidenum">
              <a:rPr lang="ar-LB"/>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C53908-854C-4706-A62D-4F18D999E202}" type="slidenum">
              <a:rPr lang="ar-LB"/>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C06DD9-52D6-4AB2-86FD-2553E51C72F9}" type="slidenum">
              <a:rPr lang="ar-LB"/>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AA91CDF-8DF7-4E25-B1F6-45ED52265B28}" type="slidenum">
              <a:rPr lang="ar-LB"/>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15DE16C-7F19-4DE8-8382-FF876D1DB7FA}" type="slidenum">
              <a:rPr lang="ar-LB"/>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8CCC0C-5F65-4C4E-BDD7-10C07F41F0A8}" type="slidenum">
              <a:rPr lang="ar-LB"/>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17F205F-57DD-4BAE-BBFD-240BDA3538F9}" type="slidenum">
              <a:rPr lang="ar-LB"/>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CC1CC2-285B-45A9-9137-86CC1571A934}" type="slidenum">
              <a:rPr lang="ar-LB"/>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B50D7D-925D-45BE-AB37-1E33B20DCA0D}" type="slidenum">
              <a:rPr lang="ar-LB"/>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9BFC59-F5F7-4C0F-BBD4-06C50C85D3E5}" type="slidenum">
              <a:rPr lang="ar-LB"/>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F1C871-E03A-418F-8277-9CFBE75C4F87}" type="slidenum">
              <a:rPr lang="ar-LB"/>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p:txBody>
          <a:bodyPr/>
          <a:lstStyle>
            <a:lvl1pPr>
              <a:defRPr/>
            </a:lvl1pPr>
          </a:lstStyle>
          <a:p>
            <a:pPr>
              <a:defRPr/>
            </a:pPr>
            <a:endParaRPr lang="fr-FR"/>
          </a:p>
        </p:txBody>
      </p:sp>
      <p:sp>
        <p:nvSpPr>
          <p:cNvPr id="4" name="Rectangle 41"/>
          <p:cNvSpPr>
            <a:spLocks noGrp="1" noChangeArrowheads="1"/>
          </p:cNvSpPr>
          <p:nvPr>
            <p:ph type="ftr" sz="quarter" idx="11"/>
          </p:nvPr>
        </p:nvSpPr>
        <p:spPr/>
        <p:txBody>
          <a:bodyPr/>
          <a:lstStyle>
            <a:lvl1pPr>
              <a:defRPr/>
            </a:lvl1pPr>
          </a:lstStyle>
          <a:p>
            <a:pPr>
              <a:defRPr/>
            </a:pPr>
            <a:endParaRPr lang="fr-FR"/>
          </a:p>
        </p:txBody>
      </p:sp>
      <p:sp>
        <p:nvSpPr>
          <p:cNvPr id="5" name="Rectangle 42"/>
          <p:cNvSpPr>
            <a:spLocks noGrp="1" noChangeArrowheads="1"/>
          </p:cNvSpPr>
          <p:nvPr>
            <p:ph type="sldNum" sz="quarter" idx="12"/>
          </p:nvPr>
        </p:nvSpPr>
        <p:spPr/>
        <p:txBody>
          <a:bodyPr/>
          <a:lstStyle>
            <a:lvl1pPr>
              <a:defRPr/>
            </a:lvl1pPr>
          </a:lstStyle>
          <a:p>
            <a:pPr>
              <a:defRPr/>
            </a:pPr>
            <a:fld id="{20E1E813-C50E-47BE-9D9F-E1508DD4332C}" type="slidenum">
              <a:rPr lang="ar-SA"/>
              <a:pPr>
                <a:defRPr/>
              </a:pPr>
              <a:t>‹#›</a:t>
            </a:fld>
            <a:endParaRPr lang="en-US"/>
          </a:p>
        </p:txBody>
      </p:sp>
    </p:spTree>
    <p:extLst>
      <p:ext uri="{BB962C8B-B14F-4D97-AF65-F5344CB8AC3E}">
        <p14:creationId xmlns:p14="http://schemas.microsoft.com/office/powerpoint/2010/main" val="294576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148E3116-15B1-5F49-8B51-F4E7198DD68F}"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1524630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9144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 name="Subtitle 2"/>
          <p:cNvSpPr>
            <a:spLocks noGrp="1"/>
          </p:cNvSpPr>
          <p:nvPr>
            <p:ph type="subTitle" idx="1"/>
          </p:nvPr>
        </p:nvSpPr>
        <p:spPr>
          <a:xfrm>
            <a:off x="427008" y="557784"/>
            <a:ext cx="8289985" cy="457201"/>
          </a:xfrm>
          <a:prstGeom prst="rect">
            <a:avLst/>
          </a:prstGeom>
        </p:spPr>
        <p:txBody>
          <a:bodyPr>
            <a:noAutofit/>
          </a:bodyPr>
          <a:lstStyle>
            <a:lvl1pPr marL="0" indent="0" algn="ctr" rtl="1">
              <a:spcBef>
                <a:spcPts val="0"/>
              </a:spcBef>
              <a:buNone/>
              <a:defRPr sz="2700" b="0" i="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9144000" cy="4443984"/>
          </a:xfrm>
          <a:prstGeom prst="rect">
            <a:avLst/>
          </a:prstGeom>
          <a:solidFill>
            <a:schemeClr val="bg1">
              <a:lumMod val="95000"/>
            </a:schemeClr>
          </a:solidFill>
          <a:ln>
            <a:noFill/>
          </a:ln>
        </p:spPr>
        <p:txBody>
          <a:bodyPr vert="horz" lIns="68580" tIns="34290" rIns="68580" bIns="34290" rtlCol="0" anchor="t">
            <a:normAutofit/>
          </a:bodyPr>
          <a:lstStyle/>
          <a:p>
            <a:pPr fontAlgn="auto">
              <a:lnSpc>
                <a:spcPct val="110000"/>
              </a:lnSpc>
              <a:spcBef>
                <a:spcPts val="675"/>
              </a:spcBef>
              <a:spcAft>
                <a:spcPts val="0"/>
              </a:spcAft>
              <a:buClr>
                <a:srgbClr val="000000">
                  <a:lumMod val="85000"/>
                  <a:lumOff val="15000"/>
                </a:srgbClr>
              </a:buClr>
              <a:buFont typeface="Garamond" pitchFamily="18" charset="0"/>
              <a:buNone/>
            </a:pPr>
            <a:endParaRPr lang="en-US" sz="1500">
              <a:solidFill>
                <a:srgbClr val="000000"/>
              </a:solidFill>
              <a:latin typeface="Selawik Light" panose="02020404030301010803"/>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802387" y="2176949"/>
            <a:ext cx="7731836" cy="3489241"/>
          </a:xfrm>
          <a:prstGeom prst="rect">
            <a:avLst/>
          </a:prstGeom>
        </p:spPr>
        <p:txBody>
          <a:bodyPr/>
          <a:lstStyle>
            <a:lvl1pPr marL="0" indent="0" algn="r" rtl="1">
              <a:buClr>
                <a:schemeClr val="bg1"/>
              </a:buClr>
              <a:buFontTx/>
              <a:buNone/>
              <a:defRPr sz="21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lgn="r" rtl="1">
              <a:buClr>
                <a:srgbClr val="0298CA"/>
              </a:buClr>
              <a:buSzPct val="120000"/>
              <a:buFont typeface="Wingdings" pitchFamily="2" charset="2"/>
              <a:buChar char="§"/>
              <a:tabLst/>
              <a:defRPr sz="2100">
                <a:solidFill>
                  <a:schemeClr val="tx1">
                    <a:lumMod val="75000"/>
                    <a:lumOff val="25000"/>
                  </a:schemeClr>
                </a:solidFill>
                <a:latin typeface="Arial" panose="020B0604020202020204" pitchFamily="34" charset="0"/>
                <a:cs typeface="Arial" panose="020B0604020202020204" pitchFamily="34" charset="0"/>
              </a:defRPr>
            </a:lvl2pPr>
            <a:lvl3pPr marL="548640" indent="-137160" algn="r" rtl="1">
              <a:buClr>
                <a:srgbClr val="0298CA"/>
              </a:buClr>
              <a:buFont typeface="Wingdings" pitchFamily="2" charset="2"/>
              <a:buChar char="§"/>
              <a:defRPr sz="18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1916310" y="6488915"/>
            <a:ext cx="5311379" cy="173124"/>
          </a:xfrm>
          <a:prstGeom prst="rect">
            <a:avLst/>
          </a:prstGeom>
          <a:noFill/>
        </p:spPr>
        <p:txBody>
          <a:bodyPr>
            <a:spAutoFit/>
          </a:bodyPr>
          <a:lstStyle/>
          <a:p>
            <a:pPr algn="ctr" rtl="1" fontAlgn="auto">
              <a:spcBef>
                <a:spcPts val="0"/>
              </a:spcBef>
              <a:spcAft>
                <a:spcPts val="0"/>
              </a:spcAft>
              <a:defRPr/>
            </a:pPr>
            <a:r>
              <a:rPr lang="x-none" sz="525">
                <a:solidFill>
                  <a:srgbClr val="595959"/>
                </a:solidFill>
                <a:latin typeface="Arial" pitchFamily="-110" charset="0"/>
                <a:ea typeface="ＭＳ Ｐゴシック" pitchFamily="-110" charset="-128"/>
              </a:rPr>
              <a:t> </a:t>
            </a:r>
            <a:r>
              <a:rPr lang="en-US" sz="525" dirty="0">
                <a:solidFill>
                  <a:srgbClr val="595959"/>
                </a:solidFill>
                <a:latin typeface="Arial" pitchFamily="-110" charset="0"/>
                <a:ea typeface="ＭＳ Ｐゴシック" pitchFamily="-110" charset="-128"/>
              </a:rPr>
              <a:t>©</a:t>
            </a:r>
            <a:r>
              <a:rPr lang="x-none" sz="525">
                <a:solidFill>
                  <a:srgbClr val="595959"/>
                </a:solidFill>
                <a:latin typeface="Arial" pitchFamily="-110" charset="0"/>
                <a:ea typeface="ＭＳ Ｐゴシック" pitchFamily="-110" charset="-128"/>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endParaRPr>
          </a:p>
        </p:txBody>
      </p:sp>
    </p:spTree>
    <p:extLst>
      <p:ext uri="{BB962C8B-B14F-4D97-AF65-F5344CB8AC3E}">
        <p14:creationId xmlns:p14="http://schemas.microsoft.com/office/powerpoint/2010/main" val="67879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FB26-6028-4BB5-A1D1-E5562444A21D}"/>
              </a:ext>
            </a:extLst>
          </p:cNvPr>
          <p:cNvSpPr>
            <a:spLocks noGrp="1"/>
          </p:cNvSpPr>
          <p:nvPr>
            <p:ph type="ctrTitle"/>
          </p:nvPr>
        </p:nvSpPr>
        <p:spPr>
          <a:xfrm>
            <a:off x="1143000" y="490766"/>
            <a:ext cx="6858000" cy="2387600"/>
          </a:xfrm>
          <a:prstGeom prst="rect">
            <a:avLst/>
          </a:prstGeom>
        </p:spPr>
        <p:txBody>
          <a:bodyPr anchor="b"/>
          <a:lstStyle>
            <a:lvl1pPr algn="ctr">
              <a:defRPr sz="4500" b="1">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E673782-A1E8-473D-B1D7-6B539DED6367}"/>
              </a:ext>
            </a:extLst>
          </p:cNvPr>
          <p:cNvSpPr>
            <a:spLocks noGrp="1"/>
          </p:cNvSpPr>
          <p:nvPr>
            <p:ph type="subTitle" idx="1"/>
          </p:nvPr>
        </p:nvSpPr>
        <p:spPr>
          <a:xfrm>
            <a:off x="1143000" y="3033641"/>
            <a:ext cx="6858000" cy="1135793"/>
          </a:xfrm>
          <a:prstGeom prst="rect">
            <a:avLst/>
          </a:prstGeom>
        </p:spPr>
        <p:txBody>
          <a:bodyPr/>
          <a:lstStyle>
            <a:lvl1pPr marL="0" indent="0" algn="ctr">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21C25192-6A93-482F-8938-FFA8DD86C90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4775" y="4779036"/>
            <a:ext cx="4490292" cy="1926565"/>
          </a:xfrm>
          <a:prstGeom prst="rect">
            <a:avLst/>
          </a:prstGeom>
        </p:spPr>
      </p:pic>
      <p:cxnSp>
        <p:nvCxnSpPr>
          <p:cNvPr id="9" name="Straight Connector 8">
            <a:extLst>
              <a:ext uri="{FF2B5EF4-FFF2-40B4-BE49-F238E27FC236}">
                <a16:creationId xmlns:a16="http://schemas.microsoft.com/office/drawing/2014/main" id="{D1BCC3CE-166E-47FC-ABD0-C58C167AB65D}"/>
              </a:ext>
            </a:extLst>
          </p:cNvPr>
          <p:cNvCxnSpPr>
            <a:cxnSpLocks/>
          </p:cNvCxnSpPr>
          <p:nvPr userDrawn="1"/>
        </p:nvCxnSpPr>
        <p:spPr>
          <a:xfrm>
            <a:off x="1143000" y="2947377"/>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008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ADFF-EE87-47BF-AD77-A323871E1400}"/>
              </a:ext>
            </a:extLst>
          </p:cNvPr>
          <p:cNvSpPr>
            <a:spLocks noGrp="1"/>
          </p:cNvSpPr>
          <p:nvPr>
            <p:ph type="title"/>
          </p:nvPr>
        </p:nvSpPr>
        <p:spPr>
          <a:xfrm>
            <a:off x="628650" y="365126"/>
            <a:ext cx="7886700" cy="1089864"/>
          </a:xfrm>
          <a:prstGeom prst="rect">
            <a:avLst/>
          </a:prstGeom>
        </p:spPr>
        <p:txBody>
          <a:bodyPr/>
          <a:lstStyle>
            <a:lvl1pPr>
              <a:defRPr b="1">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AD5847A-DDE3-4BD1-A397-8C96D10BAB2A}"/>
              </a:ext>
            </a:extLst>
          </p:cNvPr>
          <p:cNvSpPr>
            <a:spLocks noGrp="1"/>
          </p:cNvSpPr>
          <p:nvPr>
            <p:ph idx="1"/>
          </p:nvPr>
        </p:nvSpPr>
        <p:spPr>
          <a:xfrm>
            <a:off x="628650" y="1454991"/>
            <a:ext cx="7886700" cy="4372318"/>
          </a:xfrm>
          <a:prstGeom prst="rect">
            <a:avLst/>
          </a:prstGeom>
        </p:spPr>
        <p:txBody>
          <a:bodyPr/>
          <a:lstStyle>
            <a:lvl1pPr marL="171450" indent="-171450">
              <a:buFont typeface="Wingdings" panose="05000000000000000000" pitchFamily="2" charset="2"/>
              <a:buChar char="§"/>
              <a:defRPr>
                <a:solidFill>
                  <a:schemeClr val="bg1"/>
                </a:solidFill>
              </a:defRPr>
            </a:lvl1pPr>
            <a:lvl2pPr marL="514350" indent="-171450">
              <a:buFont typeface="Wingdings" panose="05000000000000000000" pitchFamily="2" charset="2"/>
              <a:buChar char="§"/>
              <a:defRPr>
                <a:solidFill>
                  <a:schemeClr val="bg1"/>
                </a:solidFill>
              </a:defRPr>
            </a:lvl2pPr>
            <a:lvl3pPr marL="857250" indent="-171450">
              <a:buFont typeface="Wingdings" panose="05000000000000000000" pitchFamily="2" charset="2"/>
              <a:buChar char="§"/>
              <a:defRPr>
                <a:solidFill>
                  <a:schemeClr val="bg1">
                    <a:lumMod val="75000"/>
                  </a:schemeClr>
                </a:solidFill>
              </a:defRPr>
            </a:lvl3pPr>
            <a:lvl4pPr marL="1200150" indent="-171450">
              <a:buFont typeface="Wingdings" panose="05000000000000000000" pitchFamily="2" charset="2"/>
              <a:buChar char="§"/>
              <a:defRPr>
                <a:solidFill>
                  <a:schemeClr val="bg1">
                    <a:lumMod val="75000"/>
                  </a:schemeClr>
                </a:solidFill>
              </a:defRPr>
            </a:lvl4pPr>
            <a:lvl5pPr marL="1543050" indent="-171450">
              <a:buFont typeface="Wingdings" panose="05000000000000000000" pitchFamily="2" charset="2"/>
              <a:buChar cha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3790751-C270-49CF-962C-37A413A8C6F1}"/>
              </a:ext>
            </a:extLst>
          </p:cNvPr>
          <p:cNvSpPr>
            <a:spLocks noGrp="1"/>
          </p:cNvSpPr>
          <p:nvPr>
            <p:ph type="sldNum" sz="quarter" idx="12"/>
          </p:nvPr>
        </p:nvSpPr>
        <p:spPr/>
        <p:txBody>
          <a:bodyPr/>
          <a:lstStyle/>
          <a:p>
            <a:fld id="{C65DB0D9-A402-4BF0-9B69-B1E9DDA0A42D}" type="slidenum">
              <a:rPr lang="en-GB" smtClean="0"/>
              <a:t>‹#›</a:t>
            </a:fld>
            <a:endParaRPr lang="en-GB"/>
          </a:p>
        </p:txBody>
      </p:sp>
      <p:pic>
        <p:nvPicPr>
          <p:cNvPr id="8" name="Picture 7">
            <a:extLst>
              <a:ext uri="{FF2B5EF4-FFF2-40B4-BE49-F238E27FC236}">
                <a16:creationId xmlns:a16="http://schemas.microsoft.com/office/drawing/2014/main" id="{C98650C7-E41F-4D70-8BF4-FE36C61C43B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602" y="5827309"/>
            <a:ext cx="2048001" cy="878697"/>
          </a:xfrm>
          <a:prstGeom prst="rect">
            <a:avLst/>
          </a:prstGeom>
        </p:spPr>
      </p:pic>
      <p:cxnSp>
        <p:nvCxnSpPr>
          <p:cNvPr id="10" name="Straight Connector 9">
            <a:extLst>
              <a:ext uri="{FF2B5EF4-FFF2-40B4-BE49-F238E27FC236}">
                <a16:creationId xmlns:a16="http://schemas.microsoft.com/office/drawing/2014/main" id="{0C68B8E6-31BB-45BE-AB1B-046AE5CBDDD5}"/>
              </a:ext>
            </a:extLst>
          </p:cNvPr>
          <p:cNvCxnSpPr/>
          <p:nvPr userDrawn="1"/>
        </p:nvCxnSpPr>
        <p:spPr>
          <a:xfrm>
            <a:off x="628650" y="1385974"/>
            <a:ext cx="7886700" cy="8626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91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EB5EA-3F9D-4C0B-99F1-0EE1C15DC307}"/>
              </a:ext>
            </a:extLst>
          </p:cNvPr>
          <p:cNvSpPr>
            <a:spLocks noGrp="1"/>
          </p:cNvSpPr>
          <p:nvPr>
            <p:ph sz="half" idx="1"/>
          </p:nvPr>
        </p:nvSpPr>
        <p:spPr>
          <a:xfrm>
            <a:off x="628650" y="1509320"/>
            <a:ext cx="3886200" cy="4317988"/>
          </a:xfrm>
          <a:prstGeom prst="rect">
            <a:avLst/>
          </a:prstGeom>
        </p:spPr>
        <p:txBody>
          <a:bodyPr/>
          <a:lstStyle>
            <a:lvl1pPr marL="171450" indent="-171450">
              <a:buFont typeface="Wingdings" panose="05000000000000000000" pitchFamily="2" charset="2"/>
              <a:buChar char="§"/>
              <a:defRPr>
                <a:solidFill>
                  <a:schemeClr val="bg1"/>
                </a:solidFill>
              </a:defRPr>
            </a:lvl1pPr>
            <a:lvl2pPr marL="514350" indent="-171450">
              <a:buFont typeface="Wingdings" panose="05000000000000000000" pitchFamily="2" charset="2"/>
              <a:buChar char="§"/>
              <a:defRPr>
                <a:solidFill>
                  <a:schemeClr val="bg1"/>
                </a:solidFill>
              </a:defRPr>
            </a:lvl2pPr>
            <a:lvl3pPr marL="857250" indent="-171450">
              <a:buFont typeface="Wingdings" panose="05000000000000000000" pitchFamily="2" charset="2"/>
              <a:buChar char="§"/>
              <a:defRPr>
                <a:solidFill>
                  <a:schemeClr val="bg1">
                    <a:lumMod val="75000"/>
                  </a:schemeClr>
                </a:solidFill>
              </a:defRPr>
            </a:lvl3pPr>
            <a:lvl4pPr marL="1200150" indent="-171450">
              <a:buFont typeface="Wingdings" panose="05000000000000000000" pitchFamily="2" charset="2"/>
              <a:buChar char="§"/>
              <a:defRPr>
                <a:solidFill>
                  <a:schemeClr val="bg1">
                    <a:lumMod val="75000"/>
                  </a:schemeClr>
                </a:solidFill>
              </a:defRPr>
            </a:lvl4pPr>
            <a:lvl5pPr marL="1543050" indent="-171450">
              <a:buFont typeface="Wingdings" panose="05000000000000000000" pitchFamily="2" charset="2"/>
              <a:buChar cha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CFA2CE9-475E-4C05-B29D-A1730FFE696D}"/>
              </a:ext>
            </a:extLst>
          </p:cNvPr>
          <p:cNvSpPr>
            <a:spLocks noGrp="1"/>
          </p:cNvSpPr>
          <p:nvPr>
            <p:ph sz="half" idx="2"/>
          </p:nvPr>
        </p:nvSpPr>
        <p:spPr>
          <a:xfrm>
            <a:off x="4629150" y="1509320"/>
            <a:ext cx="3886200" cy="4317988"/>
          </a:xfrm>
          <a:prstGeom prst="rect">
            <a:avLst/>
          </a:prstGeom>
        </p:spPr>
        <p:txBody>
          <a:bodyPr/>
          <a:lstStyle>
            <a:lvl1pPr marL="171450" indent="-171450">
              <a:buFont typeface="Wingdings" panose="05000000000000000000" pitchFamily="2" charset="2"/>
              <a:buChar char="§"/>
              <a:defRPr>
                <a:solidFill>
                  <a:schemeClr val="bg1"/>
                </a:solidFill>
              </a:defRPr>
            </a:lvl1pPr>
            <a:lvl2pPr marL="514350" indent="-171450">
              <a:buFont typeface="Wingdings" panose="05000000000000000000" pitchFamily="2" charset="2"/>
              <a:buChar char="§"/>
              <a:defRPr>
                <a:solidFill>
                  <a:schemeClr val="bg1"/>
                </a:solidFill>
              </a:defRPr>
            </a:lvl2pPr>
            <a:lvl3pPr marL="857250" indent="-171450">
              <a:buFont typeface="Wingdings" panose="05000000000000000000" pitchFamily="2" charset="2"/>
              <a:buChar char="§"/>
              <a:defRPr>
                <a:solidFill>
                  <a:schemeClr val="bg1">
                    <a:lumMod val="75000"/>
                  </a:schemeClr>
                </a:solidFill>
              </a:defRPr>
            </a:lvl3pPr>
            <a:lvl4pPr marL="1200150" indent="-171450">
              <a:buFont typeface="Wingdings" panose="05000000000000000000" pitchFamily="2" charset="2"/>
              <a:buChar char="§"/>
              <a:defRPr>
                <a:solidFill>
                  <a:schemeClr val="bg1">
                    <a:lumMod val="75000"/>
                  </a:schemeClr>
                </a:solidFill>
              </a:defRPr>
            </a:lvl4pPr>
            <a:lvl5pPr marL="1543050" indent="-171450">
              <a:buFont typeface="Wingdings" panose="05000000000000000000" pitchFamily="2" charset="2"/>
              <a:buChar cha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E4EF011-578C-41CA-8813-35574AAD9E1B}"/>
              </a:ext>
            </a:extLst>
          </p:cNvPr>
          <p:cNvSpPr>
            <a:spLocks noGrp="1"/>
          </p:cNvSpPr>
          <p:nvPr>
            <p:ph type="sldNum" sz="quarter" idx="12"/>
          </p:nvPr>
        </p:nvSpPr>
        <p:spPr/>
        <p:txBody>
          <a:bodyPr/>
          <a:lstStyle/>
          <a:p>
            <a:fld id="{C65DB0D9-A402-4BF0-9B69-B1E9DDA0A42D}" type="slidenum">
              <a:rPr lang="en-GB" smtClean="0"/>
              <a:t>‹#›</a:t>
            </a:fld>
            <a:endParaRPr lang="en-GB"/>
          </a:p>
        </p:txBody>
      </p:sp>
      <p:pic>
        <p:nvPicPr>
          <p:cNvPr id="8" name="Picture 7">
            <a:extLst>
              <a:ext uri="{FF2B5EF4-FFF2-40B4-BE49-F238E27FC236}">
                <a16:creationId xmlns:a16="http://schemas.microsoft.com/office/drawing/2014/main" id="{41CC1CE4-A4D5-4F81-8DAC-D8AD3C48004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602" y="5827309"/>
            <a:ext cx="2048001" cy="878697"/>
          </a:xfrm>
          <a:prstGeom prst="rect">
            <a:avLst/>
          </a:prstGeom>
        </p:spPr>
      </p:pic>
      <p:sp>
        <p:nvSpPr>
          <p:cNvPr id="9" name="Title 1">
            <a:extLst>
              <a:ext uri="{FF2B5EF4-FFF2-40B4-BE49-F238E27FC236}">
                <a16:creationId xmlns:a16="http://schemas.microsoft.com/office/drawing/2014/main" id="{5B4B0794-26D3-472F-BC8E-7FD70687E8E6}"/>
              </a:ext>
            </a:extLst>
          </p:cNvPr>
          <p:cNvSpPr>
            <a:spLocks noGrp="1"/>
          </p:cNvSpPr>
          <p:nvPr>
            <p:ph type="title"/>
          </p:nvPr>
        </p:nvSpPr>
        <p:spPr>
          <a:xfrm>
            <a:off x="628650" y="365126"/>
            <a:ext cx="7886700" cy="1089864"/>
          </a:xfrm>
          <a:prstGeom prst="rect">
            <a:avLst/>
          </a:prstGeom>
        </p:spPr>
        <p:txBody>
          <a:bodyPr/>
          <a:lstStyle>
            <a:lvl1pPr>
              <a:defRPr b="1">
                <a:solidFill>
                  <a:schemeClr val="bg1"/>
                </a:solidFill>
              </a:defRPr>
            </a:lvl1pPr>
          </a:lstStyle>
          <a:p>
            <a:r>
              <a:rPr lang="en-US" dirty="0"/>
              <a:t>Click to edit Master title style</a:t>
            </a:r>
            <a:endParaRPr lang="en-GB" dirty="0"/>
          </a:p>
        </p:txBody>
      </p:sp>
      <p:cxnSp>
        <p:nvCxnSpPr>
          <p:cNvPr id="10" name="Straight Connector 9">
            <a:extLst>
              <a:ext uri="{FF2B5EF4-FFF2-40B4-BE49-F238E27FC236}">
                <a16:creationId xmlns:a16="http://schemas.microsoft.com/office/drawing/2014/main" id="{A8AD1047-0CCF-40E3-B435-5762B8BD38F5}"/>
              </a:ext>
            </a:extLst>
          </p:cNvPr>
          <p:cNvCxnSpPr/>
          <p:nvPr userDrawn="1"/>
        </p:nvCxnSpPr>
        <p:spPr>
          <a:xfrm>
            <a:off x="628650" y="1385974"/>
            <a:ext cx="7886700" cy="8626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269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A4D0CB-46D7-4BA8-8CCB-04F2C694D591}"/>
              </a:ext>
            </a:extLst>
          </p:cNvPr>
          <p:cNvSpPr>
            <a:spLocks noGrp="1"/>
          </p:cNvSpPr>
          <p:nvPr>
            <p:ph type="sldNum" sz="quarter" idx="12"/>
          </p:nvPr>
        </p:nvSpPr>
        <p:spPr/>
        <p:txBody>
          <a:bodyPr/>
          <a:lstStyle/>
          <a:p>
            <a:fld id="{C65DB0D9-A402-4BF0-9B69-B1E9DDA0A42D}" type="slidenum">
              <a:rPr lang="en-GB" smtClean="0"/>
              <a:t>‹#›</a:t>
            </a:fld>
            <a:endParaRPr lang="en-GB"/>
          </a:p>
        </p:txBody>
      </p:sp>
      <p:pic>
        <p:nvPicPr>
          <p:cNvPr id="7" name="Picture 6">
            <a:extLst>
              <a:ext uri="{FF2B5EF4-FFF2-40B4-BE49-F238E27FC236}">
                <a16:creationId xmlns:a16="http://schemas.microsoft.com/office/drawing/2014/main" id="{EA14CEBA-2B09-4885-9F01-2BF7E3F495B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602" y="5827309"/>
            <a:ext cx="2048001" cy="878697"/>
          </a:xfrm>
          <a:prstGeom prst="rect">
            <a:avLst/>
          </a:prstGeom>
        </p:spPr>
      </p:pic>
    </p:spTree>
    <p:extLst>
      <p:ext uri="{BB962C8B-B14F-4D97-AF65-F5344CB8AC3E}">
        <p14:creationId xmlns:p14="http://schemas.microsoft.com/office/powerpoint/2010/main" val="312299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F064F6-656F-4820-9421-AF63BE0968A7}" type="slidenum">
              <a:rPr lang="ar-LB"/>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1221827" y="1297306"/>
            <a:ext cx="6700347" cy="2367383"/>
          </a:xfrm>
          <a:prstGeom prst="rect">
            <a:avLst/>
          </a:prstGeom>
        </p:spPr>
        <p:txBody>
          <a:bodyPr tIns="45720" bIns="45720" anchor="ctr">
            <a:normAutofit/>
          </a:bodyPr>
          <a:lstStyle>
            <a:lvl1pPr algn="ctr" rtl="1">
              <a:lnSpc>
                <a:spcPct val="83000"/>
              </a:lnSpc>
              <a:defRPr lang="en-US" sz="405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221826" y="3756511"/>
            <a:ext cx="6702635" cy="457201"/>
          </a:xfrm>
          <a:prstGeom prst="rect">
            <a:avLst/>
          </a:prstGeom>
        </p:spPr>
        <p:txBody>
          <a:bodyPr>
            <a:noAutofit/>
          </a:bodyPr>
          <a:lstStyle>
            <a:lvl1pPr marL="0" indent="0" algn="ctr" rtl="1">
              <a:spcBef>
                <a:spcPts val="0"/>
              </a:spcBef>
              <a:buNone/>
              <a:defRPr sz="240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64907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2"/>
            <a:ext cx="9144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en-US"/>
          </a:p>
        </p:txBody>
      </p:sp>
      <p:sp>
        <p:nvSpPr>
          <p:cNvPr id="2" name="Title 1"/>
          <p:cNvSpPr>
            <a:spLocks noGrp="1"/>
          </p:cNvSpPr>
          <p:nvPr>
            <p:ph type="ctrTitle" hasCustomPrompt="1"/>
          </p:nvPr>
        </p:nvSpPr>
        <p:spPr>
          <a:xfrm>
            <a:off x="1150145" y="2218794"/>
            <a:ext cx="6700347" cy="2367383"/>
          </a:xfrm>
          <a:prstGeom prst="rect">
            <a:avLst/>
          </a:prstGeom>
        </p:spPr>
        <p:txBody>
          <a:bodyPr tIns="45720" bIns="45720" anchor="ctr">
            <a:normAutofit/>
          </a:bodyPr>
          <a:lstStyle>
            <a:lvl1pPr algn="ctr" rtl="1">
              <a:lnSpc>
                <a:spcPct val="83000"/>
              </a:lnSpc>
              <a:defRPr lang="en-US" sz="405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0144" y="4677999"/>
            <a:ext cx="6702635" cy="457201"/>
          </a:xfrm>
          <a:prstGeom prst="rect">
            <a:avLst/>
          </a:prstGeom>
        </p:spPr>
        <p:txBody>
          <a:bodyPr>
            <a:noAutofit/>
          </a:bodyPr>
          <a:lstStyle>
            <a:lvl1pPr marL="0" indent="0" algn="ctr" rtl="1">
              <a:spcBef>
                <a:spcPts val="0"/>
              </a:spcBef>
              <a:buNone/>
              <a:defRPr sz="240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1916311" y="6472813"/>
            <a:ext cx="5311379" cy="178960"/>
          </a:xfrm>
          <a:prstGeom prst="rect">
            <a:avLst/>
          </a:prstGeom>
          <a:noFill/>
        </p:spPr>
        <p:txBody>
          <a:bodyPr>
            <a:spAutoFit/>
          </a:bodyPr>
          <a:lstStyle/>
          <a:p>
            <a:pPr algn="ctr" rtl="1">
              <a:defRPr/>
            </a:pPr>
            <a:r>
              <a:rPr lang="x-none" sz="563" dirty="0">
                <a:solidFill>
                  <a:srgbClr val="595959"/>
                </a:solidFill>
                <a:latin typeface="Arial" pitchFamily="-110" charset="0"/>
                <a:ea typeface="ＭＳ Ｐゴシック" pitchFamily="-110" charset="-128"/>
                <a:cs typeface="+mn-cs"/>
              </a:rPr>
              <a:t> </a:t>
            </a:r>
            <a:r>
              <a:rPr lang="en-US" sz="563" dirty="0">
                <a:solidFill>
                  <a:srgbClr val="595959"/>
                </a:solidFill>
                <a:latin typeface="Arial" pitchFamily="-110" charset="0"/>
                <a:ea typeface="ＭＳ Ｐゴシック" pitchFamily="-110" charset="-128"/>
                <a:cs typeface="+mn-cs"/>
              </a:rPr>
              <a:t>©</a:t>
            </a:r>
            <a:r>
              <a:rPr lang="x-none" sz="563"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63"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6295901" y="324610"/>
            <a:ext cx="2320956" cy="1012484"/>
          </a:xfrm>
          <a:prstGeom prst="rect">
            <a:avLst/>
          </a:prstGeom>
        </p:spPr>
      </p:pic>
    </p:spTree>
    <p:extLst>
      <p:ext uri="{BB962C8B-B14F-4D97-AF65-F5344CB8AC3E}">
        <p14:creationId xmlns:p14="http://schemas.microsoft.com/office/powerpoint/2010/main" val="2154210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1988" y="2409691"/>
            <a:ext cx="6593283"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6595271" y="2409691"/>
            <a:ext cx="2548729" cy="3263900"/>
          </a:xfrm>
          <a:prstGeom prst="rect">
            <a:avLst/>
          </a:prstGeom>
          <a:solidFill>
            <a:schemeClr val="bg1">
              <a:lumMod val="95000"/>
            </a:schemeClr>
          </a:solidFill>
          <a:ln>
            <a:noFill/>
          </a:ln>
        </p:spPr>
        <p:txBody>
          <a:bodyPr vert="horz" lIns="68580" tIns="34290" rIns="68580" bIns="34290" rtlCol="0" anchor="t">
            <a:normAutofit/>
          </a:bodyPr>
          <a:lstStyle/>
          <a:p>
            <a:pPr lvl="0" indent="0">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sp>
        <p:nvSpPr>
          <p:cNvPr id="2" name="Title 1"/>
          <p:cNvSpPr>
            <a:spLocks noGrp="1"/>
          </p:cNvSpPr>
          <p:nvPr>
            <p:ph type="ctrTitle" hasCustomPrompt="1"/>
          </p:nvPr>
        </p:nvSpPr>
        <p:spPr>
          <a:xfrm>
            <a:off x="394470" y="2792625"/>
            <a:ext cx="6018886" cy="1956585"/>
          </a:xfrm>
          <a:prstGeom prst="rect">
            <a:avLst/>
          </a:prstGeom>
        </p:spPr>
        <p:txBody>
          <a:bodyPr tIns="45720" bIns="45720" anchor="ctr">
            <a:normAutofit/>
          </a:bodyPr>
          <a:lstStyle>
            <a:lvl1pPr algn="r" rtl="1">
              <a:lnSpc>
                <a:spcPct val="83000"/>
              </a:lnSpc>
              <a:defRPr lang="en-US" sz="330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94470" y="4846406"/>
            <a:ext cx="6018886" cy="457201"/>
          </a:xfrm>
          <a:prstGeom prst="rect">
            <a:avLst/>
          </a:prstGeom>
        </p:spPr>
        <p:txBody>
          <a:bodyPr>
            <a:noAutofit/>
          </a:bodyPr>
          <a:lstStyle>
            <a:lvl1pPr marL="0" indent="0" algn="r" rtl="1">
              <a:spcBef>
                <a:spcPts val="0"/>
              </a:spcBef>
              <a:buNone/>
              <a:defRPr sz="240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283892" y="6488915"/>
            <a:ext cx="5311379" cy="173124"/>
          </a:xfrm>
          <a:prstGeom prst="rect">
            <a:avLst/>
          </a:prstGeom>
          <a:noFill/>
        </p:spPr>
        <p:txBody>
          <a:bodyPr>
            <a:spAutoFit/>
          </a:bodyPr>
          <a:lstStyle/>
          <a:p>
            <a:pPr algn="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6595271" y="455205"/>
            <a:ext cx="2021586" cy="881888"/>
          </a:xfrm>
          <a:prstGeom prst="rect">
            <a:avLst/>
          </a:prstGeom>
        </p:spPr>
      </p:pic>
    </p:spTree>
    <p:extLst>
      <p:ext uri="{BB962C8B-B14F-4D97-AF65-F5344CB8AC3E}">
        <p14:creationId xmlns:p14="http://schemas.microsoft.com/office/powerpoint/2010/main" val="940907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6595272"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2761" y="1719748"/>
            <a:ext cx="6200955" cy="457201"/>
          </a:xfrm>
          <a:prstGeom prst="rect">
            <a:avLst/>
          </a:prstGeom>
        </p:spPr>
        <p:txBody>
          <a:bodyPr>
            <a:noAutofit/>
          </a:bodyPr>
          <a:lstStyle>
            <a:lvl1pPr marL="0" indent="0" algn="r" rtl="1">
              <a:spcBef>
                <a:spcPts val="0"/>
              </a:spcBef>
              <a:buNone/>
              <a:defRPr sz="27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6595272" y="2409691"/>
            <a:ext cx="2548729" cy="3256498"/>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92482" y="2644989"/>
            <a:ext cx="6018885" cy="3021201"/>
          </a:xfrm>
          <a:prstGeom prst="rect">
            <a:avLst/>
          </a:prstGeom>
        </p:spPr>
        <p:txBody>
          <a:bodyPr/>
          <a:lstStyle>
            <a:lvl1pPr marL="0" indent="0" algn="r" rtl="1">
              <a:buClr>
                <a:schemeClr val="bg1"/>
              </a:buClr>
              <a:buFontTx/>
              <a:buNone/>
              <a:defRPr sz="2100" b="0">
                <a:solidFill>
                  <a:schemeClr val="bg1"/>
                </a:solidFill>
                <a:latin typeface="Arial" panose="020B0604020202020204" pitchFamily="34" charset="0"/>
                <a:cs typeface="Arial" panose="020B0604020202020204" pitchFamily="34" charset="0"/>
              </a:defRPr>
            </a:lvl1pPr>
            <a:lvl2pPr marL="404813" indent="-198835" algn="r" rtl="1">
              <a:buClr>
                <a:schemeClr val="bg1"/>
              </a:buClr>
              <a:buSzPct val="120000"/>
              <a:buFont typeface="Wingdings" pitchFamily="2" charset="2"/>
              <a:buChar char="§"/>
              <a:tabLst/>
              <a:defRPr sz="2100">
                <a:solidFill>
                  <a:schemeClr val="bg1"/>
                </a:solidFill>
                <a:latin typeface="Arial" panose="020B0604020202020204" pitchFamily="34" charset="0"/>
                <a:cs typeface="Arial" panose="020B0604020202020204" pitchFamily="34" charset="0"/>
              </a:defRPr>
            </a:lvl2pPr>
            <a:lvl3pPr marL="548640" indent="-137160" algn="r" rtl="1">
              <a:buClr>
                <a:schemeClr val="bg1"/>
              </a:buClr>
              <a:buFont typeface="Wingdings" pitchFamily="2" charset="2"/>
              <a:buChar char="§"/>
              <a:defRPr sz="1800">
                <a:solidFill>
                  <a:schemeClr val="bg1"/>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6595271" y="455205"/>
            <a:ext cx="2021586"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283892" y="6488915"/>
            <a:ext cx="5311379" cy="173124"/>
          </a:xfrm>
          <a:prstGeom prst="rect">
            <a:avLst/>
          </a:prstGeom>
          <a:noFill/>
        </p:spPr>
        <p:txBody>
          <a:bodyPr>
            <a:spAutoFit/>
          </a:bodyPr>
          <a:lstStyle/>
          <a:p>
            <a:pPr algn="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095337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9144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27008" y="557784"/>
            <a:ext cx="8289985" cy="457201"/>
          </a:xfrm>
          <a:prstGeom prst="rect">
            <a:avLst/>
          </a:prstGeom>
        </p:spPr>
        <p:txBody>
          <a:bodyPr>
            <a:noAutofit/>
          </a:bodyPr>
          <a:lstStyle>
            <a:lvl1pPr marL="0" indent="0" algn="ctr" rtl="1">
              <a:spcBef>
                <a:spcPts val="0"/>
              </a:spcBef>
              <a:buNone/>
              <a:defRPr sz="2700" b="0" i="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9144000" cy="4443984"/>
          </a:xfrm>
          <a:prstGeom prst="rect">
            <a:avLst/>
          </a:prstGeom>
          <a:solidFill>
            <a:schemeClr val="bg1">
              <a:lumMod val="95000"/>
            </a:schemeClr>
          </a:solidFill>
          <a:ln>
            <a:noFill/>
          </a:ln>
        </p:spPr>
        <p:txBody>
          <a:bodyPr vert="horz" lIns="68580" tIns="34290" rIns="68580" bIns="34290" rtlCol="0" anchor="t">
            <a:normAutofit/>
          </a:bodyPr>
          <a:lstStyle/>
          <a:p>
            <a:pPr lvl="0" indent="0">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802387" y="2176949"/>
            <a:ext cx="7731836" cy="3489241"/>
          </a:xfrm>
          <a:prstGeom prst="rect">
            <a:avLst/>
          </a:prstGeom>
        </p:spPr>
        <p:txBody>
          <a:bodyPr/>
          <a:lstStyle>
            <a:lvl1pPr marL="0" indent="0" algn="r" rtl="1">
              <a:buClr>
                <a:schemeClr val="bg1"/>
              </a:buClr>
              <a:buFontTx/>
              <a:buNone/>
              <a:defRPr sz="21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lgn="r" rtl="1">
              <a:buClr>
                <a:srgbClr val="0298CA"/>
              </a:buClr>
              <a:buSzPct val="120000"/>
              <a:buFont typeface="Wingdings" pitchFamily="2" charset="2"/>
              <a:buChar char="§"/>
              <a:tabLst/>
              <a:defRPr sz="2100">
                <a:solidFill>
                  <a:schemeClr val="tx1">
                    <a:lumMod val="75000"/>
                    <a:lumOff val="25000"/>
                  </a:schemeClr>
                </a:solidFill>
                <a:latin typeface="Arial" panose="020B0604020202020204" pitchFamily="34" charset="0"/>
                <a:cs typeface="Arial" panose="020B0604020202020204" pitchFamily="34" charset="0"/>
              </a:defRPr>
            </a:lvl2pPr>
            <a:lvl3pPr marL="548640" indent="-137160" algn="r" rtl="1">
              <a:buClr>
                <a:srgbClr val="0298CA"/>
              </a:buClr>
              <a:buFont typeface="Wingdings" pitchFamily="2" charset="2"/>
              <a:buChar char="§"/>
              <a:defRPr sz="18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1916310" y="6488915"/>
            <a:ext cx="5311379" cy="173124"/>
          </a:xfrm>
          <a:prstGeom prst="rect">
            <a:avLst/>
          </a:prstGeom>
          <a:noFill/>
        </p:spPr>
        <p:txBody>
          <a:bodyPr>
            <a:spAutoFit/>
          </a:bodyPr>
          <a:lstStyle/>
          <a:p>
            <a:pPr algn="ct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4026672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2103120"/>
            <a:ext cx="3605842"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15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dirty="0"/>
              <a:t>Click to edit Master text styles</a:t>
            </a:r>
          </a:p>
          <a:p>
            <a:pPr marL="0" lvl="1" indent="0">
              <a:buNone/>
            </a:pPr>
            <a:r>
              <a:rPr lang="en-US" dirty="0"/>
              <a:t>Second level</a:t>
            </a:r>
          </a:p>
          <a:p>
            <a:pPr marL="0" lvl="2" indent="0">
              <a:buNone/>
            </a:pPr>
            <a:r>
              <a:rPr lang="en-US" dirty="0"/>
              <a:t>Third level</a:t>
            </a:r>
          </a:p>
          <a:p>
            <a:pPr marL="0" lvl="3" indent="0">
              <a:buNone/>
            </a:pPr>
            <a:r>
              <a:rPr lang="en-US" dirty="0"/>
              <a:t>Fourth level</a:t>
            </a:r>
          </a:p>
          <a:p>
            <a:pPr marL="0" lvl="4" indent="0">
              <a:buNone/>
            </a:pPr>
            <a:r>
              <a:rPr lang="en-US" dirty="0"/>
              <a:t>Fifth level</a:t>
            </a:r>
          </a:p>
        </p:txBody>
      </p:sp>
      <p:sp>
        <p:nvSpPr>
          <p:cNvPr id="4" name="Content Placeholder 3"/>
          <p:cNvSpPr>
            <a:spLocks noGrp="1"/>
          </p:cNvSpPr>
          <p:nvPr>
            <p:ph sz="half" idx="2"/>
          </p:nvPr>
        </p:nvSpPr>
        <p:spPr>
          <a:xfrm>
            <a:off x="4738059" y="2103120"/>
            <a:ext cx="3605842"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15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dirty="0"/>
              <a:t>Click to edit Master text styles</a:t>
            </a:r>
          </a:p>
          <a:p>
            <a:pPr marL="0" lvl="1" indent="0">
              <a:buNone/>
            </a:pPr>
            <a:r>
              <a:rPr lang="en-US" dirty="0"/>
              <a:t>Second level</a:t>
            </a:r>
          </a:p>
          <a:p>
            <a:pPr marL="0" lvl="2" indent="0">
              <a:buNone/>
            </a:pPr>
            <a:r>
              <a:rPr lang="en-US" dirty="0"/>
              <a:t>Third level</a:t>
            </a:r>
          </a:p>
          <a:p>
            <a:pPr marL="0" lvl="3" indent="0">
              <a:buNone/>
            </a:pPr>
            <a:r>
              <a:rPr lang="en-US" dirty="0"/>
              <a:t>Fourth level</a:t>
            </a:r>
          </a:p>
          <a:p>
            <a:pPr marL="0" lvl="4" indent="0">
              <a:buNone/>
            </a:pPr>
            <a:r>
              <a:rPr lang="en-US" dirty="0"/>
              <a:t>Fifth level</a:t>
            </a:r>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427008" y="756537"/>
            <a:ext cx="8289986" cy="457201"/>
          </a:xfrm>
          <a:prstGeom prst="rect">
            <a:avLst/>
          </a:prstGeom>
        </p:spPr>
        <p:txBody>
          <a:bodyPr anchor="ctr">
            <a:noAutofit/>
          </a:bodyPr>
          <a:lstStyle>
            <a:lvl1pPr marL="0" indent="0" algn="ctr" rtl="1">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9144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1916310" y="6488915"/>
            <a:ext cx="5311379" cy="173124"/>
          </a:xfrm>
          <a:prstGeom prst="rect">
            <a:avLst/>
          </a:prstGeom>
          <a:noFill/>
        </p:spPr>
        <p:txBody>
          <a:bodyPr>
            <a:spAutoFit/>
          </a:bodyPr>
          <a:lstStyle/>
          <a:p>
            <a:pPr algn="ct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909139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9144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427008" y="2520177"/>
            <a:ext cx="4505144" cy="3794360"/>
          </a:xfrm>
          <a:prstGeom prst="rect">
            <a:avLst/>
          </a:prstGeom>
        </p:spPr>
        <p:txBody>
          <a:bodyPr/>
          <a:lstStyle>
            <a:lvl1pPr marL="0" indent="0" algn="r" rtl="1">
              <a:buClr>
                <a:schemeClr val="bg1"/>
              </a:buClr>
              <a:buFontTx/>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lgn="r" rtl="1">
              <a:buClr>
                <a:srgbClr val="0298CA"/>
              </a:buClr>
              <a:buSzPct val="120000"/>
              <a:buFont typeface="Wingdings" pitchFamily="2" charset="2"/>
              <a:buChar char="§"/>
              <a:tabLst/>
              <a:defRPr sz="1500">
                <a:solidFill>
                  <a:schemeClr val="tx1">
                    <a:lumMod val="75000"/>
                    <a:lumOff val="25000"/>
                  </a:schemeClr>
                </a:solidFill>
                <a:latin typeface="Arial" panose="020B0604020202020204" pitchFamily="34" charset="0"/>
                <a:cs typeface="Arial" panose="020B0604020202020204" pitchFamily="34" charset="0"/>
              </a:defRPr>
            </a:lvl2pPr>
            <a:lvl3pPr marL="548640" indent="-137160" algn="r" rtl="1">
              <a:buClr>
                <a:srgbClr val="0298CA"/>
              </a:buClr>
              <a:buFont typeface="Wingdings" pitchFamily="2" charset="2"/>
              <a:buChar char="§"/>
              <a:defRPr sz="15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427008" y="1667820"/>
            <a:ext cx="4505144" cy="523220"/>
          </a:xfrm>
          <a:prstGeom prst="rect">
            <a:avLst/>
          </a:prstGeom>
          <a:solidFill>
            <a:srgbClr val="0298CA"/>
          </a:solidFill>
        </p:spPr>
        <p:txBody>
          <a:bodyPr>
            <a:noAutofit/>
          </a:bodyPr>
          <a:lstStyle>
            <a:lvl1pPr marL="0" indent="0" algn="r" rtl="1">
              <a:spcBef>
                <a:spcPts val="0"/>
              </a:spcBef>
              <a:buNone/>
              <a:defRPr sz="2100" b="0" i="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427007" y="755180"/>
            <a:ext cx="8289986" cy="457201"/>
          </a:xfrm>
          <a:prstGeom prst="rect">
            <a:avLst/>
          </a:prstGeom>
        </p:spPr>
        <p:txBody>
          <a:bodyPr/>
          <a:lstStyle>
            <a:lvl1pPr algn="ctr" rtl="1">
              <a:defRPr sz="24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5179055" y="1667820"/>
            <a:ext cx="3555668" cy="4646716"/>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427007" y="6488915"/>
            <a:ext cx="4505144" cy="173124"/>
          </a:xfrm>
          <a:prstGeom prst="rect">
            <a:avLst/>
          </a:prstGeom>
          <a:noFill/>
        </p:spPr>
        <p:txBody>
          <a:bodyPr wrap="square">
            <a:spAutoFit/>
          </a:bodyPr>
          <a:lstStyle/>
          <a:p>
            <a:pPr algn="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826437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5454052" cy="4696408"/>
          </a:xfrm>
          <a:prstGeom prst="rect">
            <a:avLst/>
          </a:prstGeom>
          <a:solidFill>
            <a:schemeClr val="bg1">
              <a:lumMod val="95000"/>
            </a:schemeClr>
          </a:solidFill>
          <a:ln>
            <a:noFill/>
          </a:ln>
        </p:spPr>
        <p:txBody>
          <a:bodyPr vert="horz" lIns="68580" tIns="34290" rIns="68580" bIns="34290" rtlCol="0" anchor="t">
            <a:normAutofit/>
          </a:bodyPr>
          <a:lstStyle/>
          <a:p>
            <a:pPr lvl="0" indent="0">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802387" y="2176949"/>
            <a:ext cx="4444631" cy="3489241"/>
          </a:xfrm>
          <a:prstGeom prst="rect">
            <a:avLst/>
          </a:prstGeom>
        </p:spPr>
        <p:txBody>
          <a:bodyPr/>
          <a:lstStyle>
            <a:lvl1pPr marL="0" indent="0" algn="r" rtl="1">
              <a:buClr>
                <a:schemeClr val="bg1"/>
              </a:buClr>
              <a:buFontTx/>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lgn="r" rtl="1">
              <a:buClr>
                <a:srgbClr val="0298CA"/>
              </a:buClr>
              <a:buSzPct val="120000"/>
              <a:buFont typeface="Wingdings" pitchFamily="2" charset="2"/>
              <a:buChar char="§"/>
              <a:tabLst/>
              <a:defRPr sz="1500">
                <a:solidFill>
                  <a:schemeClr val="tx1">
                    <a:lumMod val="75000"/>
                    <a:lumOff val="25000"/>
                  </a:schemeClr>
                </a:solidFill>
                <a:latin typeface="Arial" panose="020B0604020202020204" pitchFamily="34" charset="0"/>
                <a:cs typeface="Arial" panose="020B0604020202020204" pitchFamily="34" charset="0"/>
              </a:defRPr>
            </a:lvl2pPr>
            <a:lvl3pPr marL="548640" indent="-137160" algn="r" rtl="1">
              <a:buClr>
                <a:srgbClr val="0298CA"/>
              </a:buClr>
              <a:buFont typeface="Wingdings" pitchFamily="2" charset="2"/>
              <a:buChar char="§"/>
              <a:defRPr sz="15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427006" y="746600"/>
            <a:ext cx="8289986" cy="525152"/>
          </a:xfrm>
          <a:prstGeom prst="rect">
            <a:avLst/>
          </a:prstGeom>
        </p:spPr>
        <p:txBody>
          <a:bodyPr>
            <a:noAutofit/>
          </a:bodyPr>
          <a:lstStyle>
            <a:lvl1pPr marL="0" indent="0" algn="ctr" rtl="1">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9144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5454052" y="1647645"/>
            <a:ext cx="3689949" cy="4675517"/>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802387" y="6488915"/>
            <a:ext cx="4444631" cy="173124"/>
          </a:xfrm>
          <a:prstGeom prst="rect">
            <a:avLst/>
          </a:prstGeom>
          <a:noFill/>
        </p:spPr>
        <p:txBody>
          <a:bodyPr wrap="square">
            <a:spAutoFit/>
          </a:bodyPr>
          <a:lstStyle/>
          <a:p>
            <a:pPr algn="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76043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427006" y="756537"/>
            <a:ext cx="8289986" cy="494195"/>
          </a:xfrm>
          <a:prstGeom prst="rect">
            <a:avLst/>
          </a:prstGeom>
        </p:spPr>
        <p:txBody>
          <a:bodyPr>
            <a:noAutofit/>
          </a:bodyPr>
          <a:lstStyle>
            <a:lvl1pPr marL="0" indent="0" algn="ctr" rtl="1">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9144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685801" y="1647646"/>
            <a:ext cx="2367950" cy="2915729"/>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3377242" y="1647646"/>
            <a:ext cx="2367950" cy="2915729"/>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6088093" y="1647646"/>
            <a:ext cx="2367950" cy="2915729"/>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685801" y="4692770"/>
            <a:ext cx="2371472"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3383712" y="4692770"/>
            <a:ext cx="2371472"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081623" y="4692770"/>
            <a:ext cx="2371472"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1727440" y="4390847"/>
            <a:ext cx="28467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4425352" y="4390847"/>
            <a:ext cx="28467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7123263" y="4390847"/>
            <a:ext cx="28467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1916310" y="6488915"/>
            <a:ext cx="5311379" cy="173124"/>
          </a:xfrm>
          <a:prstGeom prst="rect">
            <a:avLst/>
          </a:prstGeom>
          <a:noFill/>
        </p:spPr>
        <p:txBody>
          <a:bodyPr>
            <a:spAutoFit/>
          </a:bodyPr>
          <a:lstStyle/>
          <a:p>
            <a:pPr algn="ct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520583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427006" y="756537"/>
            <a:ext cx="8289986" cy="457201"/>
          </a:xfrm>
          <a:prstGeom prst="rect">
            <a:avLst/>
          </a:prstGeom>
        </p:spPr>
        <p:txBody>
          <a:bodyPr>
            <a:noAutofit/>
          </a:bodyPr>
          <a:lstStyle>
            <a:lvl1pPr marL="0" indent="0" algn="ctr" rtl="1">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9144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685800" y="2932982"/>
            <a:ext cx="3739552" cy="3390181"/>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4718648" y="2932982"/>
            <a:ext cx="3739553" cy="3390181"/>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685800" y="1647645"/>
            <a:ext cx="3745114"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1500" dirty="0">
                <a:latin typeface="Arial" panose="020B0604020202020204" pitchFamily="34" charset="0"/>
                <a:cs typeface="Arial" panose="020B0604020202020204" pitchFamily="34" charset="0"/>
              </a:defRPr>
            </a:lvl1pPr>
          </a:lstStyle>
          <a:p>
            <a:pPr marL="0" lvl="0" indent="0">
              <a:buNone/>
            </a:pPr>
            <a:r>
              <a:rPr lang="en-US" dirty="0"/>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4707981" y="1647645"/>
            <a:ext cx="3745114"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413240" y="2648311"/>
            <a:ext cx="28467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6446089" y="2648311"/>
            <a:ext cx="28467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1916310" y="6488915"/>
            <a:ext cx="5311379" cy="173124"/>
          </a:xfrm>
          <a:prstGeom prst="rect">
            <a:avLst/>
          </a:prstGeom>
          <a:noFill/>
        </p:spPr>
        <p:txBody>
          <a:bodyPr>
            <a:spAutoFit/>
          </a:bodyPr>
          <a:lstStyle/>
          <a:p>
            <a:pPr algn="ct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10661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F51308-CFB3-46C5-B766-E77C301BC81B}" type="slidenum">
              <a:rPr lang="ar-LB"/>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2103120"/>
            <a:ext cx="7511321"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427006" y="756537"/>
            <a:ext cx="8289986" cy="457201"/>
          </a:xfrm>
          <a:prstGeom prst="rect">
            <a:avLst/>
          </a:prstGeom>
        </p:spPr>
        <p:txBody>
          <a:bodyPr>
            <a:noAutofit/>
          </a:bodyPr>
          <a:lstStyle>
            <a:lvl1pPr marL="0" indent="0" algn="ctr" rtl="1">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9144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800099" y="1900069"/>
            <a:ext cx="7511321" cy="4443984"/>
          </a:xfrm>
          <a:prstGeom prst="rect">
            <a:avLst/>
          </a:prstGeom>
          <a:solidFill>
            <a:schemeClr val="bg1">
              <a:lumMod val="50000"/>
            </a:schemeClr>
          </a:solidFill>
          <a:ln>
            <a:noFill/>
          </a:ln>
        </p:spPr>
        <p:txBody>
          <a:bodyPr anchor="t">
            <a:normAutofit/>
          </a:bodyPr>
          <a:lstStyle>
            <a:lvl1pPr marL="0" indent="0" algn="r" rtl="1">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802386" y="6469348"/>
            <a:ext cx="5311379" cy="173124"/>
          </a:xfrm>
          <a:prstGeom prst="rect">
            <a:avLst/>
          </a:prstGeom>
          <a:noFill/>
        </p:spPr>
        <p:txBody>
          <a:bodyPr>
            <a:spAutoFit/>
          </a:bodyPr>
          <a:lstStyle/>
          <a:p>
            <a:pPr algn="r" rtl="1">
              <a:defRPr/>
            </a:pPr>
            <a:r>
              <a:rPr lang="x-none" sz="525">
                <a:solidFill>
                  <a:srgbClr val="595959"/>
                </a:solidFill>
                <a:latin typeface="Arial" pitchFamily="-110" charset="0"/>
                <a:ea typeface="ＭＳ Ｐゴシック" pitchFamily="-110" charset="-128"/>
                <a:cs typeface="+mn-cs"/>
              </a:rPr>
              <a:t> </a:t>
            </a:r>
            <a:r>
              <a:rPr lang="en-US" sz="525" dirty="0">
                <a:solidFill>
                  <a:srgbClr val="595959"/>
                </a:solidFill>
                <a:latin typeface="Arial" pitchFamily="-110" charset="0"/>
                <a:ea typeface="ＭＳ Ｐゴシック" pitchFamily="-110" charset="-128"/>
                <a:cs typeface="+mn-cs"/>
              </a:rPr>
              <a:t>©</a:t>
            </a:r>
            <a:r>
              <a:rPr lang="x-none" sz="525">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525"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2826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1987" y="2409691"/>
            <a:ext cx="6572645"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6574632" y="2409691"/>
            <a:ext cx="2569368" cy="3263900"/>
          </a:xfrm>
          <a:prstGeom prst="rect">
            <a:avLst/>
          </a:prstGeom>
          <a:solidFill>
            <a:schemeClr val="bg1">
              <a:lumMod val="95000"/>
            </a:schemeClr>
          </a:solidFill>
          <a:ln>
            <a:noFill/>
          </a:ln>
        </p:spPr>
        <p:txBody>
          <a:bodyPr vert="horz" lIns="68580" tIns="34290" rIns="68580" bIns="34290" rtlCol="0" anchor="t">
            <a:normAutofit/>
          </a:bodyPr>
          <a:lstStyle/>
          <a:p>
            <a:pPr marL="0" lvl="0" indent="0" algn="r" defTabSz="685800" rtl="1" eaLnBrk="1" latinLnBrk="0" hangingPunct="1">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sp>
        <p:nvSpPr>
          <p:cNvPr id="2" name="Title 1"/>
          <p:cNvSpPr>
            <a:spLocks noGrp="1"/>
          </p:cNvSpPr>
          <p:nvPr>
            <p:ph type="ctrTitle" hasCustomPrompt="1"/>
          </p:nvPr>
        </p:nvSpPr>
        <p:spPr>
          <a:xfrm>
            <a:off x="396639" y="3034907"/>
            <a:ext cx="6018886" cy="1956585"/>
          </a:xfrm>
          <a:prstGeom prst="rect">
            <a:avLst/>
          </a:prstGeom>
        </p:spPr>
        <p:txBody>
          <a:bodyPr tIns="45720" bIns="45720" anchor="ctr">
            <a:normAutofit/>
          </a:bodyPr>
          <a:lstStyle>
            <a:lvl1pPr algn="r" rtl="1">
              <a:lnSpc>
                <a:spcPct val="83000"/>
              </a:lnSpc>
              <a:defRPr lang="en-US" sz="330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6595271" y="455205"/>
            <a:ext cx="2021586" cy="881888"/>
          </a:xfrm>
          <a:prstGeom prst="rect">
            <a:avLst/>
          </a:prstGeom>
        </p:spPr>
      </p:pic>
    </p:spTree>
    <p:extLst>
      <p:ext uri="{BB962C8B-B14F-4D97-AF65-F5344CB8AC3E}">
        <p14:creationId xmlns:p14="http://schemas.microsoft.com/office/powerpoint/2010/main" val="2587019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97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D5EC750-3D4A-4E07-BFEE-756E988B0EB5}" type="slidenum">
              <a:rPr lang="ar-LB"/>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EA8AF3C-2BBE-4A23-A80B-0728FB15B230}" type="slidenum">
              <a:rPr lang="ar-LB"/>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4E5C299-F317-4382-A873-FD2F9CB294F9}" type="slidenum">
              <a:rPr lang="ar-LB"/>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042DA7-4153-4080-B030-D01E54978A72}" type="slidenum">
              <a:rPr lang="ar-LB"/>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9A694C-B522-4443-A9E6-15E0D4C57784}" type="slidenum">
              <a:rPr lang="ar-LB"/>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D9C0B3ED-7258-4A91-8124-77AA1CE462BD}" type="slidenum">
              <a:rPr lang="ar-LB"/>
              <a:pPr/>
              <a:t>‹#›</a:t>
            </a:fld>
            <a:endParaRPr lang="en-US"/>
          </a:p>
        </p:txBody>
      </p:sp>
      <p:pic>
        <p:nvPicPr>
          <p:cNvPr id="2055" name="Picture 10" descr="Header English Power Point August 2008"/>
          <p:cNvPicPr>
            <a:picLocks noChangeAspect="1" noChangeArrowheads="1"/>
          </p:cNvPicPr>
          <p:nvPr userDrawn="1"/>
        </p:nvPicPr>
        <p:blipFill>
          <a:blip r:embed="rId13"/>
          <a:srcRect/>
          <a:stretch>
            <a:fillRect/>
          </a:stretch>
        </p:blipFill>
        <p:spPr bwMode="auto">
          <a:xfrm>
            <a:off x="0" y="0"/>
            <a:ext cx="9177338" cy="6884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64E580C4-B208-4AD8-A909-39E640EB523F}" type="slidenum">
              <a:rPr lang="ar-LB"/>
              <a:pPr/>
              <a:t>‹#›</a:t>
            </a:fld>
            <a:endParaRPr lang="en-US"/>
          </a:p>
        </p:txBody>
      </p:sp>
      <p:pic>
        <p:nvPicPr>
          <p:cNvPr id="3079" name="Picture 10" descr="Header 2 English Power Point"/>
          <p:cNvPicPr>
            <a:picLocks noChangeAspect="1" noChangeArrowheads="1"/>
          </p:cNvPicPr>
          <p:nvPr userDrawn="1"/>
        </p:nvPicPr>
        <p:blipFill>
          <a:blip r:embed="rId16"/>
          <a:srcRect/>
          <a:stretch>
            <a:fillRect/>
          </a:stretch>
        </p:blipFill>
        <p:spPr bwMode="auto">
          <a:xfrm>
            <a:off x="0" y="0"/>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0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564814-4BE6-435D-8291-36549CD38E3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A0BF3F-D1C6-4E09-B976-3E400454E33B}" type="datetimeFigureOut">
              <a:rPr lang="en-GB" smtClean="0"/>
              <a:t>01/10/2024</a:t>
            </a:fld>
            <a:endParaRPr lang="en-GB"/>
          </a:p>
        </p:txBody>
      </p:sp>
      <p:sp>
        <p:nvSpPr>
          <p:cNvPr id="5" name="Footer Placeholder 4">
            <a:extLst>
              <a:ext uri="{FF2B5EF4-FFF2-40B4-BE49-F238E27FC236}">
                <a16:creationId xmlns:a16="http://schemas.microsoft.com/office/drawing/2014/main" id="{3DF2D0C2-9E54-409F-8E37-9CB4238557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3E0C9E-B360-479A-B1B9-AAC6D2F16A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244DBA-CAA9-45DD-A957-AF6535054611}" type="slidenum">
              <a:rPr lang="en-GB" smtClean="0"/>
              <a:t>‹#›</a:t>
            </a:fld>
            <a:endParaRPr lang="en-GB"/>
          </a:p>
        </p:txBody>
      </p:sp>
    </p:spTree>
    <p:extLst>
      <p:ext uri="{BB962C8B-B14F-4D97-AF65-F5344CB8AC3E}">
        <p14:creationId xmlns:p14="http://schemas.microsoft.com/office/powerpoint/2010/main" val="29949026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12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ftr="0" dt="0"/>
  <p:txStyles>
    <p:titleStyle>
      <a:lvl1pPr algn="l" defTabSz="685800" rtl="0" eaLnBrk="1" latinLnBrk="0" hangingPunct="1">
        <a:lnSpc>
          <a:spcPct val="90000"/>
        </a:lnSpc>
        <a:spcBef>
          <a:spcPct val="0"/>
        </a:spcBef>
        <a:buNone/>
        <a:defRPr lang="en-US" sz="3000" b="1"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unescwa.org/sites/www.unescwa.org/files/events/files/prospects_of_innovation_and_technology_in_official_statistics_1.pdf" TargetMode="External"/><Relationship Id="rId7"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www.unescwa.org/ar/sub-site/95049/resources" TargetMode="External"/><Relationship Id="rId2" Type="http://schemas.openxmlformats.org/officeDocument/2006/relationships/hyperlink" Target="http://unstats.un.org/unsd/publication/seriesM/seriesm_67Rev2a.pdf" TargetMode="External"/><Relationship Id="rId1" Type="http://schemas.openxmlformats.org/officeDocument/2006/relationships/slideLayout" Target="../slideLayouts/slideLayout13.xml"/><Relationship Id="rId4" Type="http://schemas.openxmlformats.org/officeDocument/2006/relationships/hyperlink" Target="https://www.unescwa.org/ar/events/technology-population-housing-censuses-arab-countrie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318053" y="1751772"/>
            <a:ext cx="8656982" cy="1023731"/>
          </a:xfrm>
        </p:spPr>
        <p:txBody>
          <a:bodyPr>
            <a:normAutofit fontScale="90000"/>
          </a:bodyPr>
          <a:lstStyle/>
          <a:p>
            <a:br>
              <a:rPr lang="en-US" b="1" dirty="0">
                <a:latin typeface="Sakkal Majalla" pitchFamily="2" charset="-78"/>
                <a:cs typeface="Sakkal Majalla" pitchFamily="2" charset="-78"/>
              </a:rPr>
            </a:br>
            <a:r>
              <a:rPr lang="ar-LB" b="1" dirty="0">
                <a:latin typeface="Sakkal Majalla" pitchFamily="2" charset="-78"/>
                <a:cs typeface="Sakkal Majalla" pitchFamily="2" charset="-78"/>
              </a:rPr>
              <a:t>واقع البيانات الاحصائية والمعلومات الجغرافية  المكانية في  بلدان عربية مخنارة</a:t>
            </a:r>
            <a:br>
              <a:rPr lang="ar-LB" sz="2700" b="1" dirty="0">
                <a:latin typeface="Sakkal Majalla" pitchFamily="2" charset="-78"/>
                <a:cs typeface="Sakkal Majalla" pitchFamily="2" charset="-78"/>
              </a:rPr>
            </a:br>
            <a:r>
              <a:rPr lang="ar-LB" sz="2700" b="1" dirty="0">
                <a:latin typeface="Sakkal Majalla" pitchFamily="2" charset="-78"/>
                <a:cs typeface="Sakkal Majalla" pitchFamily="2" charset="-78"/>
              </a:rPr>
              <a:t>إسماعيل لُبّد</a:t>
            </a:r>
            <a:br>
              <a:rPr lang="en-US" sz="2700" b="1" dirty="0">
                <a:latin typeface="Sakkal Majalla" pitchFamily="2" charset="-78"/>
                <a:cs typeface="Sakkal Majalla" pitchFamily="2" charset="-78"/>
              </a:rPr>
            </a:br>
            <a:br>
              <a:rPr lang="en-US" sz="2700" b="1" dirty="0">
                <a:latin typeface="Sakkal Majalla" pitchFamily="2" charset="-78"/>
                <a:cs typeface="Sakkal Majalla" pitchFamily="2" charset="-78"/>
              </a:rPr>
            </a:br>
            <a:br>
              <a:rPr lang="en-US" sz="2700" dirty="0"/>
            </a:br>
            <a:endParaRPr lang="en-US" sz="3000" dirty="0"/>
          </a:p>
        </p:txBody>
      </p:sp>
      <p:sp>
        <p:nvSpPr>
          <p:cNvPr id="5" name="Subtitle 4">
            <a:extLst>
              <a:ext uri="{FF2B5EF4-FFF2-40B4-BE49-F238E27FC236}">
                <a16:creationId xmlns:a16="http://schemas.microsoft.com/office/drawing/2014/main" id="{53088D8F-8C3D-4DD9-AE47-6985502E7CCC}"/>
              </a:ext>
            </a:extLst>
          </p:cNvPr>
          <p:cNvSpPr>
            <a:spLocks noGrp="1"/>
          </p:cNvSpPr>
          <p:nvPr>
            <p:ph type="subTitle" idx="1"/>
          </p:nvPr>
        </p:nvSpPr>
        <p:spPr>
          <a:xfrm>
            <a:off x="318053" y="2845077"/>
            <a:ext cx="8507895" cy="1331843"/>
          </a:xfrm>
        </p:spPr>
        <p:txBody>
          <a:bodyPr/>
          <a:lstStyle/>
          <a:p>
            <a:r>
              <a:rPr lang="ar-LB" b="1" dirty="0">
                <a:latin typeface="Sakkal Majalla" pitchFamily="2" charset="-78"/>
                <a:cs typeface="Sakkal Majalla" pitchFamily="2" charset="-78"/>
              </a:rPr>
              <a:t>ورشة العمل الإقليمية حول تقديرات السكان باستخدام تكنولوجيا البيانات الجغرافية المكانية في بلدان عربية مختارة</a:t>
            </a:r>
            <a:br>
              <a:rPr lang="ar-LB" sz="2100" b="1" dirty="0">
                <a:latin typeface="Sakkal Majalla" pitchFamily="2" charset="-78"/>
                <a:cs typeface="Sakkal Majalla" pitchFamily="2" charset="-78"/>
              </a:rPr>
            </a:br>
            <a:r>
              <a:rPr lang="ar-LB" sz="2100" b="1" dirty="0">
                <a:latin typeface="Sakkal Majalla" pitchFamily="2" charset="-78"/>
                <a:cs typeface="Sakkal Majalla" pitchFamily="2" charset="-78"/>
              </a:rPr>
              <a:t>16-18 سبتمبر 2024</a:t>
            </a:r>
            <a:endParaRPr lang="en-US" dirty="0"/>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077200" cy="609600"/>
          </a:xfrm>
        </p:spPr>
        <p:txBody>
          <a:bodyPr>
            <a:noAutofit/>
          </a:bodyPr>
          <a:lstStyle/>
          <a:p>
            <a:pPr marL="514350" lvl="0" indent="-514350" rtl="1">
              <a:lnSpc>
                <a:spcPct val="200000"/>
              </a:lnSpc>
              <a:spcBef>
                <a:spcPts val="0"/>
              </a:spcBef>
            </a:pPr>
            <a:r>
              <a:rPr lang="ar-LB" sz="3600" b="1" dirty="0">
                <a:solidFill>
                  <a:schemeClr val="bg1"/>
                </a:solidFill>
                <a:latin typeface="Sakkal Majalla" pitchFamily="2" charset="-78"/>
                <a:cs typeface="Sakkal Majalla" pitchFamily="2" charset="-78"/>
              </a:rPr>
              <a:t>2. </a:t>
            </a:r>
            <a:r>
              <a:rPr lang="ar-SA" sz="3600" b="1" dirty="0">
                <a:solidFill>
                  <a:schemeClr val="bg1"/>
                </a:solidFill>
                <a:latin typeface="Sakkal Majalla" pitchFamily="2" charset="-78"/>
                <a:cs typeface="Sakkal Majalla" pitchFamily="2" charset="-78"/>
              </a:rPr>
              <a:t>إجراء التعدادات في البلدان العربية</a:t>
            </a:r>
            <a:r>
              <a:rPr lang="ar-LB" sz="3600" b="1" dirty="0">
                <a:solidFill>
                  <a:schemeClr val="bg1"/>
                </a:solidFill>
                <a:latin typeface="Sakkal Majalla" pitchFamily="2" charset="-78"/>
                <a:cs typeface="Sakkal Majalla" pitchFamily="2" charset="-78"/>
              </a:rPr>
              <a:t> في</a:t>
            </a:r>
            <a:r>
              <a:rPr lang="ar-SA" sz="3600" b="1" dirty="0">
                <a:solidFill>
                  <a:schemeClr val="bg1"/>
                </a:solidFill>
                <a:latin typeface="Sakkal Majalla" pitchFamily="2" charset="-78"/>
                <a:cs typeface="Sakkal Majalla" pitchFamily="2" charset="-78"/>
              </a:rPr>
              <a:t> </a:t>
            </a:r>
            <a:r>
              <a:rPr lang="ar-LB" sz="3600" b="1" dirty="0">
                <a:solidFill>
                  <a:schemeClr val="bg1"/>
                </a:solidFill>
                <a:latin typeface="Sakkal Majalla" pitchFamily="2" charset="-78"/>
                <a:cs typeface="Sakkal Majalla" pitchFamily="2" charset="-78"/>
              </a:rPr>
              <a:t>جولة 2020</a:t>
            </a:r>
          </a:p>
        </p:txBody>
      </p:sp>
      <p:cxnSp>
        <p:nvCxnSpPr>
          <p:cNvPr id="4" name="Straight Connector 3">
            <a:extLst>
              <a:ext uri="{FF2B5EF4-FFF2-40B4-BE49-F238E27FC236}">
                <a16:creationId xmlns:a16="http://schemas.microsoft.com/office/drawing/2014/main" id="{675903F1-7D42-407B-861B-05D1247422F6}"/>
              </a:ext>
            </a:extLst>
          </p:cNvPr>
          <p:cNvCxnSpPr>
            <a:cxnSpLocks/>
          </p:cNvCxnSpPr>
          <p:nvPr/>
        </p:nvCxnSpPr>
        <p:spPr>
          <a:xfrm flipV="1">
            <a:off x="762000" y="4648201"/>
            <a:ext cx="6581499" cy="17187"/>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0DC801C-B9DA-428A-A9BB-38267E730198}"/>
              </a:ext>
            </a:extLst>
          </p:cNvPr>
          <p:cNvSpPr txBox="1"/>
          <p:nvPr/>
        </p:nvSpPr>
        <p:spPr>
          <a:xfrm>
            <a:off x="618317" y="4684931"/>
            <a:ext cx="635696" cy="276999"/>
          </a:xfrm>
          <a:prstGeom prst="rect">
            <a:avLst/>
          </a:prstGeom>
          <a:noFill/>
        </p:spPr>
        <p:txBody>
          <a:bodyPr wrap="square" rtlCol="0">
            <a:spAutoFit/>
          </a:bodyPr>
          <a:lstStyle/>
          <a:p>
            <a:r>
              <a:rPr lang="en-US" sz="1200" b="1" dirty="0"/>
              <a:t>2015</a:t>
            </a:r>
          </a:p>
        </p:txBody>
      </p:sp>
      <p:sp>
        <p:nvSpPr>
          <p:cNvPr id="8" name="TextBox 7">
            <a:extLst>
              <a:ext uri="{FF2B5EF4-FFF2-40B4-BE49-F238E27FC236}">
                <a16:creationId xmlns:a16="http://schemas.microsoft.com/office/drawing/2014/main" id="{7E772041-8BEB-48D4-BA28-0630E6703E5E}"/>
              </a:ext>
            </a:extLst>
          </p:cNvPr>
          <p:cNvSpPr txBox="1"/>
          <p:nvPr/>
        </p:nvSpPr>
        <p:spPr>
          <a:xfrm flipH="1">
            <a:off x="304799" y="3096398"/>
            <a:ext cx="829478" cy="369332"/>
          </a:xfrm>
          <a:prstGeom prst="rect">
            <a:avLst/>
          </a:prstGeom>
          <a:solidFill>
            <a:srgbClr val="92D050"/>
          </a:solidFill>
          <a:ln>
            <a:solidFill>
              <a:schemeClr val="tx2"/>
            </a:solidFill>
          </a:ln>
        </p:spPr>
        <p:txBody>
          <a:bodyPr wrap="square" rtlCol="0">
            <a:spAutoFit/>
          </a:bodyPr>
          <a:lstStyle/>
          <a:p>
            <a:r>
              <a:rPr lang="ar-LB" dirty="0"/>
              <a:t>الأردن</a:t>
            </a:r>
            <a:endParaRPr lang="en-US" dirty="0"/>
          </a:p>
        </p:txBody>
      </p:sp>
      <p:sp>
        <p:nvSpPr>
          <p:cNvPr id="9" name="TextBox 8">
            <a:extLst>
              <a:ext uri="{FF2B5EF4-FFF2-40B4-BE49-F238E27FC236}">
                <a16:creationId xmlns:a16="http://schemas.microsoft.com/office/drawing/2014/main" id="{B611AA32-9C8E-4FA4-9FE1-F36E9D2C7283}"/>
              </a:ext>
            </a:extLst>
          </p:cNvPr>
          <p:cNvSpPr txBox="1"/>
          <p:nvPr/>
        </p:nvSpPr>
        <p:spPr>
          <a:xfrm flipH="1">
            <a:off x="1563170" y="3096398"/>
            <a:ext cx="829479" cy="646331"/>
          </a:xfrm>
          <a:prstGeom prst="rect">
            <a:avLst/>
          </a:prstGeom>
          <a:solidFill>
            <a:srgbClr val="92D050"/>
          </a:solidFill>
          <a:ln>
            <a:solidFill>
              <a:schemeClr val="accent2"/>
            </a:solidFill>
          </a:ln>
        </p:spPr>
        <p:txBody>
          <a:bodyPr wrap="square" rtlCol="0">
            <a:spAutoFit/>
          </a:bodyPr>
          <a:lstStyle/>
          <a:p>
            <a:r>
              <a:rPr lang="ar-LB" dirty="0"/>
              <a:t>مصر</a:t>
            </a:r>
          </a:p>
          <a:p>
            <a:r>
              <a:rPr lang="ar-LB" dirty="0"/>
              <a:t>فلسطين</a:t>
            </a:r>
          </a:p>
        </p:txBody>
      </p:sp>
      <p:sp>
        <p:nvSpPr>
          <p:cNvPr id="10" name="TextBox 9">
            <a:extLst>
              <a:ext uri="{FF2B5EF4-FFF2-40B4-BE49-F238E27FC236}">
                <a16:creationId xmlns:a16="http://schemas.microsoft.com/office/drawing/2014/main" id="{3C936D9A-860B-4AC7-B604-B6B0278F174B}"/>
              </a:ext>
            </a:extLst>
          </p:cNvPr>
          <p:cNvSpPr txBox="1"/>
          <p:nvPr/>
        </p:nvSpPr>
        <p:spPr>
          <a:xfrm>
            <a:off x="1828800" y="4684931"/>
            <a:ext cx="529051" cy="276999"/>
          </a:xfrm>
          <a:prstGeom prst="rect">
            <a:avLst/>
          </a:prstGeom>
          <a:noFill/>
        </p:spPr>
        <p:txBody>
          <a:bodyPr wrap="square" rtlCol="0">
            <a:spAutoFit/>
          </a:bodyPr>
          <a:lstStyle/>
          <a:p>
            <a:r>
              <a:rPr lang="ar-LB" sz="1200" b="1" dirty="0"/>
              <a:t>2017</a:t>
            </a:r>
            <a:endParaRPr lang="en-US" sz="1200" b="1" dirty="0"/>
          </a:p>
        </p:txBody>
      </p:sp>
      <p:sp>
        <p:nvSpPr>
          <p:cNvPr id="11" name="TextBox 10">
            <a:extLst>
              <a:ext uri="{FF2B5EF4-FFF2-40B4-BE49-F238E27FC236}">
                <a16:creationId xmlns:a16="http://schemas.microsoft.com/office/drawing/2014/main" id="{CA8A0624-05CB-49BD-85A7-A444AEE5419A}"/>
              </a:ext>
            </a:extLst>
          </p:cNvPr>
          <p:cNvSpPr txBox="1"/>
          <p:nvPr/>
        </p:nvSpPr>
        <p:spPr>
          <a:xfrm>
            <a:off x="2638694" y="4703803"/>
            <a:ext cx="542116" cy="276999"/>
          </a:xfrm>
          <a:prstGeom prst="rect">
            <a:avLst/>
          </a:prstGeom>
          <a:noFill/>
        </p:spPr>
        <p:txBody>
          <a:bodyPr wrap="square" rtlCol="0">
            <a:spAutoFit/>
          </a:bodyPr>
          <a:lstStyle/>
          <a:p>
            <a:r>
              <a:rPr lang="en-US" sz="1200" b="1" dirty="0"/>
              <a:t>201</a:t>
            </a:r>
            <a:r>
              <a:rPr lang="ar-LB" sz="1200" b="1" dirty="0"/>
              <a:t>8</a:t>
            </a:r>
            <a:endParaRPr lang="en-US" sz="1200" b="1" dirty="0"/>
          </a:p>
        </p:txBody>
      </p:sp>
      <p:sp>
        <p:nvSpPr>
          <p:cNvPr id="13" name="TextBox 12">
            <a:extLst>
              <a:ext uri="{FF2B5EF4-FFF2-40B4-BE49-F238E27FC236}">
                <a16:creationId xmlns:a16="http://schemas.microsoft.com/office/drawing/2014/main" id="{DED9AB96-6718-4E91-919E-5BD92A65CDA0}"/>
              </a:ext>
            </a:extLst>
          </p:cNvPr>
          <p:cNvSpPr txBox="1"/>
          <p:nvPr/>
        </p:nvSpPr>
        <p:spPr>
          <a:xfrm>
            <a:off x="3981771" y="4665388"/>
            <a:ext cx="620456" cy="276999"/>
          </a:xfrm>
          <a:prstGeom prst="rect">
            <a:avLst/>
          </a:prstGeom>
          <a:noFill/>
        </p:spPr>
        <p:txBody>
          <a:bodyPr wrap="square" rtlCol="0">
            <a:spAutoFit/>
          </a:bodyPr>
          <a:lstStyle/>
          <a:p>
            <a:r>
              <a:rPr lang="ar-LB" sz="1200" b="1" dirty="0"/>
              <a:t>2020</a:t>
            </a:r>
            <a:endParaRPr lang="en-US" sz="1200" b="1" dirty="0"/>
          </a:p>
        </p:txBody>
      </p:sp>
      <p:sp>
        <p:nvSpPr>
          <p:cNvPr id="14" name="TextBox 13">
            <a:extLst>
              <a:ext uri="{FF2B5EF4-FFF2-40B4-BE49-F238E27FC236}">
                <a16:creationId xmlns:a16="http://schemas.microsoft.com/office/drawing/2014/main" id="{9446B675-82FC-4B60-B7A4-7CB50548581D}"/>
              </a:ext>
            </a:extLst>
          </p:cNvPr>
          <p:cNvSpPr txBox="1"/>
          <p:nvPr/>
        </p:nvSpPr>
        <p:spPr>
          <a:xfrm flipH="1">
            <a:off x="3844809" y="2209799"/>
            <a:ext cx="807146" cy="1200329"/>
          </a:xfrm>
          <a:prstGeom prst="rect">
            <a:avLst/>
          </a:prstGeom>
          <a:solidFill>
            <a:schemeClr val="accent1"/>
          </a:solidFill>
          <a:ln>
            <a:solidFill>
              <a:schemeClr val="accent2"/>
            </a:solidFill>
          </a:ln>
        </p:spPr>
        <p:txBody>
          <a:bodyPr wrap="square" rtlCol="0">
            <a:spAutoFit/>
          </a:bodyPr>
          <a:lstStyle/>
          <a:p>
            <a:r>
              <a:rPr lang="ar-LB" dirty="0"/>
              <a:t>بلدان مجلس التعاون الخليجي</a:t>
            </a:r>
          </a:p>
        </p:txBody>
      </p:sp>
      <p:sp>
        <p:nvSpPr>
          <p:cNvPr id="15" name="TextBox 14">
            <a:extLst>
              <a:ext uri="{FF2B5EF4-FFF2-40B4-BE49-F238E27FC236}">
                <a16:creationId xmlns:a16="http://schemas.microsoft.com/office/drawing/2014/main" id="{37E216CB-5CE0-4646-A5BE-96AF507EC3DD}"/>
              </a:ext>
            </a:extLst>
          </p:cNvPr>
          <p:cNvSpPr txBox="1"/>
          <p:nvPr/>
        </p:nvSpPr>
        <p:spPr>
          <a:xfrm>
            <a:off x="5932745" y="4665388"/>
            <a:ext cx="572837" cy="276999"/>
          </a:xfrm>
          <a:prstGeom prst="rect">
            <a:avLst/>
          </a:prstGeom>
          <a:noFill/>
        </p:spPr>
        <p:txBody>
          <a:bodyPr wrap="square" rtlCol="0">
            <a:spAutoFit/>
          </a:bodyPr>
          <a:lstStyle/>
          <a:p>
            <a:r>
              <a:rPr lang="ar-LB" sz="1200" b="1" dirty="0"/>
              <a:t>2023</a:t>
            </a:r>
            <a:endParaRPr lang="en-US" sz="1200" b="1" dirty="0"/>
          </a:p>
        </p:txBody>
      </p:sp>
      <p:sp>
        <p:nvSpPr>
          <p:cNvPr id="16" name="TextBox 15">
            <a:extLst>
              <a:ext uri="{FF2B5EF4-FFF2-40B4-BE49-F238E27FC236}">
                <a16:creationId xmlns:a16="http://schemas.microsoft.com/office/drawing/2014/main" id="{0E416737-1DCE-4BE2-99AE-8479E169878C}"/>
              </a:ext>
            </a:extLst>
          </p:cNvPr>
          <p:cNvSpPr txBox="1"/>
          <p:nvPr/>
        </p:nvSpPr>
        <p:spPr>
          <a:xfrm>
            <a:off x="6794813" y="4703803"/>
            <a:ext cx="574787" cy="276999"/>
          </a:xfrm>
          <a:prstGeom prst="rect">
            <a:avLst/>
          </a:prstGeom>
          <a:noFill/>
        </p:spPr>
        <p:txBody>
          <a:bodyPr wrap="square" rtlCol="0">
            <a:spAutoFit/>
          </a:bodyPr>
          <a:lstStyle/>
          <a:p>
            <a:r>
              <a:rPr lang="ar-LB" sz="1200" b="1" dirty="0"/>
              <a:t>2024</a:t>
            </a:r>
            <a:endParaRPr lang="en-US" sz="1200" b="1" dirty="0"/>
          </a:p>
        </p:txBody>
      </p:sp>
      <p:sp>
        <p:nvSpPr>
          <p:cNvPr id="17" name="TextBox 16">
            <a:extLst>
              <a:ext uri="{FF2B5EF4-FFF2-40B4-BE49-F238E27FC236}">
                <a16:creationId xmlns:a16="http://schemas.microsoft.com/office/drawing/2014/main" id="{192D5826-19CC-4310-86DF-A6FC13000CA0}"/>
              </a:ext>
            </a:extLst>
          </p:cNvPr>
          <p:cNvSpPr txBox="1"/>
          <p:nvPr/>
        </p:nvSpPr>
        <p:spPr>
          <a:xfrm flipH="1">
            <a:off x="5636579" y="3546069"/>
            <a:ext cx="838196" cy="369332"/>
          </a:xfrm>
          <a:prstGeom prst="rect">
            <a:avLst/>
          </a:prstGeom>
          <a:solidFill>
            <a:srgbClr val="FFFF00"/>
          </a:solidFill>
          <a:ln>
            <a:solidFill>
              <a:schemeClr val="tx1"/>
            </a:solidFill>
          </a:ln>
        </p:spPr>
        <p:txBody>
          <a:bodyPr wrap="square" rtlCol="0">
            <a:spAutoFit/>
          </a:bodyPr>
          <a:lstStyle/>
          <a:p>
            <a:r>
              <a:rPr lang="ar-LB" dirty="0"/>
              <a:t>موريتانيا</a:t>
            </a:r>
          </a:p>
        </p:txBody>
      </p:sp>
      <p:sp>
        <p:nvSpPr>
          <p:cNvPr id="18" name="TextBox 17">
            <a:extLst>
              <a:ext uri="{FF2B5EF4-FFF2-40B4-BE49-F238E27FC236}">
                <a16:creationId xmlns:a16="http://schemas.microsoft.com/office/drawing/2014/main" id="{542F5850-09BC-40CB-8464-5925DE1E90CC}"/>
              </a:ext>
            </a:extLst>
          </p:cNvPr>
          <p:cNvSpPr txBox="1"/>
          <p:nvPr/>
        </p:nvSpPr>
        <p:spPr>
          <a:xfrm flipH="1">
            <a:off x="6629400" y="3366424"/>
            <a:ext cx="838197" cy="646331"/>
          </a:xfrm>
          <a:prstGeom prst="rect">
            <a:avLst/>
          </a:prstGeom>
          <a:solidFill>
            <a:srgbClr val="FFFF00"/>
          </a:solidFill>
          <a:ln>
            <a:solidFill>
              <a:schemeClr val="accent2"/>
            </a:solidFill>
          </a:ln>
        </p:spPr>
        <p:txBody>
          <a:bodyPr wrap="square" rtlCol="0">
            <a:spAutoFit/>
          </a:bodyPr>
          <a:lstStyle/>
          <a:p>
            <a:r>
              <a:rPr lang="ar-LB" dirty="0"/>
              <a:t>تونس</a:t>
            </a:r>
          </a:p>
          <a:p>
            <a:r>
              <a:rPr lang="ar-LB" dirty="0"/>
              <a:t>المغرب</a:t>
            </a:r>
            <a:endParaRPr lang="en-US" dirty="0"/>
          </a:p>
        </p:txBody>
      </p:sp>
      <p:sp>
        <p:nvSpPr>
          <p:cNvPr id="21" name="TextBox 20">
            <a:extLst>
              <a:ext uri="{FF2B5EF4-FFF2-40B4-BE49-F238E27FC236}">
                <a16:creationId xmlns:a16="http://schemas.microsoft.com/office/drawing/2014/main" id="{3EEBD2F2-8951-452A-A391-D58372D9B2F8}"/>
              </a:ext>
            </a:extLst>
          </p:cNvPr>
          <p:cNvSpPr txBox="1"/>
          <p:nvPr/>
        </p:nvSpPr>
        <p:spPr>
          <a:xfrm>
            <a:off x="5175064" y="4684931"/>
            <a:ext cx="757681" cy="276999"/>
          </a:xfrm>
          <a:prstGeom prst="rect">
            <a:avLst/>
          </a:prstGeom>
          <a:noFill/>
        </p:spPr>
        <p:txBody>
          <a:bodyPr wrap="square" rtlCol="0">
            <a:spAutoFit/>
          </a:bodyPr>
          <a:lstStyle/>
          <a:p>
            <a:r>
              <a:rPr lang="ar-LB" sz="1200" b="1" dirty="0"/>
              <a:t>202</a:t>
            </a:r>
            <a:r>
              <a:rPr lang="en-US" sz="1200" b="1" dirty="0"/>
              <a:t>2</a:t>
            </a:r>
          </a:p>
        </p:txBody>
      </p:sp>
      <p:sp>
        <p:nvSpPr>
          <p:cNvPr id="22" name="TextBox 21">
            <a:extLst>
              <a:ext uri="{FF2B5EF4-FFF2-40B4-BE49-F238E27FC236}">
                <a16:creationId xmlns:a16="http://schemas.microsoft.com/office/drawing/2014/main" id="{97F70A1C-418D-4489-9EF1-866B643658DD}"/>
              </a:ext>
            </a:extLst>
          </p:cNvPr>
          <p:cNvSpPr txBox="1"/>
          <p:nvPr/>
        </p:nvSpPr>
        <p:spPr>
          <a:xfrm>
            <a:off x="4554608" y="4648201"/>
            <a:ext cx="572836" cy="277000"/>
          </a:xfrm>
          <a:prstGeom prst="rect">
            <a:avLst/>
          </a:prstGeom>
          <a:noFill/>
        </p:spPr>
        <p:txBody>
          <a:bodyPr wrap="square" rtlCol="0">
            <a:spAutoFit/>
          </a:bodyPr>
          <a:lstStyle/>
          <a:p>
            <a:r>
              <a:rPr lang="ar-LB" sz="1200" b="1" dirty="0"/>
              <a:t>2021</a:t>
            </a:r>
            <a:endParaRPr lang="en-US" sz="1200" b="1" dirty="0"/>
          </a:p>
        </p:txBody>
      </p:sp>
      <p:sp>
        <p:nvSpPr>
          <p:cNvPr id="23" name="TextBox 22">
            <a:extLst>
              <a:ext uri="{FF2B5EF4-FFF2-40B4-BE49-F238E27FC236}">
                <a16:creationId xmlns:a16="http://schemas.microsoft.com/office/drawing/2014/main" id="{D25BD364-3D89-4D18-9716-0E06270BD42B}"/>
              </a:ext>
            </a:extLst>
          </p:cNvPr>
          <p:cNvSpPr txBox="1"/>
          <p:nvPr/>
        </p:nvSpPr>
        <p:spPr>
          <a:xfrm>
            <a:off x="3386567" y="4718040"/>
            <a:ext cx="595203" cy="276999"/>
          </a:xfrm>
          <a:prstGeom prst="rect">
            <a:avLst/>
          </a:prstGeom>
          <a:noFill/>
        </p:spPr>
        <p:txBody>
          <a:bodyPr wrap="square" rtlCol="0">
            <a:spAutoFit/>
          </a:bodyPr>
          <a:lstStyle/>
          <a:p>
            <a:r>
              <a:rPr lang="en-US" sz="1200" b="1" dirty="0"/>
              <a:t>201</a:t>
            </a:r>
            <a:r>
              <a:rPr lang="ar-LB" sz="1200" b="1" dirty="0"/>
              <a:t>9</a:t>
            </a:r>
            <a:endParaRPr lang="en-US" sz="1200" b="1" dirty="0"/>
          </a:p>
        </p:txBody>
      </p:sp>
      <p:sp>
        <p:nvSpPr>
          <p:cNvPr id="25" name="TextBox 24">
            <a:extLst>
              <a:ext uri="{FF2B5EF4-FFF2-40B4-BE49-F238E27FC236}">
                <a16:creationId xmlns:a16="http://schemas.microsoft.com/office/drawing/2014/main" id="{429FD750-36C9-45CC-805B-9FA989860019}"/>
              </a:ext>
            </a:extLst>
          </p:cNvPr>
          <p:cNvSpPr txBox="1"/>
          <p:nvPr/>
        </p:nvSpPr>
        <p:spPr>
          <a:xfrm>
            <a:off x="7575358" y="4718040"/>
            <a:ext cx="1003684" cy="400110"/>
          </a:xfrm>
          <a:prstGeom prst="rect">
            <a:avLst/>
          </a:prstGeom>
          <a:noFill/>
        </p:spPr>
        <p:txBody>
          <a:bodyPr wrap="square" rtlCol="0">
            <a:spAutoFit/>
          </a:bodyPr>
          <a:lstStyle/>
          <a:p>
            <a:r>
              <a:rPr lang="ar-LB" sz="2000" b="1" dirty="0"/>
              <a:t>غير محدد</a:t>
            </a:r>
            <a:endParaRPr lang="en-US" sz="2000" b="1" dirty="0"/>
          </a:p>
        </p:txBody>
      </p:sp>
      <p:sp>
        <p:nvSpPr>
          <p:cNvPr id="26" name="TextBox 25">
            <a:extLst>
              <a:ext uri="{FF2B5EF4-FFF2-40B4-BE49-F238E27FC236}">
                <a16:creationId xmlns:a16="http://schemas.microsoft.com/office/drawing/2014/main" id="{188BA6D4-3D18-473D-BB6C-55B0080C3BA6}"/>
              </a:ext>
            </a:extLst>
          </p:cNvPr>
          <p:cNvSpPr txBox="1"/>
          <p:nvPr/>
        </p:nvSpPr>
        <p:spPr>
          <a:xfrm flipH="1">
            <a:off x="7543802" y="2057404"/>
            <a:ext cx="838197" cy="1477328"/>
          </a:xfrm>
          <a:prstGeom prst="rect">
            <a:avLst/>
          </a:prstGeom>
          <a:solidFill>
            <a:schemeClr val="bg1">
              <a:lumMod val="85000"/>
            </a:scheme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ar-LB" dirty="0"/>
              <a:t>اليمن</a:t>
            </a:r>
          </a:p>
          <a:p>
            <a:r>
              <a:rPr lang="ar-LB" dirty="0"/>
              <a:t>سوريا</a:t>
            </a:r>
          </a:p>
          <a:p>
            <a:r>
              <a:rPr lang="ar-LB" dirty="0"/>
              <a:t>لبنان</a:t>
            </a:r>
          </a:p>
          <a:p>
            <a:r>
              <a:rPr lang="ar-LB" dirty="0"/>
              <a:t>ليبيا</a:t>
            </a:r>
          </a:p>
          <a:p>
            <a:r>
              <a:rPr lang="ar-LB" dirty="0"/>
              <a:t>الصومال</a:t>
            </a:r>
            <a:endParaRPr lang="en-US" dirty="0"/>
          </a:p>
        </p:txBody>
      </p:sp>
      <p:sp>
        <p:nvSpPr>
          <p:cNvPr id="24" name="TextBox 23">
            <a:extLst>
              <a:ext uri="{FF2B5EF4-FFF2-40B4-BE49-F238E27FC236}">
                <a16:creationId xmlns:a16="http://schemas.microsoft.com/office/drawing/2014/main" id="{A98F117B-0B07-4328-B416-D913029F4AD5}"/>
              </a:ext>
            </a:extLst>
          </p:cNvPr>
          <p:cNvSpPr txBox="1"/>
          <p:nvPr/>
        </p:nvSpPr>
        <p:spPr>
          <a:xfrm>
            <a:off x="1170512" y="4703803"/>
            <a:ext cx="595204" cy="276999"/>
          </a:xfrm>
          <a:prstGeom prst="rect">
            <a:avLst/>
          </a:prstGeom>
          <a:noFill/>
        </p:spPr>
        <p:txBody>
          <a:bodyPr wrap="square" rtlCol="0">
            <a:spAutoFit/>
          </a:bodyPr>
          <a:lstStyle/>
          <a:p>
            <a:r>
              <a:rPr lang="en-US" sz="1200" b="1" dirty="0"/>
              <a:t>2016</a:t>
            </a:r>
          </a:p>
        </p:txBody>
      </p:sp>
      <p:grpSp>
        <p:nvGrpSpPr>
          <p:cNvPr id="27" name="Group 26">
            <a:extLst>
              <a:ext uri="{FF2B5EF4-FFF2-40B4-BE49-F238E27FC236}">
                <a16:creationId xmlns:a16="http://schemas.microsoft.com/office/drawing/2014/main" id="{0B6BCB72-F07F-4A0C-A87E-9C6B86EFAC55}"/>
              </a:ext>
            </a:extLst>
          </p:cNvPr>
          <p:cNvGrpSpPr/>
          <p:nvPr/>
        </p:nvGrpSpPr>
        <p:grpSpPr>
          <a:xfrm>
            <a:off x="409426" y="2320925"/>
            <a:ext cx="888055" cy="801806"/>
            <a:chOff x="545901" y="2029540"/>
            <a:chExt cx="1184073" cy="1069075"/>
          </a:xfrm>
          <a:solidFill>
            <a:srgbClr val="0070C0"/>
          </a:solidFill>
        </p:grpSpPr>
        <p:pic>
          <p:nvPicPr>
            <p:cNvPr id="28" name="Graphic 27" descr="Smart Phone">
              <a:extLst>
                <a:ext uri="{FF2B5EF4-FFF2-40B4-BE49-F238E27FC236}">
                  <a16:creationId xmlns:a16="http://schemas.microsoft.com/office/drawing/2014/main" id="{9B7388BA-D582-4792-AE70-3644F62DE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64429">
              <a:off x="907038" y="2330015"/>
              <a:ext cx="822936" cy="768600"/>
            </a:xfrm>
            <a:prstGeom prst="rect">
              <a:avLst/>
            </a:prstGeom>
          </p:spPr>
        </p:pic>
        <p:pic>
          <p:nvPicPr>
            <p:cNvPr id="29" name="Graphic 28" descr="Smart Phone">
              <a:extLst>
                <a:ext uri="{FF2B5EF4-FFF2-40B4-BE49-F238E27FC236}">
                  <a16:creationId xmlns:a16="http://schemas.microsoft.com/office/drawing/2014/main" id="{B7AF600C-1393-44B4-9A2E-054F9E1C58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80112">
              <a:off x="545901" y="2029540"/>
              <a:ext cx="822936" cy="768600"/>
            </a:xfrm>
            <a:prstGeom prst="rect">
              <a:avLst/>
            </a:prstGeom>
          </p:spPr>
        </p:pic>
      </p:grpSp>
      <p:grpSp>
        <p:nvGrpSpPr>
          <p:cNvPr id="30" name="Group 29">
            <a:extLst>
              <a:ext uri="{FF2B5EF4-FFF2-40B4-BE49-F238E27FC236}">
                <a16:creationId xmlns:a16="http://schemas.microsoft.com/office/drawing/2014/main" id="{56A23F36-FEC7-43B7-B9EA-A53E348532C5}"/>
              </a:ext>
            </a:extLst>
          </p:cNvPr>
          <p:cNvGrpSpPr/>
          <p:nvPr/>
        </p:nvGrpSpPr>
        <p:grpSpPr>
          <a:xfrm>
            <a:off x="4829967" y="1421284"/>
            <a:ext cx="888055" cy="801806"/>
            <a:chOff x="545901" y="2029540"/>
            <a:chExt cx="1184073" cy="1069075"/>
          </a:xfrm>
        </p:grpSpPr>
        <p:pic>
          <p:nvPicPr>
            <p:cNvPr id="31" name="Graphic 30" descr="Smart Phone">
              <a:extLst>
                <a:ext uri="{FF2B5EF4-FFF2-40B4-BE49-F238E27FC236}">
                  <a16:creationId xmlns:a16="http://schemas.microsoft.com/office/drawing/2014/main" id="{5B157E2B-5E15-4627-A9AC-3BECD8382B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64429">
              <a:off x="907038" y="2330015"/>
              <a:ext cx="822936" cy="768600"/>
            </a:xfrm>
            <a:prstGeom prst="rect">
              <a:avLst/>
            </a:prstGeom>
          </p:spPr>
        </p:pic>
        <p:pic>
          <p:nvPicPr>
            <p:cNvPr id="32" name="Graphic 31" descr="Smart Phone">
              <a:extLst>
                <a:ext uri="{FF2B5EF4-FFF2-40B4-BE49-F238E27FC236}">
                  <a16:creationId xmlns:a16="http://schemas.microsoft.com/office/drawing/2014/main" id="{AD3A5CE1-0C65-4E1C-90A0-29BEE6CC62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80112">
              <a:off x="545901" y="2029540"/>
              <a:ext cx="822936" cy="768600"/>
            </a:xfrm>
            <a:prstGeom prst="rect">
              <a:avLst/>
            </a:prstGeom>
          </p:spPr>
        </p:pic>
      </p:grpSp>
      <p:pic>
        <p:nvPicPr>
          <p:cNvPr id="33" name="Graphic 32" descr="Database">
            <a:extLst>
              <a:ext uri="{FF2B5EF4-FFF2-40B4-BE49-F238E27FC236}">
                <a16:creationId xmlns:a16="http://schemas.microsoft.com/office/drawing/2014/main" id="{099A7044-8C43-47A3-A93E-70A9EE1AF9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66155" y="1275664"/>
            <a:ext cx="685800" cy="685800"/>
          </a:xfrm>
          <a:prstGeom prst="rect">
            <a:avLst/>
          </a:prstGeom>
        </p:spPr>
      </p:pic>
      <p:pic>
        <p:nvPicPr>
          <p:cNvPr id="34" name="Graphic 33" descr="Questions">
            <a:extLst>
              <a:ext uri="{FF2B5EF4-FFF2-40B4-BE49-F238E27FC236}">
                <a16:creationId xmlns:a16="http://schemas.microsoft.com/office/drawing/2014/main" id="{C20EB1B7-7605-42E0-A56F-FCE39DAFAD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96034" y="2101476"/>
            <a:ext cx="1043641" cy="1043641"/>
          </a:xfrm>
          <a:prstGeom prst="rect">
            <a:avLst/>
          </a:prstGeom>
        </p:spPr>
      </p:pic>
      <p:sp>
        <p:nvSpPr>
          <p:cNvPr id="36" name="TextBox 35">
            <a:extLst>
              <a:ext uri="{FF2B5EF4-FFF2-40B4-BE49-F238E27FC236}">
                <a16:creationId xmlns:a16="http://schemas.microsoft.com/office/drawing/2014/main" id="{6801A7B9-2005-4B99-8BFF-D46232C60923}"/>
              </a:ext>
            </a:extLst>
          </p:cNvPr>
          <p:cNvSpPr txBox="1"/>
          <p:nvPr/>
        </p:nvSpPr>
        <p:spPr>
          <a:xfrm>
            <a:off x="4684243" y="2307720"/>
            <a:ext cx="777659" cy="923330"/>
          </a:xfrm>
          <a:prstGeom prst="rect">
            <a:avLst/>
          </a:prstGeom>
          <a:solidFill>
            <a:schemeClr val="accent1"/>
          </a:solidFill>
          <a:ln>
            <a:solidFill>
              <a:schemeClr val="tx2"/>
            </a:solidFill>
          </a:ln>
        </p:spPr>
        <p:txBody>
          <a:bodyPr wrap="square" rtlCol="0">
            <a:spAutoFit/>
          </a:bodyPr>
          <a:lstStyle/>
          <a:p>
            <a:r>
              <a:rPr lang="ar-LB" dirty="0"/>
              <a:t>الجزائر</a:t>
            </a:r>
          </a:p>
          <a:p>
            <a:r>
              <a:rPr lang="ar-LB" dirty="0"/>
              <a:t>السودان</a:t>
            </a:r>
          </a:p>
          <a:p>
            <a:r>
              <a:rPr lang="ar-LB" dirty="0"/>
              <a:t>العراق</a:t>
            </a:r>
            <a:endParaRPr lang="en-US" dirty="0"/>
          </a:p>
        </p:txBody>
      </p:sp>
      <p:grpSp>
        <p:nvGrpSpPr>
          <p:cNvPr id="37" name="Group 36">
            <a:extLst>
              <a:ext uri="{FF2B5EF4-FFF2-40B4-BE49-F238E27FC236}">
                <a16:creationId xmlns:a16="http://schemas.microsoft.com/office/drawing/2014/main" id="{F501AC25-2FA3-42C6-B1F1-3C443DDB2D3B}"/>
              </a:ext>
            </a:extLst>
          </p:cNvPr>
          <p:cNvGrpSpPr/>
          <p:nvPr/>
        </p:nvGrpSpPr>
        <p:grpSpPr>
          <a:xfrm>
            <a:off x="1484828" y="2124183"/>
            <a:ext cx="888055" cy="801806"/>
            <a:chOff x="545901" y="2029540"/>
            <a:chExt cx="1184073" cy="1069075"/>
          </a:xfrm>
          <a:solidFill>
            <a:srgbClr val="0070C0"/>
          </a:solidFill>
        </p:grpSpPr>
        <p:pic>
          <p:nvPicPr>
            <p:cNvPr id="38" name="Graphic 37" descr="Smart Phone">
              <a:extLst>
                <a:ext uri="{FF2B5EF4-FFF2-40B4-BE49-F238E27FC236}">
                  <a16:creationId xmlns:a16="http://schemas.microsoft.com/office/drawing/2014/main" id="{05671F4A-902C-40DA-AC47-F74492623C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64429">
              <a:off x="907038" y="2330015"/>
              <a:ext cx="822936" cy="768600"/>
            </a:xfrm>
            <a:prstGeom prst="rect">
              <a:avLst/>
            </a:prstGeom>
          </p:spPr>
        </p:pic>
        <p:pic>
          <p:nvPicPr>
            <p:cNvPr id="39" name="Graphic 38" descr="Smart Phone">
              <a:extLst>
                <a:ext uri="{FF2B5EF4-FFF2-40B4-BE49-F238E27FC236}">
                  <a16:creationId xmlns:a16="http://schemas.microsoft.com/office/drawing/2014/main" id="{478F4C3C-C644-45B9-921C-8519A1938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80112">
              <a:off x="545901" y="2029540"/>
              <a:ext cx="822936" cy="768600"/>
            </a:xfrm>
            <a:prstGeom prst="rect">
              <a:avLst/>
            </a:prstGeom>
          </p:spPr>
        </p:pic>
      </p:grpSp>
    </p:spTree>
    <p:extLst>
      <p:ext uri="{BB962C8B-B14F-4D97-AF65-F5344CB8AC3E}">
        <p14:creationId xmlns:p14="http://schemas.microsoft.com/office/powerpoint/2010/main" val="83446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382000" cy="714356"/>
          </a:xfrm>
        </p:spPr>
        <p:txBody>
          <a:bodyPr>
            <a:normAutofit/>
          </a:bodyPr>
          <a:lstStyle/>
          <a:p>
            <a:pPr rtl="1"/>
            <a:r>
              <a:rPr lang="ar-LB" sz="4000" b="1" dirty="0">
                <a:solidFill>
                  <a:schemeClr val="bg1"/>
                </a:solidFill>
                <a:latin typeface="Sakkal Majalla" pitchFamily="2" charset="-78"/>
                <a:cs typeface="Sakkal Majalla" pitchFamily="2" charset="-78"/>
              </a:rPr>
              <a:t>3</a:t>
            </a:r>
            <a:r>
              <a:rPr lang="ar-SA" sz="4000" b="1" dirty="0">
                <a:solidFill>
                  <a:schemeClr val="bg1"/>
                </a:solidFill>
                <a:latin typeface="Sakkal Majalla" pitchFamily="2" charset="-78"/>
                <a:cs typeface="Sakkal Majalla" pitchFamily="2" charset="-78"/>
              </a:rPr>
              <a:t>.</a:t>
            </a:r>
            <a:r>
              <a:rPr lang="ar-LB" sz="4000" b="1" dirty="0">
                <a:solidFill>
                  <a:schemeClr val="bg1"/>
                </a:solidFill>
                <a:latin typeface="Sakkal Majalla" pitchFamily="2" charset="-78"/>
                <a:cs typeface="Sakkal Majalla" pitchFamily="2" charset="-78"/>
              </a:rPr>
              <a:t>تطور</a:t>
            </a:r>
            <a:r>
              <a:rPr lang="ar-SA" sz="4000" b="1" dirty="0">
                <a:solidFill>
                  <a:schemeClr val="bg1"/>
                </a:solidFill>
                <a:latin typeface="Sakkal Majalla" pitchFamily="2" charset="-78"/>
                <a:cs typeface="Sakkal Majalla" pitchFamily="2" charset="-78"/>
              </a:rPr>
              <a:t>طر</a:t>
            </a:r>
            <a:r>
              <a:rPr lang="ar-LB" sz="4000" b="1" dirty="0">
                <a:solidFill>
                  <a:schemeClr val="bg1"/>
                </a:solidFill>
                <a:latin typeface="Sakkal Majalla" pitchFamily="2" charset="-78"/>
                <a:cs typeface="Sakkal Majalla" pitchFamily="2" charset="-78"/>
              </a:rPr>
              <a:t>ق</a:t>
            </a:r>
            <a:r>
              <a:rPr lang="ar-SA" sz="4000" b="1" dirty="0">
                <a:solidFill>
                  <a:schemeClr val="bg1"/>
                </a:solidFill>
                <a:latin typeface="Sakkal Majalla" pitchFamily="2" charset="-78"/>
                <a:cs typeface="Sakkal Majalla" pitchFamily="2" charset="-78"/>
              </a:rPr>
              <a:t> جمع البيانات في تعدادات البلدان العربية</a:t>
            </a:r>
            <a:endParaRPr lang="fr-FR" sz="4000" b="1" dirty="0">
              <a:solidFill>
                <a:schemeClr val="bg1"/>
              </a:solidFill>
              <a:latin typeface="Sakkal Majalla" pitchFamily="2" charset="-78"/>
              <a:cs typeface="Sakkal Majalla"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2280489138"/>
              </p:ext>
            </p:extLst>
          </p:nvPr>
        </p:nvGraphicFramePr>
        <p:xfrm>
          <a:off x="1143000" y="1600200"/>
          <a:ext cx="64008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1143000"/>
          </a:xfrm>
        </p:spPr>
        <p:txBody>
          <a:bodyPr>
            <a:normAutofit/>
          </a:bodyPr>
          <a:lstStyle/>
          <a:p>
            <a:r>
              <a:rPr lang="ar-SA" sz="4000" b="1" dirty="0">
                <a:solidFill>
                  <a:schemeClr val="bg1"/>
                </a:solidFill>
                <a:latin typeface="Sakkal Majalla" pitchFamily="2" charset="-78"/>
                <a:cs typeface="Sakkal Majalla" pitchFamily="2" charset="-78"/>
              </a:rPr>
              <a:t>استخدام التكنولوجيا في تعدادات البلدان العربية</a:t>
            </a:r>
            <a:endParaRPr lang="fr-FR" sz="4000" b="1" dirty="0">
              <a:solidFill>
                <a:schemeClr val="bg1"/>
              </a:solidFill>
              <a:latin typeface="Sakkal Majalla" pitchFamily="2" charset="-78"/>
              <a:cs typeface="Sakkal Majalla"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1660782"/>
              </p:ext>
            </p:extLst>
          </p:nvPr>
        </p:nvGraphicFramePr>
        <p:xfrm>
          <a:off x="733182" y="1319472"/>
          <a:ext cx="7648818" cy="4070985"/>
        </p:xfrm>
        <a:graphic>
          <a:graphicData uri="http://schemas.openxmlformats.org/drawingml/2006/table">
            <a:tbl>
              <a:tblPr/>
              <a:tblGrid>
                <a:gridCol w="1632894">
                  <a:extLst>
                    <a:ext uri="{9D8B030D-6E8A-4147-A177-3AD203B41FA5}">
                      <a16:colId xmlns:a16="http://schemas.microsoft.com/office/drawing/2014/main" val="20000"/>
                    </a:ext>
                  </a:extLst>
                </a:gridCol>
                <a:gridCol w="1031301">
                  <a:extLst>
                    <a:ext uri="{9D8B030D-6E8A-4147-A177-3AD203B41FA5}">
                      <a16:colId xmlns:a16="http://schemas.microsoft.com/office/drawing/2014/main" val="20001"/>
                    </a:ext>
                  </a:extLst>
                </a:gridCol>
                <a:gridCol w="1235686">
                  <a:extLst>
                    <a:ext uri="{9D8B030D-6E8A-4147-A177-3AD203B41FA5}">
                      <a16:colId xmlns:a16="http://schemas.microsoft.com/office/drawing/2014/main" val="20002"/>
                    </a:ext>
                  </a:extLst>
                </a:gridCol>
                <a:gridCol w="3748937">
                  <a:extLst>
                    <a:ext uri="{9D8B030D-6E8A-4147-A177-3AD203B41FA5}">
                      <a16:colId xmlns:a16="http://schemas.microsoft.com/office/drawing/2014/main" val="20003"/>
                    </a:ext>
                  </a:extLst>
                </a:gridCol>
              </a:tblGrid>
              <a:tr h="1035849">
                <a:tc>
                  <a:txBody>
                    <a:bodyPr/>
                    <a:lstStyle/>
                    <a:p>
                      <a:pPr algn="ctr" rtl="1" fontAlgn="b"/>
                      <a:r>
                        <a:rPr lang="ar-LB" sz="2400" b="1" kern="1200" dirty="0">
                          <a:solidFill>
                            <a:schemeClr val="tx1"/>
                          </a:solidFill>
                          <a:latin typeface="Sakkal Majalla" pitchFamily="2" charset="-78"/>
                          <a:ea typeface="+mj-ea"/>
                          <a:cs typeface="Sakkal Majalla" pitchFamily="2" charset="-78"/>
                        </a:rPr>
                        <a:t>الدول التي اجرت تعداد في 2020جولة </a:t>
                      </a:r>
                      <a:endParaRPr lang="ar-SA"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tc>
                  <a:txBody>
                    <a:bodyPr/>
                    <a:lstStyle/>
                    <a:p>
                      <a:pPr algn="ctr" fontAlgn="b"/>
                      <a:r>
                        <a:rPr lang="en-US" sz="2400" b="1" kern="1200" dirty="0">
                          <a:solidFill>
                            <a:schemeClr val="tx1"/>
                          </a:solidFill>
                          <a:latin typeface="Sakkal Majalla" pitchFamily="2" charset="-78"/>
                          <a:ea typeface="+mj-ea"/>
                          <a:cs typeface="Sakkal Majalla" pitchFamily="2" charset="-78"/>
                        </a:rPr>
                        <a:t>2020</a:t>
                      </a: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tc>
                  <a:txBody>
                    <a:bodyPr/>
                    <a:lstStyle/>
                    <a:p>
                      <a:pPr algn="ctr" fontAlgn="b"/>
                      <a:r>
                        <a:rPr lang="en-US" sz="2400" b="1" kern="1200" dirty="0">
                          <a:solidFill>
                            <a:schemeClr val="tx1"/>
                          </a:solidFill>
                          <a:latin typeface="Sakkal Majalla" pitchFamily="2" charset="-78"/>
                          <a:ea typeface="+mj-ea"/>
                          <a:cs typeface="Sakkal Majalla" pitchFamily="2" charset="-78"/>
                        </a:rPr>
                        <a:t>2010</a:t>
                      </a: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tc>
                  <a:txBody>
                    <a:bodyPr/>
                    <a:lstStyle/>
                    <a:p>
                      <a:pPr algn="r" rtl="1" fontAlgn="b"/>
                      <a:r>
                        <a:rPr lang="ar-SA" sz="2400" b="1" kern="1200" dirty="0">
                          <a:solidFill>
                            <a:schemeClr val="tx1"/>
                          </a:solidFill>
                          <a:latin typeface="Sakkal Majalla" pitchFamily="2" charset="-78"/>
                          <a:ea typeface="+mj-ea"/>
                          <a:cs typeface="Sakkal Majalla" pitchFamily="2" charset="-78"/>
                        </a:rPr>
                        <a:t>استخدام التقنيات الحديثة</a:t>
                      </a: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extLst>
                  <a:ext uri="{0D108BD9-81ED-4DB2-BD59-A6C34878D82A}">
                    <a16:rowId xmlns:a16="http://schemas.microsoft.com/office/drawing/2014/main" val="10000"/>
                  </a:ext>
                </a:extLst>
              </a:tr>
              <a:tr h="351226">
                <a:tc>
                  <a:txBody>
                    <a:bodyPr/>
                    <a:lstStyle/>
                    <a:p>
                      <a:pPr algn="ctr" fontAlgn="b"/>
                      <a:r>
                        <a:rPr lang="ar-LB" sz="2400" b="1" kern="1200" dirty="0">
                          <a:solidFill>
                            <a:schemeClr val="tx1"/>
                          </a:solidFill>
                          <a:latin typeface="Sakkal Majalla" pitchFamily="2" charset="-78"/>
                          <a:ea typeface="+mj-ea"/>
                          <a:cs typeface="Sakkal Majalla" pitchFamily="2" charset="-78"/>
                        </a:rPr>
                        <a:t>0</a:t>
                      </a:r>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r>
                        <a:rPr lang="ar-SA" sz="2400" b="1" kern="1200" dirty="0">
                          <a:solidFill>
                            <a:schemeClr val="tx1"/>
                          </a:solidFill>
                          <a:latin typeface="Sakkal Majalla" pitchFamily="2" charset="-78"/>
                          <a:ea typeface="+mj-ea"/>
                          <a:cs typeface="Sakkal Majalla" pitchFamily="2" charset="-78"/>
                        </a:rPr>
                        <a:t>0</a:t>
                      </a:r>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r>
                        <a:rPr lang="en-US" sz="2400" b="1" kern="1200" dirty="0">
                          <a:solidFill>
                            <a:schemeClr val="tx1"/>
                          </a:solidFill>
                          <a:latin typeface="Sakkal Majalla" pitchFamily="2" charset="-78"/>
                          <a:ea typeface="+mj-ea"/>
                          <a:cs typeface="Sakkal Majalla" pitchFamily="2" charset="-78"/>
                        </a:rPr>
                        <a:t>4</a:t>
                      </a: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r" fontAlgn="b"/>
                      <a:r>
                        <a:rPr lang="en-US" sz="2400" b="1" kern="1200" dirty="0">
                          <a:solidFill>
                            <a:schemeClr val="tx1"/>
                          </a:solidFill>
                          <a:latin typeface="Sakkal Majalla" pitchFamily="2" charset="-78"/>
                          <a:ea typeface="+mj-ea"/>
                          <a:cs typeface="Sakkal Majalla" pitchFamily="2" charset="-78"/>
                        </a:rPr>
                        <a:t>PDA/</a:t>
                      </a:r>
                      <a:r>
                        <a:rPr lang="ar-SA" sz="2400" b="1" kern="1200" dirty="0">
                          <a:solidFill>
                            <a:schemeClr val="tx1"/>
                          </a:solidFill>
                          <a:latin typeface="Sakkal Majalla" pitchFamily="2" charset="-78"/>
                          <a:ea typeface="+mj-ea"/>
                          <a:cs typeface="Sakkal Majalla" pitchFamily="2" charset="-78"/>
                        </a:rPr>
                        <a:t>المساعد الكفي</a:t>
                      </a:r>
                    </a:p>
                  </a:txBody>
                  <a:tcPr marL="9525" marR="9525" marT="9525" marB="0" anchor="b">
                    <a:lnL>
                      <a:noFill/>
                    </a:lnL>
                    <a:lnR>
                      <a:noFill/>
                    </a:lnR>
                    <a:lnT>
                      <a:noFill/>
                    </a:lnT>
                    <a:lnB>
                      <a:noFill/>
                    </a:lnB>
                    <a:pattFill prst="lgCheck">
                      <a:fgClr>
                        <a:schemeClr val="accent1"/>
                      </a:fgClr>
                      <a:bgClr>
                        <a:schemeClr val="bg1"/>
                      </a:bgClr>
                    </a:pattFill>
                  </a:tcPr>
                </a:tc>
                <a:extLst>
                  <a:ext uri="{0D108BD9-81ED-4DB2-BD59-A6C34878D82A}">
                    <a16:rowId xmlns:a16="http://schemas.microsoft.com/office/drawing/2014/main" val="10001"/>
                  </a:ext>
                </a:extLst>
              </a:tr>
              <a:tr h="351226">
                <a:tc>
                  <a:txBody>
                    <a:bodyPr/>
                    <a:lstStyle/>
                    <a:p>
                      <a:pPr algn="ctr" fontAlgn="b"/>
                      <a:r>
                        <a:rPr lang="ar-LB" sz="2400" b="1" kern="1200" dirty="0">
                          <a:solidFill>
                            <a:schemeClr val="tx1"/>
                          </a:solidFill>
                          <a:latin typeface="Sakkal Majalla" pitchFamily="2" charset="-78"/>
                          <a:ea typeface="+mj-ea"/>
                          <a:cs typeface="Sakkal Majalla" pitchFamily="2" charset="-78"/>
                        </a:rPr>
                        <a:t>13</a:t>
                      </a:r>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r>
                        <a:rPr lang="ar-LB" sz="2400" b="1" kern="1200" dirty="0">
                          <a:solidFill>
                            <a:schemeClr val="tx1"/>
                          </a:solidFill>
                          <a:latin typeface="Sakkal Majalla" pitchFamily="2" charset="-78"/>
                          <a:ea typeface="+mj-ea"/>
                          <a:cs typeface="Sakkal Majalla" pitchFamily="2" charset="-78"/>
                        </a:rPr>
                        <a:t>13</a:t>
                      </a:r>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r>
                        <a:rPr lang="en-US" sz="2400" b="1" kern="1200" dirty="0">
                          <a:solidFill>
                            <a:schemeClr val="tx1"/>
                          </a:solidFill>
                          <a:latin typeface="Sakkal Majalla" pitchFamily="2" charset="-78"/>
                          <a:ea typeface="+mj-ea"/>
                          <a:cs typeface="Sakkal Majalla" pitchFamily="2" charset="-78"/>
                        </a:rPr>
                        <a:t>0</a:t>
                      </a: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r" rtl="1" fontAlgn="b"/>
                      <a:r>
                        <a:rPr lang="ar-SA" sz="2400" b="1" kern="1200" dirty="0">
                          <a:solidFill>
                            <a:schemeClr val="tx1"/>
                          </a:solidFill>
                          <a:latin typeface="Sakkal Majalla" pitchFamily="2" charset="-78"/>
                          <a:ea typeface="+mj-ea"/>
                          <a:cs typeface="Sakkal Majalla" pitchFamily="2" charset="-78"/>
                        </a:rPr>
                        <a:t>الكمبيوتر اللوحي</a:t>
                      </a:r>
                    </a:p>
                  </a:txBody>
                  <a:tcPr marL="9525" marR="9525" marT="9525" marB="0" anchor="b">
                    <a:lnL>
                      <a:noFill/>
                    </a:lnL>
                    <a:lnR>
                      <a:noFill/>
                    </a:lnR>
                    <a:lnT>
                      <a:noFill/>
                    </a:lnT>
                    <a:lnB>
                      <a:noFill/>
                    </a:lnB>
                    <a:pattFill prst="lgCheck">
                      <a:fgClr>
                        <a:schemeClr val="accent1"/>
                      </a:fgClr>
                      <a:bgClr>
                        <a:schemeClr val="bg1"/>
                      </a:bgClr>
                    </a:pattFill>
                  </a:tcPr>
                </a:tc>
                <a:extLst>
                  <a:ext uri="{0D108BD9-81ED-4DB2-BD59-A6C34878D82A}">
                    <a16:rowId xmlns:a16="http://schemas.microsoft.com/office/drawing/2014/main" val="10002"/>
                  </a:ext>
                </a:extLst>
              </a:tr>
              <a:tr h="1035849">
                <a:tc>
                  <a:txBody>
                    <a:bodyPr/>
                    <a:lstStyle/>
                    <a:p>
                      <a:pPr algn="ctr" fontAlgn="b"/>
                      <a:r>
                        <a:rPr lang="ar-LB" sz="2400" b="1" kern="1200" dirty="0">
                          <a:solidFill>
                            <a:schemeClr val="tx1"/>
                          </a:solidFill>
                          <a:latin typeface="Sakkal Majalla" pitchFamily="2" charset="-78"/>
                          <a:ea typeface="+mj-ea"/>
                          <a:cs typeface="Sakkal Majalla" pitchFamily="2" charset="-78"/>
                        </a:rPr>
                        <a:t>4</a:t>
                      </a:r>
                    </a:p>
                    <a:p>
                      <a:pPr algn="ctr" fontAlgn="b"/>
                      <a:endParaRPr lang="ar-LB" sz="2400" b="1" kern="1200" dirty="0">
                        <a:solidFill>
                          <a:schemeClr val="tx1"/>
                        </a:solidFill>
                        <a:latin typeface="Sakkal Majalla" pitchFamily="2" charset="-78"/>
                        <a:ea typeface="+mj-ea"/>
                        <a:cs typeface="Sakkal Majalla" pitchFamily="2" charset="-78"/>
                      </a:endParaRPr>
                    </a:p>
                    <a:p>
                      <a:pPr algn="ctr" fontAlgn="b"/>
                      <a:r>
                        <a:rPr lang="ar-LB" sz="2400" b="1" kern="1200" dirty="0">
                          <a:solidFill>
                            <a:schemeClr val="tx1"/>
                          </a:solidFill>
                          <a:highlight>
                            <a:srgbClr val="FF0000"/>
                          </a:highlight>
                          <a:latin typeface="Sakkal Majalla" pitchFamily="2" charset="-78"/>
                          <a:ea typeface="+mj-ea"/>
                          <a:cs typeface="Sakkal Majalla" pitchFamily="2" charset="-78"/>
                        </a:rPr>
                        <a:t>15</a:t>
                      </a:r>
                      <a:r>
                        <a:rPr lang="en-US" sz="2400" b="1" kern="1200" dirty="0">
                          <a:solidFill>
                            <a:schemeClr val="tx1"/>
                          </a:solidFill>
                          <a:highlight>
                            <a:srgbClr val="FF0000"/>
                          </a:highlight>
                          <a:latin typeface="Sakkal Majalla" pitchFamily="2" charset="-78"/>
                          <a:ea typeface="+mj-ea"/>
                          <a:cs typeface="Sakkal Majalla" pitchFamily="2" charset="-78"/>
                        </a:rPr>
                        <a:t>/16</a:t>
                      </a: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r>
                        <a:rPr lang="ar-LB" sz="2400" b="1" kern="1200" dirty="0">
                          <a:solidFill>
                            <a:schemeClr val="tx1"/>
                          </a:solidFill>
                          <a:latin typeface="Sakkal Majalla" pitchFamily="2" charset="-78"/>
                          <a:ea typeface="+mj-ea"/>
                          <a:cs typeface="Sakkal Majalla" pitchFamily="2" charset="-78"/>
                        </a:rPr>
                        <a:t>3</a:t>
                      </a:r>
                    </a:p>
                    <a:p>
                      <a:pPr algn="ctr" fontAlgn="b"/>
                      <a:endParaRPr lang="ar-LB" sz="2400" b="1" kern="1200" dirty="0">
                        <a:solidFill>
                          <a:schemeClr val="tx1"/>
                        </a:solidFill>
                        <a:latin typeface="Sakkal Majalla" pitchFamily="2" charset="-78"/>
                        <a:ea typeface="+mj-ea"/>
                        <a:cs typeface="Sakkal Majalla" pitchFamily="2" charset="-78"/>
                      </a:endParaRPr>
                    </a:p>
                    <a:p>
                      <a:pPr algn="ctr" fontAlgn="b"/>
                      <a:r>
                        <a:rPr lang="ar-LB" sz="2400" b="1" kern="1200" dirty="0">
                          <a:solidFill>
                            <a:schemeClr val="tx1"/>
                          </a:solidFill>
                          <a:highlight>
                            <a:srgbClr val="FF0000"/>
                          </a:highlight>
                          <a:latin typeface="Sakkal Majalla" pitchFamily="2" charset="-78"/>
                          <a:ea typeface="+mj-ea"/>
                          <a:cs typeface="Sakkal Majalla" pitchFamily="2" charset="-78"/>
                        </a:rPr>
                        <a:t>12</a:t>
                      </a:r>
                      <a:endParaRPr lang="en-US" sz="2400" b="1" kern="1200" dirty="0">
                        <a:solidFill>
                          <a:schemeClr val="tx1"/>
                        </a:solidFill>
                        <a:highlight>
                          <a:srgbClr val="FF0000"/>
                        </a:highlight>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r" fontAlgn="b"/>
                      <a:r>
                        <a:rPr lang="ar-LB" sz="2400" b="1" kern="1200" dirty="0">
                          <a:solidFill>
                            <a:schemeClr val="tx1"/>
                          </a:solidFill>
                          <a:latin typeface="Sakkal Majalla" pitchFamily="2" charset="-78"/>
                          <a:ea typeface="+mj-ea"/>
                          <a:cs typeface="Sakkal Majalla" pitchFamily="2" charset="-78"/>
                        </a:rPr>
                        <a:t> العد الذاتي باستخدام الانترنت</a:t>
                      </a:r>
                    </a:p>
                    <a:p>
                      <a:pPr algn="r" fontAlgn="b"/>
                      <a:r>
                        <a:rPr lang="ar-LB" sz="2400" b="1" kern="1200" dirty="0">
                          <a:solidFill>
                            <a:schemeClr val="tx1"/>
                          </a:solidFill>
                          <a:highlight>
                            <a:srgbClr val="FF0000"/>
                          </a:highlight>
                          <a:latin typeface="Sakkal Majalla" pitchFamily="2" charset="-78"/>
                          <a:ea typeface="+mj-ea"/>
                          <a:cs typeface="Sakkal Majalla" pitchFamily="2" charset="-78"/>
                        </a:rPr>
                        <a:t>نظم المعلومات الجغرافية </a:t>
                      </a:r>
                    </a:p>
                    <a:p>
                      <a:pPr algn="r" fontAlgn="b"/>
                      <a:r>
                        <a:rPr lang="en-US" sz="2400" b="1" kern="1200" dirty="0">
                          <a:solidFill>
                            <a:schemeClr val="tx1"/>
                          </a:solidFill>
                          <a:latin typeface="Sakkal Majalla" pitchFamily="2" charset="-78"/>
                          <a:ea typeface="+mj-ea"/>
                          <a:cs typeface="Sakkal Majalla" pitchFamily="2" charset="-78"/>
                        </a:rPr>
                        <a:t>GIS/GPS</a:t>
                      </a:r>
                    </a:p>
                  </a:txBody>
                  <a:tcPr marL="9525" marR="9525" marT="9525" marB="0" anchor="b">
                    <a:lnL>
                      <a:noFill/>
                    </a:lnL>
                    <a:lnR>
                      <a:noFill/>
                    </a:lnR>
                    <a:lnT>
                      <a:noFill/>
                    </a:lnT>
                    <a:lnB>
                      <a:noFill/>
                    </a:lnB>
                    <a:pattFill prst="lgCheck">
                      <a:fgClr>
                        <a:schemeClr val="accent1"/>
                      </a:fgClr>
                      <a:bgClr>
                        <a:schemeClr val="bg1"/>
                      </a:bgClr>
                    </a:pattFill>
                  </a:tcPr>
                </a:tc>
                <a:extLst>
                  <a:ext uri="{0D108BD9-81ED-4DB2-BD59-A6C34878D82A}">
                    <a16:rowId xmlns:a16="http://schemas.microsoft.com/office/drawing/2014/main" val="10003"/>
                  </a:ext>
                </a:extLst>
              </a:tr>
              <a:tr h="1035849">
                <a:tc>
                  <a:txBody>
                    <a:bodyPr/>
                    <a:lstStyle/>
                    <a:p>
                      <a:pPr marL="0" algn="ctr" defTabSz="457200" rtl="0" eaLnBrk="1" fontAlgn="b" latinLnBrk="0" hangingPunct="1"/>
                      <a:endParaRPr lang="ar-LB" sz="2400" b="1" kern="1200" dirty="0">
                        <a:solidFill>
                          <a:schemeClr val="tx1"/>
                        </a:solidFill>
                        <a:latin typeface="Sakkal Majalla" pitchFamily="2" charset="-78"/>
                        <a:ea typeface="+mj-ea"/>
                        <a:cs typeface="Sakkal Majalla" pitchFamily="2" charset="-78"/>
                      </a:endParaRPr>
                    </a:p>
                    <a:p>
                      <a:pPr marL="0" algn="ctr" defTabSz="457200" rtl="0" eaLnBrk="1" fontAlgn="b" latinLnBrk="0" hangingPunct="1"/>
                      <a:r>
                        <a:rPr lang="ar-LB" sz="2400" b="1" kern="1200" dirty="0">
                          <a:solidFill>
                            <a:schemeClr val="tx1"/>
                          </a:solidFill>
                          <a:latin typeface="Sakkal Majalla" pitchFamily="2" charset="-78"/>
                          <a:ea typeface="+mj-ea"/>
                          <a:cs typeface="Sakkal Majalla" pitchFamily="2" charset="-78"/>
                        </a:rPr>
                        <a:t>0</a:t>
                      </a:r>
                    </a:p>
                    <a:p>
                      <a:pPr marL="0" algn="ctr" defTabSz="457200" rtl="0" eaLnBrk="1" fontAlgn="b" latinLnBrk="0" hangingPunct="1"/>
                      <a:r>
                        <a:rPr lang="en-US" sz="2400" b="1" kern="1200" dirty="0">
                          <a:solidFill>
                            <a:schemeClr val="tx1"/>
                          </a:solidFill>
                          <a:latin typeface="Sakkal Majalla" pitchFamily="2" charset="-78"/>
                          <a:ea typeface="+mj-ea"/>
                          <a:cs typeface="Sakkal Majalla" pitchFamily="2" charset="-78"/>
                        </a:rPr>
                        <a:t>6</a:t>
                      </a: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r>
                        <a:rPr lang="ar-SA" sz="2400" b="1" kern="1200" dirty="0">
                          <a:solidFill>
                            <a:schemeClr val="tx1"/>
                          </a:solidFill>
                          <a:latin typeface="Sakkal Majalla" pitchFamily="2" charset="-78"/>
                          <a:ea typeface="+mj-ea"/>
                          <a:cs typeface="Sakkal Majalla" pitchFamily="2" charset="-78"/>
                        </a:rPr>
                        <a:t>0</a:t>
                      </a:r>
                      <a:endParaRPr lang="ar-LB" sz="2400" b="1" kern="1200" dirty="0">
                        <a:solidFill>
                          <a:schemeClr val="tx1"/>
                        </a:solidFill>
                        <a:latin typeface="Sakkal Majalla" pitchFamily="2" charset="-78"/>
                        <a:ea typeface="+mj-ea"/>
                        <a:cs typeface="Sakkal Majalla" pitchFamily="2" charset="-78"/>
                      </a:endParaRPr>
                    </a:p>
                    <a:p>
                      <a:pPr algn="ctr" fontAlgn="b"/>
                      <a:r>
                        <a:rPr lang="ar-LB" sz="2400" b="1" kern="1200" dirty="0">
                          <a:solidFill>
                            <a:schemeClr val="tx1"/>
                          </a:solidFill>
                          <a:latin typeface="Sakkal Majalla" pitchFamily="2" charset="-78"/>
                          <a:ea typeface="+mj-ea"/>
                          <a:cs typeface="Sakkal Majalla" pitchFamily="2" charset="-78"/>
                        </a:rPr>
                        <a:t>6</a:t>
                      </a:r>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ctr" fontAlgn="b"/>
                      <a:endParaRPr lang="ar-LB" sz="2400" b="1" kern="1200" dirty="0">
                        <a:solidFill>
                          <a:schemeClr val="tx1"/>
                        </a:solidFill>
                        <a:latin typeface="Sakkal Majalla" pitchFamily="2" charset="-78"/>
                        <a:ea typeface="+mj-ea"/>
                        <a:cs typeface="Sakkal Majalla" pitchFamily="2" charset="-78"/>
                      </a:endParaRPr>
                    </a:p>
                    <a:p>
                      <a:pPr algn="ctr" fontAlgn="b"/>
                      <a:r>
                        <a:rPr lang="en-US" sz="2400" b="1" kern="1200" dirty="0">
                          <a:solidFill>
                            <a:schemeClr val="tx1"/>
                          </a:solidFill>
                          <a:latin typeface="Sakkal Majalla" pitchFamily="2" charset="-78"/>
                          <a:ea typeface="+mj-ea"/>
                          <a:cs typeface="Sakkal Majalla" pitchFamily="2" charset="-78"/>
                        </a:rPr>
                        <a:t>4</a:t>
                      </a:r>
                      <a:endParaRPr lang="ar-LB" sz="2400" b="1" kern="1200" dirty="0">
                        <a:solidFill>
                          <a:schemeClr val="tx1"/>
                        </a:solidFill>
                        <a:latin typeface="Sakkal Majalla" pitchFamily="2" charset="-78"/>
                        <a:ea typeface="+mj-ea"/>
                        <a:cs typeface="Sakkal Majalla" pitchFamily="2" charset="-78"/>
                      </a:endParaRPr>
                    </a:p>
                    <a:p>
                      <a:pPr algn="ctr" fontAlgn="b"/>
                      <a:r>
                        <a:rPr lang="ar-LB" sz="2400" b="1" kern="1200" dirty="0">
                          <a:solidFill>
                            <a:schemeClr val="tx1"/>
                          </a:solidFill>
                          <a:latin typeface="Sakkal Majalla" pitchFamily="2" charset="-78"/>
                          <a:ea typeface="+mj-ea"/>
                          <a:cs typeface="Sakkal Majalla" pitchFamily="2" charset="-78"/>
                        </a:rPr>
                        <a:t>1</a:t>
                      </a:r>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tc>
                  <a:txBody>
                    <a:bodyPr/>
                    <a:lstStyle/>
                    <a:p>
                      <a:pPr algn="r" rtl="1" fontAlgn="b"/>
                      <a:r>
                        <a:rPr lang="ar-SA" sz="2400" b="1" kern="1200" dirty="0">
                          <a:solidFill>
                            <a:schemeClr val="tx1"/>
                          </a:solidFill>
                          <a:latin typeface="Sakkal Majalla" pitchFamily="2" charset="-78"/>
                          <a:ea typeface="+mj-ea"/>
                          <a:cs typeface="Sakkal Majalla" pitchFamily="2" charset="-78"/>
                        </a:rPr>
                        <a:t>الماسح</a:t>
                      </a:r>
                      <a:r>
                        <a:rPr lang="ar-LB" sz="2400" b="1" kern="1200" dirty="0">
                          <a:solidFill>
                            <a:schemeClr val="tx1"/>
                          </a:solidFill>
                          <a:latin typeface="Sakkal Majalla" pitchFamily="2" charset="-78"/>
                          <a:ea typeface="+mj-ea"/>
                          <a:cs typeface="Sakkal Majalla" pitchFamily="2" charset="-78"/>
                        </a:rPr>
                        <a:t>/القارئ </a:t>
                      </a:r>
                      <a:r>
                        <a:rPr lang="ar-SA" sz="2400" b="1" kern="1200" dirty="0" err="1">
                          <a:solidFill>
                            <a:schemeClr val="tx1"/>
                          </a:solidFill>
                          <a:latin typeface="Sakkal Majalla" pitchFamily="2" charset="-78"/>
                          <a:ea typeface="+mj-ea"/>
                          <a:cs typeface="Sakkal Majalla" pitchFamily="2" charset="-78"/>
                        </a:rPr>
                        <a:t>الضوئ</a:t>
                      </a:r>
                      <a:r>
                        <a:rPr lang="ar-LB" sz="2400" b="1" kern="1200" dirty="0">
                          <a:solidFill>
                            <a:schemeClr val="tx1"/>
                          </a:solidFill>
                          <a:latin typeface="Sakkal Majalla" pitchFamily="2" charset="-78"/>
                          <a:ea typeface="+mj-ea"/>
                          <a:cs typeface="Sakkal Majalla" pitchFamily="2" charset="-78"/>
                        </a:rPr>
                        <a:t>ي</a:t>
                      </a:r>
                    </a:p>
                    <a:p>
                      <a:pPr algn="r" rtl="1" fontAlgn="b"/>
                      <a:r>
                        <a:rPr lang="ar-LB" sz="2400" b="1" kern="1200" dirty="0">
                          <a:solidFill>
                            <a:schemeClr val="tx1"/>
                          </a:solidFill>
                          <a:latin typeface="Sakkal Majalla" pitchFamily="2" charset="-78"/>
                          <a:ea typeface="+mj-ea"/>
                          <a:cs typeface="Sakkal Majalla" pitchFamily="2" charset="-78"/>
                        </a:rPr>
                        <a:t>السجلات المدنية</a:t>
                      </a:r>
                      <a:endParaRPr lang="ar-SA"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pattFill prst="lgCheck">
                      <a:fgClr>
                        <a:schemeClr val="accent1"/>
                      </a:fgClr>
                      <a:bgClr>
                        <a:schemeClr val="bg1"/>
                      </a:bgClr>
                    </a:patt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E77A9E3B-66C1-4497-99FB-9C1BB07D1C21}"/>
              </a:ext>
            </a:extLst>
          </p:cNvPr>
          <p:cNvGraphicFramePr>
            <a:graphicFrameLocks noGrp="1"/>
          </p:cNvGraphicFramePr>
          <p:nvPr>
            <p:extLst>
              <p:ext uri="{D42A27DB-BD31-4B8C-83A1-F6EECF244321}">
                <p14:modId xmlns:p14="http://schemas.microsoft.com/office/powerpoint/2010/main" val="1224128878"/>
              </p:ext>
            </p:extLst>
          </p:nvPr>
        </p:nvGraphicFramePr>
        <p:xfrm>
          <a:off x="765048" y="5492115"/>
          <a:ext cx="7616953" cy="756285"/>
        </p:xfrm>
        <a:graphic>
          <a:graphicData uri="http://schemas.openxmlformats.org/drawingml/2006/table">
            <a:tbl>
              <a:tblPr/>
              <a:tblGrid>
                <a:gridCol w="1626091">
                  <a:extLst>
                    <a:ext uri="{9D8B030D-6E8A-4147-A177-3AD203B41FA5}">
                      <a16:colId xmlns:a16="http://schemas.microsoft.com/office/drawing/2014/main" val="2456498396"/>
                    </a:ext>
                  </a:extLst>
                </a:gridCol>
                <a:gridCol w="1027005">
                  <a:extLst>
                    <a:ext uri="{9D8B030D-6E8A-4147-A177-3AD203B41FA5}">
                      <a16:colId xmlns:a16="http://schemas.microsoft.com/office/drawing/2014/main" val="630164364"/>
                    </a:ext>
                  </a:extLst>
                </a:gridCol>
                <a:gridCol w="1369339">
                  <a:extLst>
                    <a:ext uri="{9D8B030D-6E8A-4147-A177-3AD203B41FA5}">
                      <a16:colId xmlns:a16="http://schemas.microsoft.com/office/drawing/2014/main" val="3869943971"/>
                    </a:ext>
                  </a:extLst>
                </a:gridCol>
                <a:gridCol w="3594518">
                  <a:extLst>
                    <a:ext uri="{9D8B030D-6E8A-4147-A177-3AD203B41FA5}">
                      <a16:colId xmlns:a16="http://schemas.microsoft.com/office/drawing/2014/main" val="2302138751"/>
                    </a:ext>
                  </a:extLst>
                </a:gridCol>
              </a:tblGrid>
              <a:tr h="756285">
                <a:tc>
                  <a:txBody>
                    <a:bodyPr/>
                    <a:lstStyle/>
                    <a:p>
                      <a:pPr algn="ctr" fontAlgn="b"/>
                      <a:r>
                        <a:rPr lang="ar-LB" sz="2400" b="1" kern="1200" dirty="0">
                          <a:solidFill>
                            <a:schemeClr val="tx1"/>
                          </a:solidFill>
                          <a:latin typeface="Sakkal Majalla" pitchFamily="2" charset="-78"/>
                          <a:ea typeface="+mj-ea"/>
                          <a:cs typeface="Sakkal Majalla" pitchFamily="2" charset="-78"/>
                        </a:rPr>
                        <a:t>16</a:t>
                      </a:r>
                    </a:p>
                    <a:p>
                      <a:pPr algn="ctr" fontAlgn="b"/>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tc>
                  <a:txBody>
                    <a:bodyPr/>
                    <a:lstStyle/>
                    <a:p>
                      <a:pPr marL="0" algn="ctr" defTabSz="457200" rtl="1" eaLnBrk="1" fontAlgn="b" latinLnBrk="0" hangingPunct="1"/>
                      <a:r>
                        <a:rPr lang="en-US" sz="2400" b="1" kern="1200" dirty="0">
                          <a:solidFill>
                            <a:schemeClr val="tx1"/>
                          </a:solidFill>
                          <a:latin typeface="Sakkal Majalla" pitchFamily="2" charset="-78"/>
                          <a:ea typeface="+mj-ea"/>
                          <a:cs typeface="Sakkal Majalla" pitchFamily="2" charset="-78"/>
                        </a:rPr>
                        <a:t>16</a:t>
                      </a:r>
                      <a:endParaRPr lang="ar-LB" sz="2400" b="1" kern="1200" dirty="0">
                        <a:solidFill>
                          <a:schemeClr val="tx1"/>
                        </a:solidFill>
                        <a:latin typeface="Sakkal Majalla" pitchFamily="2" charset="-78"/>
                        <a:ea typeface="+mj-ea"/>
                        <a:cs typeface="Sakkal Majalla" pitchFamily="2" charset="-78"/>
                      </a:endParaRPr>
                    </a:p>
                    <a:p>
                      <a:pPr marL="0" algn="ctr" defTabSz="457200" rtl="1" eaLnBrk="1" fontAlgn="b" latinLnBrk="0" hangingPunct="1"/>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tc>
                  <a:txBody>
                    <a:bodyPr/>
                    <a:lstStyle/>
                    <a:p>
                      <a:pPr marL="0" algn="ctr" defTabSz="457200" rtl="1" eaLnBrk="1" fontAlgn="b" latinLnBrk="0" hangingPunct="1"/>
                      <a:r>
                        <a:rPr lang="ar-LB" sz="2400" b="1" kern="1200" dirty="0">
                          <a:solidFill>
                            <a:schemeClr val="tx1"/>
                          </a:solidFill>
                          <a:latin typeface="Sakkal Majalla" pitchFamily="2" charset="-78"/>
                          <a:ea typeface="+mj-ea"/>
                          <a:cs typeface="Sakkal Majalla" pitchFamily="2" charset="-78"/>
                        </a:rPr>
                        <a:t>16</a:t>
                      </a:r>
                    </a:p>
                    <a:p>
                      <a:pPr marL="0" algn="ctr" defTabSz="457200" rtl="1" eaLnBrk="1" fontAlgn="b" latinLnBrk="0" hangingPunct="1"/>
                      <a:endParaRPr lang="en-US"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tc>
                  <a:txBody>
                    <a:bodyPr/>
                    <a:lstStyle/>
                    <a:p>
                      <a:pPr algn="r" rtl="1" fontAlgn="b"/>
                      <a:r>
                        <a:rPr lang="ar-LB" sz="2400" b="1" kern="1200" dirty="0">
                          <a:solidFill>
                            <a:schemeClr val="tx1"/>
                          </a:solidFill>
                          <a:latin typeface="Sakkal Majalla" pitchFamily="2" charset="-78"/>
                          <a:ea typeface="+mj-ea"/>
                          <a:cs typeface="Sakkal Majalla" pitchFamily="2" charset="-78"/>
                        </a:rPr>
                        <a:t>المجموع</a:t>
                      </a:r>
                    </a:p>
                    <a:p>
                      <a:pPr algn="r" rtl="1" fontAlgn="b"/>
                      <a:r>
                        <a:rPr lang="ar-LB" sz="2400" b="1" kern="1200" dirty="0">
                          <a:solidFill>
                            <a:schemeClr val="tx1"/>
                          </a:solidFill>
                          <a:latin typeface="Sakkal Majalla" pitchFamily="2" charset="-78"/>
                          <a:ea typeface="+mj-ea"/>
                          <a:cs typeface="Sakkal Majalla" pitchFamily="2" charset="-78"/>
                        </a:rPr>
                        <a:t>المصدر: الاسكوا</a:t>
                      </a:r>
                      <a:endParaRPr lang="ar-SA" sz="2400" b="1" kern="1200" dirty="0">
                        <a:solidFill>
                          <a:schemeClr val="tx1"/>
                        </a:solidFill>
                        <a:latin typeface="Sakkal Majalla" pitchFamily="2" charset="-78"/>
                        <a:ea typeface="+mj-ea"/>
                        <a:cs typeface="Sakkal Majalla" pitchFamily="2" charset="-78"/>
                      </a:endParaRPr>
                    </a:p>
                  </a:txBody>
                  <a:tcPr marL="9525" marR="9525" marT="9525" marB="0" anchor="b">
                    <a:lnL>
                      <a:noFill/>
                    </a:lnL>
                    <a:lnR>
                      <a:noFill/>
                    </a:lnR>
                    <a:lnT>
                      <a:noFill/>
                    </a:lnT>
                    <a:lnB>
                      <a:noFill/>
                    </a:lnB>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extLst>
                  <a:ext uri="{0D108BD9-81ED-4DB2-BD59-A6C34878D82A}">
                    <a16:rowId xmlns:a16="http://schemas.microsoft.com/office/drawing/2014/main" val="1996311481"/>
                  </a:ext>
                </a:extLst>
              </a:tr>
            </a:tbl>
          </a:graphicData>
        </a:graphic>
      </p:graphicFrame>
    </p:spTree>
    <p:extLst>
      <p:ext uri="{BB962C8B-B14F-4D97-AF65-F5344CB8AC3E}">
        <p14:creationId xmlns:p14="http://schemas.microsoft.com/office/powerpoint/2010/main" val="395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409F30-B8DF-467C-AA28-3E74102A1BE9}"/>
              </a:ext>
            </a:extLst>
          </p:cNvPr>
          <p:cNvSpPr>
            <a:spLocks noGrp="1"/>
          </p:cNvSpPr>
          <p:nvPr>
            <p:ph type="ctrTitle"/>
          </p:nvPr>
        </p:nvSpPr>
        <p:spPr>
          <a:xfrm>
            <a:off x="1143000" y="1225325"/>
            <a:ext cx="6858000" cy="1790700"/>
          </a:xfrm>
        </p:spPr>
        <p:txBody>
          <a:bodyPr/>
          <a:lstStyle/>
          <a:p>
            <a:pPr rtl="1"/>
            <a:r>
              <a:rPr lang="ar-LB" sz="4950" dirty="0">
                <a:latin typeface="Sakkal Majalla" pitchFamily="2" charset="-78"/>
                <a:cs typeface="Sakkal Majalla" pitchFamily="2" charset="-78"/>
              </a:rPr>
              <a:t>آفاق التكنولوجيا والابتكار في الإحصاءات الرسمية</a:t>
            </a:r>
          </a:p>
        </p:txBody>
      </p:sp>
      <p:sp>
        <p:nvSpPr>
          <p:cNvPr id="9" name="Text Placeholder 1">
            <a:extLst>
              <a:ext uri="{FF2B5EF4-FFF2-40B4-BE49-F238E27FC236}">
                <a16:creationId xmlns:a16="http://schemas.microsoft.com/office/drawing/2014/main" id="{20756085-49CB-47ED-A50F-DA73E275BF43}"/>
              </a:ext>
            </a:extLst>
          </p:cNvPr>
          <p:cNvSpPr txBox="1">
            <a:spLocks/>
          </p:cNvSpPr>
          <p:nvPr/>
        </p:nvSpPr>
        <p:spPr>
          <a:xfrm>
            <a:off x="4461387" y="3616216"/>
            <a:ext cx="1297901" cy="310754"/>
          </a:xfrm>
          <a:prstGeom prst="rect">
            <a:avLst/>
          </a:prstGeom>
        </p:spPr>
        <p:txBody>
          <a:bodyPr vert="horz" lIns="0" tIns="0" rIns="0" bIns="0"/>
          <a:lstStyle>
            <a:lvl1pPr marL="342900" indent="-342900" algn="l" defTabSz="457200" rtl="0" eaLnBrk="0" fontAlgn="base" hangingPunct="0">
              <a:spcBef>
                <a:spcPct val="20000"/>
              </a:spcBef>
              <a:spcAft>
                <a:spcPct val="0"/>
              </a:spcAft>
              <a:buFont typeface="Arial" panose="020B0604020202020204" pitchFamily="34" charset="0"/>
              <a:buNone/>
              <a:defRPr sz="2700" b="1" kern="1200" cap="none">
                <a:solidFill>
                  <a:schemeClr val="bg1"/>
                </a:solidFill>
                <a:effectLst>
                  <a:outerShdw blurRad="50800" dist="38100" dir="2700000" algn="tl" rotWithShape="0">
                    <a:prstClr val="black">
                      <a:alpha val="40000"/>
                    </a:prstClr>
                  </a:outerShdw>
                </a:effectLst>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algn="ctr" defTabSz="342900"/>
            <a:r>
              <a:rPr lang="ar-LB" i="1" dirty="0">
                <a:solidFill>
                  <a:prstClr val="white"/>
                </a:solidFill>
                <a:effectLst/>
              </a:rPr>
              <a:t>إضاءات</a:t>
            </a:r>
            <a:endParaRPr lang="en-GB" i="1" dirty="0">
              <a:solidFill>
                <a:prstClr val="white"/>
              </a:solidFill>
              <a:effectLst/>
            </a:endParaRPr>
          </a:p>
        </p:txBody>
      </p:sp>
      <p:grpSp>
        <p:nvGrpSpPr>
          <p:cNvPr id="10" name="Group 9">
            <a:extLst>
              <a:ext uri="{FF2B5EF4-FFF2-40B4-BE49-F238E27FC236}">
                <a16:creationId xmlns:a16="http://schemas.microsoft.com/office/drawing/2014/main" id="{A7AFDAC7-1D1C-4319-BBFA-693F4583AD3E}"/>
              </a:ext>
            </a:extLst>
          </p:cNvPr>
          <p:cNvGrpSpPr/>
          <p:nvPr/>
        </p:nvGrpSpPr>
        <p:grpSpPr>
          <a:xfrm>
            <a:off x="3586580" y="3375804"/>
            <a:ext cx="685800" cy="685800"/>
            <a:chOff x="-54216" y="5065638"/>
            <a:chExt cx="914400" cy="914400"/>
          </a:xfrm>
        </p:grpSpPr>
        <p:pic>
          <p:nvPicPr>
            <p:cNvPr id="11" name="Graphic 10" descr="Paper">
              <a:hlinkClick r:id="rId3"/>
              <a:extLst>
                <a:ext uri="{FF2B5EF4-FFF2-40B4-BE49-F238E27FC236}">
                  <a16:creationId xmlns:a16="http://schemas.microsoft.com/office/drawing/2014/main" id="{A257F920-2AFB-4F86-B70C-1BAE7ACE3C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16" y="5065638"/>
              <a:ext cx="914400" cy="914400"/>
            </a:xfrm>
            <a:prstGeom prst="rect">
              <a:avLst/>
            </a:prstGeom>
          </p:spPr>
        </p:pic>
        <p:pic>
          <p:nvPicPr>
            <p:cNvPr id="12" name="Graphic 11" descr="Light bulb">
              <a:extLst>
                <a:ext uri="{FF2B5EF4-FFF2-40B4-BE49-F238E27FC236}">
                  <a16:creationId xmlns:a16="http://schemas.microsoft.com/office/drawing/2014/main" id="{44AF7FD8-4448-4B6D-91D2-2CE54D331F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7792" y="5380141"/>
              <a:ext cx="426433" cy="426433"/>
            </a:xfrm>
            <a:prstGeom prst="rect">
              <a:avLst/>
            </a:prstGeom>
          </p:spPr>
        </p:pic>
      </p:grpSp>
      <p:pic>
        <p:nvPicPr>
          <p:cNvPr id="4" name="Picture 3">
            <a:extLst>
              <a:ext uri="{FF2B5EF4-FFF2-40B4-BE49-F238E27FC236}">
                <a16:creationId xmlns:a16="http://schemas.microsoft.com/office/drawing/2014/main" id="{D0EE95E6-BE3F-4762-9D2D-91375664A711}"/>
              </a:ext>
            </a:extLst>
          </p:cNvPr>
          <p:cNvPicPr>
            <a:picLocks noChangeAspect="1"/>
          </p:cNvPicPr>
          <p:nvPr/>
        </p:nvPicPr>
        <p:blipFill>
          <a:blip r:embed="rId8"/>
          <a:stretch>
            <a:fillRect/>
          </a:stretch>
        </p:blipFill>
        <p:spPr>
          <a:xfrm rot="1547832">
            <a:off x="6808500" y="3414750"/>
            <a:ext cx="1834668" cy="2351026"/>
          </a:xfrm>
          <a:prstGeom prst="rect">
            <a:avLst/>
          </a:prstGeom>
        </p:spPr>
      </p:pic>
    </p:spTree>
    <p:extLst>
      <p:ext uri="{BB962C8B-B14F-4D97-AF65-F5344CB8AC3E}">
        <p14:creationId xmlns:p14="http://schemas.microsoft.com/office/powerpoint/2010/main" val="347390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E556-FC69-4FF4-8104-0FA44BDFFA37}"/>
              </a:ext>
            </a:extLst>
          </p:cNvPr>
          <p:cNvSpPr>
            <a:spLocks noGrp="1"/>
          </p:cNvSpPr>
          <p:nvPr>
            <p:ph type="title"/>
          </p:nvPr>
        </p:nvSpPr>
        <p:spPr>
          <a:xfrm>
            <a:off x="228600" y="0"/>
            <a:ext cx="8839200" cy="990600"/>
          </a:xfrm>
        </p:spPr>
        <p:txBody>
          <a:bodyPr/>
          <a:lstStyle/>
          <a:p>
            <a:r>
              <a:rPr lang="ar-LB" sz="3600" b="1" dirty="0">
                <a:solidFill>
                  <a:schemeClr val="bg1"/>
                </a:solidFill>
                <a:latin typeface="Sakkal Majalla" pitchFamily="2" charset="-78"/>
                <a:cs typeface="Sakkal Majalla" pitchFamily="2" charset="-78"/>
              </a:rPr>
              <a:t>استبيان حول حالة تكنولوجيا البيانات المكانية في البلدان العربية</a:t>
            </a:r>
            <a:endParaRPr lang="en-US" sz="3600" b="1" dirty="0">
              <a:solidFill>
                <a:schemeClr val="bg1"/>
              </a:solidFill>
              <a:latin typeface="Sakkal Majalla" pitchFamily="2" charset="-78"/>
              <a:cs typeface="Sakkal Majalla" pitchFamily="2" charset="-78"/>
            </a:endParaRPr>
          </a:p>
        </p:txBody>
      </p:sp>
      <p:sp>
        <p:nvSpPr>
          <p:cNvPr id="3" name="Content Placeholder 2">
            <a:extLst>
              <a:ext uri="{FF2B5EF4-FFF2-40B4-BE49-F238E27FC236}">
                <a16:creationId xmlns:a16="http://schemas.microsoft.com/office/drawing/2014/main" id="{C583D956-8530-4193-A0EA-3478B09B6361}"/>
              </a:ext>
            </a:extLst>
          </p:cNvPr>
          <p:cNvSpPr>
            <a:spLocks noGrp="1"/>
          </p:cNvSpPr>
          <p:nvPr>
            <p:ph idx="1"/>
          </p:nvPr>
        </p:nvSpPr>
        <p:spPr/>
        <p:txBody>
          <a:bodyPr/>
          <a:lstStyle/>
          <a:p>
            <a:pPr algn="r" rtl="1"/>
            <a:r>
              <a:rPr lang="ar-LB" sz="3600" dirty="0">
                <a:latin typeface="Sakkal Majalla" pitchFamily="2" charset="-78"/>
                <a:ea typeface="+mj-ea"/>
                <a:cs typeface="Sakkal Majalla" pitchFamily="2" charset="-78"/>
              </a:rPr>
              <a:t>نتائج استبيان حول حالة تكنولوجيا البيانات المكانية في البلدان العربية : الاسكوا 2018</a:t>
            </a:r>
          </a:p>
          <a:p>
            <a:pPr algn="r" rtl="1"/>
            <a:r>
              <a:rPr lang="ar-LB" sz="3600" dirty="0">
                <a:latin typeface="Sakkal Majalla" pitchFamily="2" charset="-78"/>
                <a:ea typeface="+mj-ea"/>
                <a:cs typeface="Sakkal Majalla" pitchFamily="2" charset="-78"/>
              </a:rPr>
              <a:t>حالات الإجابة 16 من 18 جهاز احصائي</a:t>
            </a:r>
          </a:p>
          <a:p>
            <a:pPr algn="r" rtl="1"/>
            <a:r>
              <a:rPr lang="ar-LB" sz="3600" dirty="0">
                <a:latin typeface="Sakkal Majalla" pitchFamily="2" charset="-78"/>
                <a:ea typeface="+mj-ea"/>
                <a:cs typeface="Sakkal Majalla" pitchFamily="2" charset="-78"/>
              </a:rPr>
              <a:t>النتائج متاحة في دراسة بعنوان:</a:t>
            </a:r>
            <a:r>
              <a:rPr lang="ar-LB" sz="3600" dirty="0">
                <a:solidFill>
                  <a:schemeClr val="bg1"/>
                </a:solidFill>
                <a:ea typeface="Arial" charset="0"/>
                <a:cs typeface="Arial" charset="0"/>
              </a:rPr>
              <a:t> </a:t>
            </a:r>
            <a:r>
              <a:rPr lang="ar-LB" sz="3600" dirty="0">
                <a:latin typeface="Sakkal Majalla" pitchFamily="2" charset="-78"/>
                <a:ea typeface="+mj-ea"/>
                <a:cs typeface="Sakkal Majalla" pitchFamily="2" charset="-78"/>
              </a:rPr>
              <a:t>آفاق التكنولوجيا والابتكار في الإحصاءات الرسمية</a:t>
            </a:r>
          </a:p>
          <a:p>
            <a:pPr algn="r" rtl="1"/>
            <a:r>
              <a:rPr lang="ar-LB" sz="3600" dirty="0">
                <a:latin typeface="Sakkal Majalla" pitchFamily="2" charset="-78"/>
                <a:ea typeface="+mj-ea"/>
                <a:cs typeface="Sakkal Majalla" pitchFamily="2" charset="-78"/>
              </a:rPr>
              <a:t>عرضت امام اللجنة الإحصائية </a:t>
            </a:r>
            <a:r>
              <a:rPr lang="ar-LB" sz="3600" dirty="0" err="1">
                <a:latin typeface="Sakkal Majalla" pitchFamily="2" charset="-78"/>
                <a:ea typeface="+mj-ea"/>
                <a:cs typeface="Sakkal Majalla" pitchFamily="2" charset="-78"/>
              </a:rPr>
              <a:t>بالاسكوا</a:t>
            </a:r>
            <a:r>
              <a:rPr lang="ar-LB" sz="3600" dirty="0">
                <a:latin typeface="Sakkal Majalla" pitchFamily="2" charset="-78"/>
                <a:ea typeface="+mj-ea"/>
                <a:cs typeface="Sakkal Majalla" pitchFamily="2" charset="-78"/>
              </a:rPr>
              <a:t> وفي منتديات إقليمية إحصائية أخرى وتم اعتماد توصيات بشأنها</a:t>
            </a:r>
            <a:endParaRPr lang="en-US" sz="3600" dirty="0">
              <a:latin typeface="Sakkal Majalla" pitchFamily="2" charset="-78"/>
              <a:ea typeface="+mj-ea"/>
              <a:cs typeface="Sakkal Majalla" pitchFamily="2" charset="-78"/>
            </a:endParaRPr>
          </a:p>
        </p:txBody>
      </p:sp>
    </p:spTree>
    <p:extLst>
      <p:ext uri="{BB962C8B-B14F-4D97-AF65-F5344CB8AC3E}">
        <p14:creationId xmlns:p14="http://schemas.microsoft.com/office/powerpoint/2010/main" val="334969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39762"/>
          </a:xfrm>
        </p:spPr>
        <p:txBody>
          <a:bodyPr/>
          <a:lstStyle/>
          <a:p>
            <a:r>
              <a:rPr lang="ar-SA" sz="3600" b="1" kern="1200" dirty="0">
                <a:solidFill>
                  <a:schemeClr val="bg1"/>
                </a:solidFill>
                <a:latin typeface="Sakkal Majalla" pitchFamily="2" charset="-78"/>
                <a:ea typeface="+mn-ea"/>
                <a:cs typeface="Sakkal Majalla" pitchFamily="2" charset="-78"/>
              </a:rPr>
              <a:t>وصف الهيكل التنظيمي لمنظومة المعلومات الجغرافية المكانية</a:t>
            </a:r>
            <a:endParaRPr lang="en-US" sz="3600" b="1" kern="1200" dirty="0">
              <a:solidFill>
                <a:schemeClr val="bg1"/>
              </a:solidFill>
              <a:latin typeface="Sakkal Majalla" pitchFamily="2" charset="-78"/>
              <a:ea typeface="+mn-ea"/>
              <a:cs typeface="Sakkal Majalla" pitchFamily="2" charset="-78"/>
            </a:endParaRPr>
          </a:p>
        </p:txBody>
      </p:sp>
      <p:sp>
        <p:nvSpPr>
          <p:cNvPr id="4" name="Rounded Rectangle 3"/>
          <p:cNvSpPr/>
          <p:nvPr/>
        </p:nvSpPr>
        <p:spPr>
          <a:xfrm>
            <a:off x="990600" y="6096000"/>
            <a:ext cx="7391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r" rtl="1" eaLnBrk="0" hangingPunct="0">
              <a:buFont typeface="Arial" pitchFamily="34" charset="0"/>
              <a:buChar char="•"/>
            </a:pPr>
            <a:r>
              <a:rPr lang="ar-LB" sz="2000" b="1" dirty="0">
                <a:solidFill>
                  <a:schemeClr val="tx1"/>
                </a:solidFill>
                <a:latin typeface="Sakkal Majalla" pitchFamily="2" charset="-78"/>
                <a:cs typeface="Sakkal Majalla" pitchFamily="2" charset="-78"/>
              </a:rPr>
              <a:t>57% من المستجوبين افادوا بوجود جهة وطنيه واحدة</a:t>
            </a:r>
            <a:endParaRPr lang="ar-LB" sz="2000" b="1" dirty="0">
              <a:solidFill>
                <a:schemeClr val="tx1"/>
              </a:solidFill>
              <a:latin typeface="Sakkal Majalla" pitchFamily="2" charset="-78"/>
              <a:ea typeface="Calibri" pitchFamily="34" charset="0"/>
              <a:cs typeface="Sakkal Majalla" pitchFamily="2" charset="-78"/>
            </a:endParaRPr>
          </a:p>
          <a:p>
            <a:pPr lvl="0" algn="r" rtl="1" eaLnBrk="0" hangingPunct="0">
              <a:buFont typeface="Arial" pitchFamily="34" charset="0"/>
              <a:buChar char="•"/>
            </a:pPr>
            <a:r>
              <a:rPr lang="ar-LB" sz="2000" b="1" dirty="0">
                <a:solidFill>
                  <a:schemeClr val="tx1"/>
                </a:solidFill>
                <a:latin typeface="Sakkal Majalla" pitchFamily="2" charset="-78"/>
                <a:ea typeface="Calibri" pitchFamily="34" charset="0"/>
                <a:cs typeface="Sakkal Majalla" pitchFamily="2" charset="-78"/>
              </a:rPr>
              <a:t>ثلثا المستجوبين أفادوا بوجود جهات أخري في بلدانهم لديها مسؤوليات تتعلق بالمعلومات الجغرافية المكانية</a:t>
            </a:r>
          </a:p>
          <a:p>
            <a:pPr lvl="0" algn="r" rtl="1" eaLnBrk="0" hangingPunct="0"/>
            <a:r>
              <a:rPr lang="ar-LB" sz="2000" b="1" dirty="0">
                <a:solidFill>
                  <a:schemeClr val="tx1"/>
                </a:solidFill>
                <a:latin typeface="Sakkal Majalla" pitchFamily="2" charset="-78"/>
                <a:ea typeface="Calibri" pitchFamily="34" charset="0"/>
                <a:cs typeface="Sakkal Majalla" pitchFamily="2" charset="-78"/>
              </a:rPr>
              <a:t> </a:t>
            </a:r>
          </a:p>
        </p:txBody>
      </p:sp>
      <p:graphicFrame>
        <p:nvGraphicFramePr>
          <p:cNvPr id="7" name="Content Placeholder 6">
            <a:extLst>
              <a:ext uri="{FF2B5EF4-FFF2-40B4-BE49-F238E27FC236}">
                <a16:creationId xmlns:a16="http://schemas.microsoft.com/office/drawing/2014/main" id="{87F03FDE-F8BF-428A-83DB-100AF9D082F9}"/>
              </a:ext>
            </a:extLst>
          </p:cNvPr>
          <p:cNvGraphicFramePr>
            <a:graphicFrameLocks noGrp="1"/>
          </p:cNvGraphicFramePr>
          <p:nvPr>
            <p:ph idx="1"/>
            <p:extLst>
              <p:ext uri="{D42A27DB-BD31-4B8C-83A1-F6EECF244321}">
                <p14:modId xmlns:p14="http://schemas.microsoft.com/office/powerpoint/2010/main" val="1714207097"/>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768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5943601"/>
            <a:ext cx="7620000" cy="761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r" rtl="1" eaLnBrk="0" hangingPunct="0"/>
            <a:r>
              <a:rPr lang="ar-LB" sz="2000" b="1" dirty="0">
                <a:solidFill>
                  <a:schemeClr val="tx1"/>
                </a:solidFill>
                <a:latin typeface="Sakkal Majalla" pitchFamily="2" charset="-78"/>
                <a:ea typeface="+mj-ea"/>
                <a:cs typeface="Sakkal Majalla" pitchFamily="2" charset="-78"/>
              </a:rPr>
              <a:t>ثلاثة ارباع لأجهزة لديها دور قيادي في البيانات </a:t>
            </a:r>
            <a:r>
              <a:rPr lang="ar-LB" sz="2000" dirty="0">
                <a:solidFill>
                  <a:schemeClr val="tx1"/>
                </a:solidFill>
                <a:latin typeface="Sakkal Majalla" pitchFamily="2" charset="-78"/>
                <a:ea typeface="+mj-ea"/>
                <a:cs typeface="Sakkal Majalla" pitchFamily="2" charset="-78"/>
              </a:rPr>
              <a:t>الجغرافية</a:t>
            </a:r>
            <a:r>
              <a:rPr lang="ar-LB" sz="2000" b="1" dirty="0">
                <a:solidFill>
                  <a:schemeClr val="tx1"/>
                </a:solidFill>
                <a:latin typeface="Sakkal Majalla" pitchFamily="2" charset="-78"/>
                <a:ea typeface="+mj-ea"/>
                <a:cs typeface="Sakkal Majalla" pitchFamily="2" charset="-78"/>
              </a:rPr>
              <a:t> </a:t>
            </a:r>
            <a:r>
              <a:rPr lang="ar-LB" sz="2000" dirty="0">
                <a:solidFill>
                  <a:schemeClr val="tx1"/>
                </a:solidFill>
                <a:latin typeface="Sakkal Majalla" pitchFamily="2" charset="-78"/>
                <a:ea typeface="+mj-ea"/>
                <a:cs typeface="Sakkal Majalla" pitchFamily="2" charset="-78"/>
              </a:rPr>
              <a:t>المكانية</a:t>
            </a:r>
            <a:r>
              <a:rPr lang="ar-LB" sz="2000" b="1" dirty="0">
                <a:solidFill>
                  <a:schemeClr val="tx1"/>
                </a:solidFill>
                <a:latin typeface="Sakkal Majalla" pitchFamily="2" charset="-78"/>
                <a:ea typeface="+mj-ea"/>
                <a:cs typeface="Sakkal Majalla" pitchFamily="2" charset="-78"/>
              </a:rPr>
              <a:t> في بلداتها  واكثر من نصف تلك الأجهزة التي تقود تتلقى دعم ومساعدة من الهيئات الوطنية للبيانات الجغرافية</a:t>
            </a:r>
            <a:endParaRPr lang="en-US" sz="2000" b="1" dirty="0">
              <a:solidFill>
                <a:schemeClr val="tx1"/>
              </a:solidFill>
              <a:latin typeface="Sakkal Majalla" pitchFamily="2" charset="-78"/>
              <a:ea typeface="+mj-ea"/>
              <a:cs typeface="Sakkal Majalla" pitchFamily="2" charset="-78"/>
            </a:endParaRPr>
          </a:p>
        </p:txBody>
      </p:sp>
      <p:sp>
        <p:nvSpPr>
          <p:cNvPr id="6" name="Rectangle 3">
            <a:extLst>
              <a:ext uri="{FF2B5EF4-FFF2-40B4-BE49-F238E27FC236}">
                <a16:creationId xmlns:a16="http://schemas.microsoft.com/office/drawing/2014/main" id="{05097656-43DB-4151-A715-5C201EB478CE}"/>
              </a:ext>
            </a:extLst>
          </p:cNvPr>
          <p:cNvSpPr>
            <a:spLocks noGrp="1" noChangeArrowheads="1"/>
          </p:cNvSpPr>
          <p:nvPr>
            <p:ph type="title"/>
          </p:nvPr>
        </p:nvSpPr>
        <p:spPr bwMode="auto">
          <a:xfrm>
            <a:off x="838200" y="163632"/>
            <a:ext cx="7924800"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6350" defTabSz="914400" rtl="1" eaLnBrk="0" fontAlgn="base" latinLnBrk="0" hangingPunct="0">
              <a:lnSpc>
                <a:spcPct val="100000"/>
              </a:lnSpc>
              <a:spcBef>
                <a:spcPct val="0"/>
              </a:spcBef>
              <a:spcAft>
                <a:spcPct val="0"/>
              </a:spcAft>
              <a:buClrTx/>
              <a:buSzTx/>
              <a:buFontTx/>
              <a:buNone/>
              <a:tabLst/>
            </a:pPr>
            <a:r>
              <a:rPr lang="ar-SA" altLang="en-US" sz="2800" b="1" kern="1200" dirty="0">
                <a:solidFill>
                  <a:schemeClr val="tx1"/>
                </a:solidFill>
                <a:latin typeface="Sakkal Majalla" pitchFamily="2" charset="-78"/>
                <a:cs typeface="Sakkal Majalla" pitchFamily="2" charset="-78"/>
              </a:rPr>
              <a:t>هل يقوم مكتب الإحصاء الوطني بدور قيادي في التمكين الجغرافي المكاني للبيانات الإدارية والإحصائية الوطنية؟</a:t>
            </a:r>
          </a:p>
        </p:txBody>
      </p:sp>
      <p:graphicFrame>
        <p:nvGraphicFramePr>
          <p:cNvPr id="9" name="Content Placeholder 8">
            <a:extLst>
              <a:ext uri="{FF2B5EF4-FFF2-40B4-BE49-F238E27FC236}">
                <a16:creationId xmlns:a16="http://schemas.microsoft.com/office/drawing/2014/main" id="{F95F2F1A-BB7A-4D0D-907E-0423C7D96AA1}"/>
              </a:ext>
            </a:extLst>
          </p:cNvPr>
          <p:cNvGraphicFramePr>
            <a:graphicFrameLocks noGrp="1"/>
          </p:cNvGraphicFramePr>
          <p:nvPr>
            <p:ph idx="1"/>
            <p:extLst>
              <p:ext uri="{D42A27DB-BD31-4B8C-83A1-F6EECF244321}">
                <p14:modId xmlns:p14="http://schemas.microsoft.com/office/powerpoint/2010/main" val="3282171325"/>
              </p:ext>
            </p:extLst>
          </p:nvPr>
        </p:nvGraphicFramePr>
        <p:xfrm>
          <a:off x="457200" y="1600201"/>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258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noGrp="1"/>
          </p:cNvSpPr>
          <p:nvPr>
            <p:ph type="body" sz="quarter" idx="11"/>
          </p:nvPr>
        </p:nvSpPr>
        <p:spPr bwMode="auto">
          <a:xfrm>
            <a:off x="457200" y="0"/>
            <a:ext cx="8174736"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None/>
              <a:defRPr sz="2700" b="1" kern="1200" cap="none">
                <a:solidFill>
                  <a:srgbClr val="418FDE"/>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938" indent="-7938"/>
            <a:r>
              <a:rPr lang="ar-LB" sz="3600" dirty="0">
                <a:solidFill>
                  <a:schemeClr val="bg1"/>
                </a:solidFill>
                <a:latin typeface="Sakkal Majalla" pitchFamily="2" charset="-78"/>
                <a:ea typeface="+mn-ea"/>
                <a:cs typeface="Sakkal Majalla" pitchFamily="2" charset="-78"/>
              </a:rPr>
              <a:t>الاطر الجغرافية المكانية المستخدمة في الأجهزة الاحصائية</a:t>
            </a:r>
            <a:endParaRPr lang="en-US" sz="3600" dirty="0">
              <a:solidFill>
                <a:schemeClr val="bg1"/>
              </a:solidFill>
              <a:latin typeface="Sakkal Majalla" pitchFamily="2" charset="-78"/>
              <a:ea typeface="+mn-ea"/>
              <a:cs typeface="Sakkal Majalla"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091681616"/>
              </p:ext>
            </p:extLst>
          </p:nvPr>
        </p:nvGraphicFramePr>
        <p:xfrm>
          <a:off x="990600" y="1981201"/>
          <a:ext cx="7772400" cy="4206239"/>
        </p:xfrm>
        <a:graphic>
          <a:graphicData uri="http://schemas.openxmlformats.org/drawingml/2006/table">
            <a:tbl>
              <a:tblPr firstRow="1" firstCol="1" bandRow="1">
                <a:tableStyleId>{5C22544A-7EE6-4342-B048-85BDC9FD1C3A}</a:tableStyleId>
              </a:tblPr>
              <a:tblGrid>
                <a:gridCol w="1745441">
                  <a:extLst>
                    <a:ext uri="{9D8B030D-6E8A-4147-A177-3AD203B41FA5}">
                      <a16:colId xmlns:a16="http://schemas.microsoft.com/office/drawing/2014/main" val="464640053"/>
                    </a:ext>
                  </a:extLst>
                </a:gridCol>
                <a:gridCol w="6026959">
                  <a:extLst>
                    <a:ext uri="{9D8B030D-6E8A-4147-A177-3AD203B41FA5}">
                      <a16:colId xmlns:a16="http://schemas.microsoft.com/office/drawing/2014/main" val="20000"/>
                    </a:ext>
                  </a:extLst>
                </a:gridCol>
              </a:tblGrid>
              <a:tr h="914399">
                <a:tc>
                  <a:txBody>
                    <a:bodyPr/>
                    <a:lstStyle/>
                    <a:p>
                      <a:pPr marL="0" marR="0" algn="ctr">
                        <a:spcBef>
                          <a:spcPts val="0"/>
                        </a:spcBef>
                        <a:spcAft>
                          <a:spcPts val="0"/>
                        </a:spcAft>
                      </a:pPr>
                      <a:r>
                        <a:rPr lang="ar-LB" sz="1800" dirty="0">
                          <a:solidFill>
                            <a:schemeClr val="tx1"/>
                          </a:solidFill>
                          <a:effectLst/>
                        </a:rPr>
                        <a:t>عدد البلدان</a:t>
                      </a:r>
                      <a:endParaRPr lang="en-US" sz="1800" dirty="0">
                        <a:solidFill>
                          <a:schemeClr val="tx1"/>
                        </a:solidFill>
                        <a:effectLst/>
                        <a:latin typeface="Times New Roman" charset="0"/>
                        <a:ea typeface="Calibri" charset="0"/>
                      </a:endParaRPr>
                    </a:p>
                  </a:txBody>
                  <a:tcPr marL="68580" marR="68580" marT="0" marB="0"/>
                </a:tc>
                <a:tc>
                  <a:txBody>
                    <a:bodyPr/>
                    <a:lstStyle/>
                    <a:p>
                      <a:pPr marL="0" marR="0" algn="ctr">
                        <a:spcBef>
                          <a:spcPts val="0"/>
                        </a:spcBef>
                        <a:spcAft>
                          <a:spcPts val="0"/>
                        </a:spcAft>
                      </a:pPr>
                      <a:r>
                        <a:rPr lang="ar-LB" sz="1800" dirty="0">
                          <a:solidFill>
                            <a:schemeClr val="tx1"/>
                          </a:solidFill>
                          <a:effectLst/>
                          <a:latin typeface="Times New Roman" charset="0"/>
                        </a:rPr>
                        <a:t>الاجابات</a:t>
                      </a:r>
                      <a:endParaRPr lang="en-US" sz="1000" dirty="0">
                        <a:solidFill>
                          <a:schemeClr val="tx1"/>
                        </a:solidFill>
                        <a:effectLst/>
                      </a:endParaRPr>
                    </a:p>
                  </a:txBody>
                  <a:tcPr marL="68580" marR="68580" marT="0" marB="0"/>
                </a:tc>
                <a:extLst>
                  <a:ext uri="{0D108BD9-81ED-4DB2-BD59-A6C34878D82A}">
                    <a16:rowId xmlns:a16="http://schemas.microsoft.com/office/drawing/2014/main" val="10000"/>
                  </a:ext>
                </a:extLst>
              </a:tr>
              <a:tr h="2701046">
                <a:tc>
                  <a:txBody>
                    <a:bodyPr/>
                    <a:lstStyle/>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endParaRPr lang="ar-LB" sz="1600" dirty="0">
                        <a:solidFill>
                          <a:schemeClr val="tx1"/>
                        </a:solidFill>
                        <a:effectLst/>
                      </a:endParaRPr>
                    </a:p>
                    <a:p>
                      <a:pPr marL="0" marR="0" algn="ctr">
                        <a:spcBef>
                          <a:spcPts val="0"/>
                        </a:spcBef>
                        <a:spcAft>
                          <a:spcPts val="0"/>
                        </a:spcAft>
                      </a:pPr>
                      <a:r>
                        <a:rPr lang="en-US" sz="1600" dirty="0">
                          <a:solidFill>
                            <a:schemeClr val="tx1"/>
                          </a:solidFill>
                          <a:effectLst/>
                        </a:rPr>
                        <a:t>9</a:t>
                      </a:r>
                      <a:endParaRPr lang="ar-LB" sz="1600" dirty="0">
                        <a:solidFill>
                          <a:schemeClr val="tx1"/>
                        </a:solidFill>
                        <a:effectLst/>
                      </a:endParaRPr>
                    </a:p>
                    <a:p>
                      <a:pPr marL="0" marR="0" algn="ctr">
                        <a:spcBef>
                          <a:spcPts val="0"/>
                        </a:spcBef>
                        <a:spcAft>
                          <a:spcPts val="0"/>
                        </a:spcAft>
                      </a:pPr>
                      <a:endParaRPr lang="en-US" sz="1600" dirty="0">
                        <a:solidFill>
                          <a:schemeClr val="tx1"/>
                        </a:solidFill>
                        <a:effectLst/>
                      </a:endParaRPr>
                    </a:p>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1600" dirty="0">
                          <a:solidFill>
                            <a:schemeClr val="tx1"/>
                          </a:solidFill>
                          <a:effectLst/>
                        </a:rPr>
                        <a:t>2</a:t>
                      </a:r>
                    </a:p>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1600" dirty="0">
                          <a:solidFill>
                            <a:schemeClr val="tx1"/>
                          </a:solidFill>
                          <a:effectLst/>
                        </a:rPr>
                        <a:t>1</a:t>
                      </a:r>
                    </a:p>
                    <a:p>
                      <a:pPr marL="0" marR="0" algn="ctr">
                        <a:spcBef>
                          <a:spcPts val="0"/>
                        </a:spcBef>
                        <a:spcAft>
                          <a:spcPts val="0"/>
                        </a:spcAft>
                      </a:pPr>
                      <a:endParaRPr lang="en-US" sz="1600" dirty="0">
                        <a:solidFill>
                          <a:schemeClr val="tx1"/>
                        </a:solidFill>
                        <a:effectLst/>
                      </a:endParaRPr>
                    </a:p>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r>
                        <a:rPr lang="en-US" sz="1600" dirty="0">
                          <a:solidFill>
                            <a:schemeClr val="tx1"/>
                          </a:solidFill>
                          <a:effectLst/>
                        </a:rPr>
                        <a:t>3</a:t>
                      </a:r>
                    </a:p>
                    <a:p>
                      <a:pPr marL="0" marR="0" algn="ctr">
                        <a:spcBef>
                          <a:spcPts val="0"/>
                        </a:spcBef>
                        <a:spcAft>
                          <a:spcPts val="0"/>
                        </a:spcAft>
                      </a:pPr>
                      <a:r>
                        <a:rPr lang="en-US" sz="1600" dirty="0">
                          <a:solidFill>
                            <a:schemeClr val="tx1"/>
                          </a:solidFill>
                          <a:effectLst/>
                        </a:rPr>
                        <a:t>2</a:t>
                      </a:r>
                      <a:endParaRPr lang="en-US" sz="1600" dirty="0">
                        <a:solidFill>
                          <a:schemeClr val="tx1"/>
                        </a:solidFill>
                        <a:effectLst/>
                        <a:latin typeface="Times New Roman" charset="0"/>
                        <a:ea typeface="Calibri" charset="0"/>
                      </a:endParaRPr>
                    </a:p>
                  </a:txBody>
                  <a:tcPr marL="68580" marR="68580" marT="0" marB="0"/>
                </a:tc>
                <a:tc>
                  <a:txBody>
                    <a:bodyPr/>
                    <a:lstStyle/>
                    <a:p>
                      <a:pPr marL="0" marR="0" algn="r" rtl="1">
                        <a:spcBef>
                          <a:spcPts val="0"/>
                        </a:spcBef>
                        <a:spcAft>
                          <a:spcPts val="0"/>
                        </a:spcAft>
                      </a:pPr>
                      <a:r>
                        <a:rPr lang="ar-LB" sz="2400" dirty="0">
                          <a:solidFill>
                            <a:schemeClr val="tx1"/>
                          </a:solidFill>
                          <a:latin typeface="Sakkal Majalla" pitchFamily="2" charset="-78"/>
                          <a:ea typeface="+mj-ea"/>
                          <a:cs typeface="Sakkal Majalla" pitchFamily="2" charset="-78"/>
                        </a:rPr>
                        <a:t>نعم: لطبقات الأساسية:</a:t>
                      </a:r>
                    </a:p>
                    <a:p>
                      <a:pPr marL="0" marR="0" algn="r" rtl="1">
                        <a:spcBef>
                          <a:spcPts val="0"/>
                        </a:spcBef>
                        <a:spcAft>
                          <a:spcPts val="0"/>
                        </a:spcAft>
                      </a:pPr>
                      <a:r>
                        <a:rPr lang="ar-LB" sz="2400" dirty="0">
                          <a:solidFill>
                            <a:schemeClr val="tx1"/>
                          </a:solidFill>
                          <a:latin typeface="Sakkal Majalla" pitchFamily="2" charset="-78"/>
                          <a:ea typeface="+mj-ea"/>
                          <a:cs typeface="Sakkal Majalla" pitchFamily="2" charset="-78"/>
                        </a:rPr>
                        <a:t>الحدود الإدارية / حواجز الطرق / المنشآت / قطع الأراضي</a:t>
                      </a:r>
                    </a:p>
                    <a:p>
                      <a:pPr marL="0" marR="0" algn="r" rtl="1">
                        <a:spcBef>
                          <a:spcPts val="0"/>
                        </a:spcBef>
                        <a:spcAft>
                          <a:spcPts val="0"/>
                        </a:spcAft>
                      </a:pPr>
                      <a:r>
                        <a:rPr lang="ar-LB" sz="2400" dirty="0">
                          <a:solidFill>
                            <a:schemeClr val="tx1"/>
                          </a:solidFill>
                          <a:latin typeface="Sakkal Majalla" pitchFamily="2" charset="-78"/>
                          <a:ea typeface="+mj-ea"/>
                          <a:cs typeface="Sakkal Majalla" pitchFamily="2" charset="-78"/>
                        </a:rPr>
                        <a:t>الحدود الإدارية / مباني الطرق / المنشآت / المناطق الحضرية / الأحياء الفقيرة / التجمعات الريفية</a:t>
                      </a:r>
                    </a:p>
                    <a:p>
                      <a:pPr marL="0" marR="0" algn="r" rtl="1">
                        <a:spcBef>
                          <a:spcPts val="0"/>
                        </a:spcBef>
                        <a:spcAft>
                          <a:spcPts val="0"/>
                        </a:spcAft>
                      </a:pPr>
                      <a:r>
                        <a:rPr lang="ar-LB" sz="2400" dirty="0">
                          <a:solidFill>
                            <a:schemeClr val="tx1"/>
                          </a:solidFill>
                          <a:latin typeface="Sakkal Majalla" pitchFamily="2" charset="-78"/>
                          <a:ea typeface="+mj-ea"/>
                          <a:cs typeface="Sakkal Majalla" pitchFamily="2" charset="-78"/>
                        </a:rPr>
                        <a:t>الحدود الإدارية / التجمعات/ المناطق الحضرية والسكان / حواجز الطرق / المباني / قطع الأراضي / المنشآت الصناعية / المزارع /</a:t>
                      </a:r>
                    </a:p>
                    <a:p>
                      <a:pPr marL="0" marR="0" algn="r" rtl="1">
                        <a:spcBef>
                          <a:spcPts val="0"/>
                        </a:spcBef>
                        <a:spcAft>
                          <a:spcPts val="0"/>
                        </a:spcAft>
                      </a:pPr>
                      <a:r>
                        <a:rPr lang="en-US" sz="2400" dirty="0">
                          <a:solidFill>
                            <a:schemeClr val="tx1"/>
                          </a:solidFill>
                          <a:latin typeface="Sakkal Majalla" pitchFamily="2" charset="-78"/>
                          <a:ea typeface="+mj-ea"/>
                          <a:cs typeface="Sakkal Majalla" pitchFamily="2" charset="-78"/>
                        </a:rPr>
                        <a:t>WGS84 / </a:t>
                      </a:r>
                      <a:r>
                        <a:rPr lang="ar-LB" sz="2400" dirty="0">
                          <a:solidFill>
                            <a:schemeClr val="tx1"/>
                          </a:solidFill>
                          <a:latin typeface="Sakkal Majalla" pitchFamily="2" charset="-78"/>
                          <a:ea typeface="+mj-ea"/>
                          <a:cs typeface="Sakkal Majalla" pitchFamily="2" charset="-78"/>
                        </a:rPr>
                        <a:t>الصور</a:t>
                      </a:r>
                    </a:p>
                    <a:p>
                      <a:pPr marL="0" marR="0" algn="r" rtl="1">
                        <a:spcBef>
                          <a:spcPts val="0"/>
                        </a:spcBef>
                        <a:spcAft>
                          <a:spcPts val="0"/>
                        </a:spcAft>
                      </a:pPr>
                      <a:r>
                        <a:rPr lang="ar-LB" sz="2400" dirty="0">
                          <a:solidFill>
                            <a:schemeClr val="tx1"/>
                          </a:solidFill>
                          <a:latin typeface="Sakkal Majalla" pitchFamily="2" charset="-78"/>
                          <a:ea typeface="+mj-ea"/>
                          <a:cs typeface="Sakkal Majalla" pitchFamily="2" charset="-78"/>
                        </a:rPr>
                        <a:t>الإطار المكاني الإحصائي الوطني </a:t>
                      </a:r>
                      <a:r>
                        <a:rPr lang="en-US" sz="2400" dirty="0">
                          <a:solidFill>
                            <a:schemeClr val="tx1"/>
                          </a:solidFill>
                          <a:latin typeface="Sakkal Majalla" pitchFamily="2" charset="-78"/>
                          <a:ea typeface="+mj-ea"/>
                          <a:cs typeface="Sakkal Majalla" pitchFamily="2" charset="-78"/>
                        </a:rPr>
                        <a:t>NSSF</a:t>
                      </a:r>
                      <a:r>
                        <a:rPr lang="ar-LB" sz="2400" dirty="0">
                          <a:solidFill>
                            <a:schemeClr val="tx1"/>
                          </a:solidFill>
                          <a:latin typeface="Sakkal Majalla" pitchFamily="2" charset="-78"/>
                          <a:ea typeface="+mj-ea"/>
                          <a:cs typeface="Sakkal Majalla" pitchFamily="2" charset="-78"/>
                        </a:rPr>
                        <a:t>الإطار المكاني الإحصائي العالمي </a:t>
                      </a:r>
                      <a:r>
                        <a:rPr lang="en-US" sz="2400" dirty="0">
                          <a:solidFill>
                            <a:schemeClr val="tx1"/>
                          </a:solidFill>
                          <a:latin typeface="Sakkal Majalla" pitchFamily="2" charset="-78"/>
                          <a:ea typeface="+mj-ea"/>
                          <a:cs typeface="Sakkal Majalla" pitchFamily="2" charset="-78"/>
                        </a:rPr>
                        <a:t>(GSGF</a:t>
                      </a:r>
                      <a:r>
                        <a:rPr lang="en-GB" sz="2400" dirty="0">
                          <a:solidFill>
                            <a:schemeClr val="tx1"/>
                          </a:solidFill>
                          <a:latin typeface="Sakkal Majalla" pitchFamily="2" charset="-78"/>
                          <a:ea typeface="+mj-ea"/>
                          <a:cs typeface="Sakkal Majalla" pitchFamily="2" charset="-78"/>
                        </a:rPr>
                        <a:t>)</a:t>
                      </a:r>
                      <a:endParaRPr lang="en-US" sz="2400" dirty="0">
                        <a:solidFill>
                          <a:schemeClr val="tx1"/>
                        </a:solidFill>
                        <a:latin typeface="Sakkal Majalla" pitchFamily="2" charset="-78"/>
                        <a:ea typeface="+mj-ea"/>
                        <a:cs typeface="Sakkal Majalla" pitchFamily="2" charset="-78"/>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562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C30C05-7346-4607-B755-A0F912687ADA}"/>
              </a:ext>
            </a:extLst>
          </p:cNvPr>
          <p:cNvGraphicFramePr>
            <a:graphicFrameLocks noGrp="1"/>
          </p:cNvGraphicFramePr>
          <p:nvPr>
            <p:ph idx="1"/>
            <p:extLst>
              <p:ext uri="{D42A27DB-BD31-4B8C-83A1-F6EECF244321}">
                <p14:modId xmlns:p14="http://schemas.microsoft.com/office/powerpoint/2010/main" val="1137286672"/>
              </p:ext>
            </p:extLst>
          </p:nvPr>
        </p:nvGraphicFramePr>
        <p:xfrm>
          <a:off x="914400" y="1524000"/>
          <a:ext cx="8001000" cy="4783587"/>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050605283"/>
                    </a:ext>
                  </a:extLst>
                </a:gridCol>
                <a:gridCol w="6324600">
                  <a:extLst>
                    <a:ext uri="{9D8B030D-6E8A-4147-A177-3AD203B41FA5}">
                      <a16:colId xmlns:a16="http://schemas.microsoft.com/office/drawing/2014/main" val="1172700452"/>
                    </a:ext>
                  </a:extLst>
                </a:gridCol>
              </a:tblGrid>
              <a:tr h="275117">
                <a:tc>
                  <a:txBody>
                    <a:bodyPr/>
                    <a:lstStyle/>
                    <a:p>
                      <a:pPr marL="0" marR="0" algn="ctr">
                        <a:spcBef>
                          <a:spcPts val="0"/>
                        </a:spcBef>
                        <a:spcAft>
                          <a:spcPts val="0"/>
                        </a:spcAft>
                      </a:pPr>
                      <a:r>
                        <a:rPr lang="ar-LB" sz="2400" kern="1200" dirty="0">
                          <a:solidFill>
                            <a:schemeClr val="tx1"/>
                          </a:solidFill>
                          <a:latin typeface="Sakkal Majalla" pitchFamily="2" charset="-78"/>
                          <a:ea typeface="+mj-ea"/>
                          <a:cs typeface="Sakkal Majalla" pitchFamily="2" charset="-78"/>
                        </a:rPr>
                        <a:t>عدد البلدان</a:t>
                      </a:r>
                      <a:endParaRPr lang="en-US" sz="2400" kern="1200" dirty="0">
                        <a:solidFill>
                          <a:schemeClr val="tx1"/>
                        </a:solidFill>
                        <a:latin typeface="Sakkal Majalla" pitchFamily="2" charset="-78"/>
                        <a:ea typeface="+mj-ea"/>
                        <a:cs typeface="Sakkal Majalla" pitchFamily="2" charset="-78"/>
                      </a:endParaRPr>
                    </a:p>
                  </a:txBody>
                  <a:tcPr marL="68580" marR="68580" marT="0" marB="0"/>
                </a:tc>
                <a:tc>
                  <a:txBody>
                    <a:bodyPr/>
                    <a:lstStyle/>
                    <a:p>
                      <a:pPr marL="0" marR="0" algn="ctr">
                        <a:spcBef>
                          <a:spcPts val="0"/>
                        </a:spcBef>
                        <a:spcAft>
                          <a:spcPts val="0"/>
                        </a:spcAft>
                      </a:pPr>
                      <a:r>
                        <a:rPr lang="ar-LB" sz="2400" kern="1200" dirty="0">
                          <a:solidFill>
                            <a:schemeClr val="tx1"/>
                          </a:solidFill>
                          <a:latin typeface="Sakkal Majalla" pitchFamily="2" charset="-78"/>
                          <a:ea typeface="+mj-ea"/>
                          <a:cs typeface="Sakkal Majalla" pitchFamily="2" charset="-78"/>
                        </a:rPr>
                        <a:t>الاجابات</a:t>
                      </a:r>
                      <a:endParaRPr lang="en-US" sz="2400" kern="1200" dirty="0">
                        <a:solidFill>
                          <a:schemeClr val="tx1"/>
                        </a:solidFill>
                        <a:latin typeface="Sakkal Majalla" pitchFamily="2" charset="-78"/>
                        <a:ea typeface="+mj-ea"/>
                        <a:cs typeface="Sakkal Majalla" pitchFamily="2" charset="-78"/>
                      </a:endParaRPr>
                    </a:p>
                  </a:txBody>
                  <a:tcPr marL="68580" marR="68580" marT="0" marB="0"/>
                </a:tc>
                <a:extLst>
                  <a:ext uri="{0D108BD9-81ED-4DB2-BD59-A6C34878D82A}">
                    <a16:rowId xmlns:a16="http://schemas.microsoft.com/office/drawing/2014/main" val="2375713492"/>
                  </a:ext>
                </a:extLst>
              </a:tr>
              <a:tr h="441718">
                <a:tc>
                  <a:txBody>
                    <a:bodyPr/>
                    <a:lstStyle/>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13</a:t>
                      </a:r>
                    </a:p>
                  </a:txBody>
                  <a:tcPr marL="68580" marR="68580" marT="0" marB="0"/>
                </a:tc>
                <a:tc>
                  <a:txBody>
                    <a:bodyPr/>
                    <a:lstStyle/>
                    <a:p>
                      <a:pPr marL="0" marR="0" algn="ctr">
                        <a:spcBef>
                          <a:spcPts val="0"/>
                        </a:spcBef>
                        <a:spcAft>
                          <a:spcPts val="0"/>
                        </a:spcAft>
                      </a:pPr>
                      <a:r>
                        <a:rPr lang="ar-LB" sz="2400" kern="1200" dirty="0">
                          <a:solidFill>
                            <a:schemeClr val="tx1"/>
                          </a:solidFill>
                          <a:latin typeface="Sakkal Majalla" pitchFamily="2" charset="-78"/>
                          <a:ea typeface="+mj-ea"/>
                          <a:cs typeface="Sakkal Majalla" pitchFamily="2" charset="-78"/>
                        </a:rPr>
                        <a:t>تعم</a:t>
                      </a:r>
                      <a:endParaRPr lang="en-US" sz="2400" kern="1200" dirty="0">
                        <a:solidFill>
                          <a:schemeClr val="tx1"/>
                        </a:solidFill>
                        <a:latin typeface="Sakkal Majalla" pitchFamily="2" charset="-78"/>
                        <a:ea typeface="+mj-ea"/>
                        <a:cs typeface="Sakkal Majalla" pitchFamily="2" charset="-78"/>
                      </a:endParaRPr>
                    </a:p>
                  </a:txBody>
                  <a:tcPr marL="68580" marR="68580" marT="0" marB="0"/>
                </a:tc>
                <a:extLst>
                  <a:ext uri="{0D108BD9-81ED-4DB2-BD59-A6C34878D82A}">
                    <a16:rowId xmlns:a16="http://schemas.microsoft.com/office/drawing/2014/main" val="2542614389"/>
                  </a:ext>
                </a:extLst>
              </a:tr>
              <a:tr h="364666">
                <a:tc>
                  <a:txBody>
                    <a:bodyPr/>
                    <a:lstStyle/>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3</a:t>
                      </a:r>
                    </a:p>
                  </a:txBody>
                  <a:tcPr marL="68580" marR="68580" marT="0" marB="0"/>
                </a:tc>
                <a:tc>
                  <a:txBody>
                    <a:bodyPr/>
                    <a:lstStyle/>
                    <a:p>
                      <a:pPr marL="0" marR="0" algn="ctr">
                        <a:spcBef>
                          <a:spcPts val="0"/>
                        </a:spcBef>
                        <a:spcAft>
                          <a:spcPts val="0"/>
                        </a:spcAft>
                      </a:pPr>
                      <a:r>
                        <a:rPr lang="ar-LB" sz="2400" kern="1200" dirty="0">
                          <a:solidFill>
                            <a:schemeClr val="tx1"/>
                          </a:solidFill>
                          <a:latin typeface="Sakkal Majalla" pitchFamily="2" charset="-78"/>
                          <a:ea typeface="+mj-ea"/>
                          <a:cs typeface="Sakkal Majalla" pitchFamily="2" charset="-78"/>
                        </a:rPr>
                        <a:t>لا</a:t>
                      </a:r>
                      <a:endParaRPr lang="en-US" sz="2400" kern="1200" dirty="0">
                        <a:solidFill>
                          <a:schemeClr val="tx1"/>
                        </a:solidFill>
                        <a:latin typeface="Sakkal Majalla" pitchFamily="2" charset="-78"/>
                        <a:ea typeface="+mj-ea"/>
                        <a:cs typeface="Sakkal Majalla" pitchFamily="2" charset="-78"/>
                      </a:endParaRPr>
                    </a:p>
                  </a:txBody>
                  <a:tcPr marL="68580" marR="68580" marT="0" marB="0"/>
                </a:tc>
                <a:extLst>
                  <a:ext uri="{0D108BD9-81ED-4DB2-BD59-A6C34878D82A}">
                    <a16:rowId xmlns:a16="http://schemas.microsoft.com/office/drawing/2014/main" val="427952999"/>
                  </a:ext>
                </a:extLst>
              </a:tr>
              <a:tr h="3610349">
                <a:tc>
                  <a:txBody>
                    <a:bodyPr/>
                    <a:lstStyle/>
                    <a:p>
                      <a:pPr marL="0" marR="0">
                        <a:spcBef>
                          <a:spcPts val="0"/>
                        </a:spcBef>
                        <a:spcAft>
                          <a:spcPts val="0"/>
                        </a:spcAft>
                      </a:pPr>
                      <a:r>
                        <a:rPr lang="en-US" sz="2400" kern="1200" dirty="0">
                          <a:solidFill>
                            <a:schemeClr val="tx1"/>
                          </a:solidFill>
                          <a:latin typeface="Sakkal Majalla" pitchFamily="2" charset="-78"/>
                          <a:ea typeface="+mj-ea"/>
                          <a:cs typeface="Sakkal Majalla" pitchFamily="2" charset="-78"/>
                        </a:rPr>
                        <a:t> </a:t>
                      </a:r>
                    </a:p>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11</a:t>
                      </a:r>
                    </a:p>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 </a:t>
                      </a:r>
                      <a:endParaRPr lang="ar-LB" sz="2400" kern="1200" dirty="0">
                        <a:solidFill>
                          <a:schemeClr val="tx1"/>
                        </a:solidFill>
                        <a:latin typeface="Sakkal Majalla" pitchFamily="2" charset="-78"/>
                        <a:ea typeface="+mj-ea"/>
                        <a:cs typeface="Sakkal Majalla" pitchFamily="2" charset="-78"/>
                      </a:endParaRPr>
                    </a:p>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1</a:t>
                      </a:r>
                    </a:p>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6</a:t>
                      </a:r>
                    </a:p>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5</a:t>
                      </a:r>
                    </a:p>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3</a:t>
                      </a:r>
                    </a:p>
                    <a:p>
                      <a:pPr marL="0" marR="0" algn="ctr">
                        <a:spcBef>
                          <a:spcPts val="0"/>
                        </a:spcBef>
                        <a:spcAft>
                          <a:spcPts val="0"/>
                        </a:spcAft>
                      </a:pPr>
                      <a:r>
                        <a:rPr lang="en-US" sz="2400" kern="1200" dirty="0">
                          <a:solidFill>
                            <a:schemeClr val="tx1"/>
                          </a:solidFill>
                          <a:latin typeface="Sakkal Majalla" pitchFamily="2" charset="-78"/>
                          <a:ea typeface="+mj-ea"/>
                          <a:cs typeface="Sakkal Majalla" pitchFamily="2" charset="-78"/>
                        </a:rPr>
                        <a:t>3</a:t>
                      </a:r>
                    </a:p>
                  </a:txBody>
                  <a:tcPr marL="68580" marR="68580" marT="0" marB="0"/>
                </a:tc>
                <a:tc>
                  <a:txBody>
                    <a:bodyPr/>
                    <a:lstStyle/>
                    <a:p>
                      <a:pPr marL="0" marR="0" algn="r">
                        <a:spcBef>
                          <a:spcPts val="0"/>
                        </a:spcBef>
                        <a:spcAft>
                          <a:spcPts val="0"/>
                        </a:spcAft>
                      </a:pPr>
                      <a:r>
                        <a:rPr lang="ar-LB" sz="2400" kern="1200" dirty="0">
                          <a:solidFill>
                            <a:schemeClr val="tx1"/>
                          </a:solidFill>
                          <a:latin typeface="Sakkal Majalla" pitchFamily="2" charset="-78"/>
                          <a:ea typeface="+mj-ea"/>
                          <a:cs typeface="Sakkal Majalla" pitchFamily="2" charset="-78"/>
                        </a:rPr>
                        <a:t>نعم - أنواع نظم المعلومات الجغرافية وقاعدة البيانات الجغرافية:</a:t>
                      </a:r>
                    </a:p>
                    <a:p>
                      <a:pPr marL="0" marR="0" algn="r">
                        <a:spcBef>
                          <a:spcPts val="0"/>
                        </a:spcBef>
                        <a:spcAft>
                          <a:spcPts val="0"/>
                        </a:spcAft>
                      </a:pPr>
                      <a:r>
                        <a:rPr lang="en-US" sz="2400" kern="1200" dirty="0">
                          <a:solidFill>
                            <a:schemeClr val="tx1"/>
                          </a:solidFill>
                          <a:latin typeface="Sakkal Majalla" pitchFamily="2" charset="-78"/>
                          <a:ea typeface="+mj-ea"/>
                          <a:cs typeface="Sakkal Majalla" pitchFamily="2" charset="-78"/>
                        </a:rPr>
                        <a:t>ArcGIS Platform / ArcGIS Desktop / Arc Map / ArcGIS Server / </a:t>
                      </a:r>
                      <a:r>
                        <a:rPr lang="en-US" sz="2400" kern="1200" dirty="0" err="1">
                          <a:solidFill>
                            <a:schemeClr val="tx1"/>
                          </a:solidFill>
                          <a:latin typeface="Sakkal Majalla" pitchFamily="2" charset="-78"/>
                          <a:ea typeface="+mj-ea"/>
                          <a:cs typeface="Sakkal Majalla" pitchFamily="2" charset="-78"/>
                        </a:rPr>
                        <a:t>ArcSDE</a:t>
                      </a:r>
                      <a:r>
                        <a:rPr lang="en-US" sz="2400" kern="1200" dirty="0">
                          <a:solidFill>
                            <a:schemeClr val="tx1"/>
                          </a:solidFill>
                          <a:latin typeface="Sakkal Majalla" pitchFamily="2" charset="-78"/>
                          <a:ea typeface="+mj-ea"/>
                          <a:cs typeface="Sakkal Majalla" pitchFamily="2" charset="-78"/>
                        </a:rPr>
                        <a:t> / </a:t>
                      </a:r>
                      <a:r>
                        <a:rPr lang="en-US" sz="2400" kern="1200" dirty="0" err="1">
                          <a:solidFill>
                            <a:schemeClr val="tx1"/>
                          </a:solidFill>
                          <a:latin typeface="Sakkal Majalla" pitchFamily="2" charset="-78"/>
                          <a:ea typeface="+mj-ea"/>
                          <a:cs typeface="Sakkal Majalla" pitchFamily="2" charset="-78"/>
                        </a:rPr>
                        <a:t>ArcPad</a:t>
                      </a:r>
                      <a:endParaRPr lang="en-US" sz="2400" kern="1200" dirty="0">
                        <a:solidFill>
                          <a:schemeClr val="tx1"/>
                        </a:solidFill>
                        <a:latin typeface="Sakkal Majalla" pitchFamily="2" charset="-78"/>
                        <a:ea typeface="+mj-ea"/>
                        <a:cs typeface="Sakkal Majalla" pitchFamily="2" charset="-78"/>
                      </a:endParaRPr>
                    </a:p>
                    <a:p>
                      <a:pPr marL="0" marR="0" algn="r">
                        <a:spcBef>
                          <a:spcPts val="0"/>
                        </a:spcBef>
                        <a:spcAft>
                          <a:spcPts val="0"/>
                        </a:spcAft>
                      </a:pPr>
                      <a:r>
                        <a:rPr lang="en-US" sz="2400" kern="1200" dirty="0">
                          <a:solidFill>
                            <a:schemeClr val="tx1"/>
                          </a:solidFill>
                          <a:latin typeface="Sakkal Majalla" pitchFamily="2" charset="-78"/>
                          <a:ea typeface="+mj-ea"/>
                          <a:cs typeface="Sakkal Majalla" pitchFamily="2" charset="-78"/>
                        </a:rPr>
                        <a:t>QGIS</a:t>
                      </a:r>
                    </a:p>
                    <a:p>
                      <a:pPr marL="0" marR="0" algn="r">
                        <a:spcBef>
                          <a:spcPts val="0"/>
                        </a:spcBef>
                        <a:spcAft>
                          <a:spcPts val="0"/>
                        </a:spcAft>
                      </a:pPr>
                      <a:r>
                        <a:rPr lang="en-US" sz="2400" kern="1200" dirty="0" err="1">
                          <a:solidFill>
                            <a:schemeClr val="tx1"/>
                          </a:solidFill>
                          <a:latin typeface="Sakkal Majalla" pitchFamily="2" charset="-78"/>
                          <a:ea typeface="+mj-ea"/>
                          <a:cs typeface="Sakkal Majalla" pitchFamily="2" charset="-78"/>
                        </a:rPr>
                        <a:t>Entreprise</a:t>
                      </a:r>
                      <a:r>
                        <a:rPr lang="en-US" sz="2400" kern="1200" dirty="0">
                          <a:solidFill>
                            <a:schemeClr val="tx1"/>
                          </a:solidFill>
                          <a:latin typeface="Sakkal Majalla" pitchFamily="2" charset="-78"/>
                          <a:ea typeface="+mj-ea"/>
                          <a:cs typeface="Sakkal Majalla" pitchFamily="2" charset="-78"/>
                        </a:rPr>
                        <a:t> Geodatabase / Geodatabase (EA-level)</a:t>
                      </a:r>
                    </a:p>
                    <a:p>
                      <a:pPr marL="0" marR="0" algn="r">
                        <a:spcBef>
                          <a:spcPts val="0"/>
                        </a:spcBef>
                        <a:spcAft>
                          <a:spcPts val="0"/>
                        </a:spcAft>
                      </a:pPr>
                      <a:r>
                        <a:rPr lang="en-US" sz="2400" kern="1200" dirty="0">
                          <a:solidFill>
                            <a:schemeClr val="tx1"/>
                          </a:solidFill>
                          <a:latin typeface="Sakkal Majalla" pitchFamily="2" charset="-78"/>
                          <a:ea typeface="+mj-ea"/>
                          <a:cs typeface="Sakkal Majalla" pitchFamily="2" charset="-78"/>
                        </a:rPr>
                        <a:t>Oracle Database / SDE </a:t>
                      </a:r>
                      <a:r>
                        <a:rPr lang="ar-LB" sz="2400" kern="1200" dirty="0">
                          <a:solidFill>
                            <a:schemeClr val="tx1"/>
                          </a:solidFill>
                          <a:latin typeface="Sakkal Majalla" pitchFamily="2" charset="-78"/>
                          <a:ea typeface="+mj-ea"/>
                          <a:cs typeface="Sakkal Majalla" pitchFamily="2" charset="-78"/>
                        </a:rPr>
                        <a:t>في </a:t>
                      </a:r>
                      <a:r>
                        <a:rPr lang="en-US" sz="2400" kern="1200" dirty="0">
                          <a:solidFill>
                            <a:schemeClr val="tx1"/>
                          </a:solidFill>
                          <a:latin typeface="Sakkal Majalla" pitchFamily="2" charset="-78"/>
                          <a:ea typeface="+mj-ea"/>
                          <a:cs typeface="Sakkal Majalla" pitchFamily="2" charset="-78"/>
                        </a:rPr>
                        <a:t>Oracle / Oracle Spatial</a:t>
                      </a:r>
                    </a:p>
                    <a:p>
                      <a:pPr marL="0" marR="0" algn="r">
                        <a:spcBef>
                          <a:spcPts val="0"/>
                        </a:spcBef>
                        <a:spcAft>
                          <a:spcPts val="0"/>
                        </a:spcAft>
                      </a:pPr>
                      <a:r>
                        <a:rPr lang="ar-LB" sz="2400" kern="1200" dirty="0">
                          <a:solidFill>
                            <a:schemeClr val="tx1"/>
                          </a:solidFill>
                          <a:latin typeface="Sakkal Majalla" pitchFamily="2" charset="-78"/>
                          <a:ea typeface="+mj-ea"/>
                          <a:cs typeface="Sakkal Majalla" pitchFamily="2" charset="-78"/>
                        </a:rPr>
                        <a:t>قاعدة بيانات الوصول</a:t>
                      </a:r>
                    </a:p>
                    <a:p>
                      <a:pPr marL="0" marR="0" algn="r">
                        <a:spcBef>
                          <a:spcPts val="0"/>
                        </a:spcBef>
                        <a:spcAft>
                          <a:spcPts val="0"/>
                        </a:spcAft>
                      </a:pPr>
                      <a:r>
                        <a:rPr lang="ar-LB" sz="2400" kern="1200" dirty="0">
                          <a:solidFill>
                            <a:schemeClr val="tx1"/>
                          </a:solidFill>
                          <a:latin typeface="Sakkal Majalla" pitchFamily="2" charset="-78"/>
                          <a:ea typeface="+mj-ea"/>
                          <a:cs typeface="Sakkal Majalla" pitchFamily="2" charset="-78"/>
                        </a:rPr>
                        <a:t>قاعدة البيانات الجغرافية الوطنية (متعددة القطاعات / المؤشرات)</a:t>
                      </a:r>
                      <a:endParaRPr lang="en-US" sz="2400" kern="1200" dirty="0">
                        <a:solidFill>
                          <a:schemeClr val="tx1"/>
                        </a:solidFill>
                        <a:latin typeface="Sakkal Majalla" pitchFamily="2" charset="-78"/>
                        <a:ea typeface="+mj-ea"/>
                        <a:cs typeface="Sakkal Majalla" pitchFamily="2" charset="-78"/>
                      </a:endParaRPr>
                    </a:p>
                  </a:txBody>
                  <a:tcPr marL="68580" marR="68580" marT="0" marB="0"/>
                </a:tc>
                <a:extLst>
                  <a:ext uri="{0D108BD9-81ED-4DB2-BD59-A6C34878D82A}">
                    <a16:rowId xmlns:a16="http://schemas.microsoft.com/office/drawing/2014/main" val="3264064876"/>
                  </a:ext>
                </a:extLst>
              </a:tr>
            </a:tbl>
          </a:graphicData>
        </a:graphic>
      </p:graphicFrame>
      <p:sp>
        <p:nvSpPr>
          <p:cNvPr id="5" name="Rectangle 1">
            <a:extLst>
              <a:ext uri="{FF2B5EF4-FFF2-40B4-BE49-F238E27FC236}">
                <a16:creationId xmlns:a16="http://schemas.microsoft.com/office/drawing/2014/main" id="{43D96AAE-DE31-4E7F-A721-9110A4FB8D95}"/>
              </a:ext>
            </a:extLst>
          </p:cNvPr>
          <p:cNvSpPr>
            <a:spLocks noGrp="1" noChangeArrowheads="1"/>
          </p:cNvSpPr>
          <p:nvPr>
            <p:ph type="title"/>
          </p:nvPr>
        </p:nvSpPr>
        <p:spPr bwMode="auto">
          <a:xfrm>
            <a:off x="304800" y="569139"/>
            <a:ext cx="83820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SA" altLang="en-US" sz="1800" b="1" kern="1200" dirty="0">
                <a:solidFill>
                  <a:schemeClr val="tx1"/>
                </a:solidFill>
                <a:latin typeface="Sakkal Majalla" pitchFamily="2" charset="-78"/>
                <a:ea typeface="+mn-ea"/>
                <a:cs typeface="Sakkal Majalla" pitchFamily="2" charset="-78"/>
              </a:rPr>
              <a:t>- هل يوجد لدى مكتب الإحصاء الوطني</a:t>
            </a:r>
            <a:r>
              <a:rPr lang="ar-LB" altLang="en-US" sz="1800" b="1" kern="1200" dirty="0">
                <a:solidFill>
                  <a:schemeClr val="tx1"/>
                </a:solidFill>
                <a:latin typeface="Sakkal Majalla" pitchFamily="2" charset="-78"/>
                <a:ea typeface="+mn-ea"/>
                <a:cs typeface="Sakkal Majalla" pitchFamily="2" charset="-78"/>
              </a:rPr>
              <a:t> </a:t>
            </a:r>
            <a:r>
              <a:rPr lang="ar-SA" altLang="en-US" sz="1800" b="1" kern="1200" dirty="0">
                <a:solidFill>
                  <a:schemeClr val="tx1"/>
                </a:solidFill>
                <a:latin typeface="Sakkal Majalla" pitchFamily="2" charset="-78"/>
                <a:ea typeface="+mn-ea"/>
                <a:cs typeface="Sakkal Majalla" pitchFamily="2" charset="-78"/>
              </a:rPr>
              <a:t>بنية تحتية لنظام المعلومات الجغرافية من أجل التقاط ب</a:t>
            </a:r>
            <a:r>
              <a:rPr lang="ar-SA" altLang="en-US" sz="1800" b="1" kern="1200" dirty="0" bmk="">
                <a:solidFill>
                  <a:schemeClr val="tx1"/>
                </a:solidFill>
                <a:latin typeface="Sakkal Majalla" pitchFamily="2" charset="-78"/>
                <a:ea typeface="+mn-ea"/>
                <a:cs typeface="Sakkal Majalla" pitchFamily="2" charset="-78"/>
              </a:rPr>
              <a:t>يانات مسندة جغرافيًا</a:t>
            </a:r>
            <a:r>
              <a:rPr lang="ar-LB" altLang="en-US" sz="1800" b="1" kern="1200" dirty="0" bmk="">
                <a:solidFill>
                  <a:schemeClr val="tx1"/>
                </a:solidFill>
                <a:latin typeface="Sakkal Majalla" pitchFamily="2" charset="-78"/>
                <a:ea typeface="+mn-ea"/>
                <a:cs typeface="Sakkal Majalla" pitchFamily="2" charset="-78"/>
              </a:rPr>
              <a:t>، </a:t>
            </a:r>
            <a:r>
              <a:rPr lang="ar-SA" altLang="en-US" sz="1800" b="1" kern="1200" dirty="0" bmk="">
                <a:solidFill>
                  <a:schemeClr val="tx1"/>
                </a:solidFill>
                <a:latin typeface="Sakkal Majalla" pitchFamily="2" charset="-78"/>
                <a:ea typeface="+mn-ea"/>
                <a:cs typeface="Sakkal Majalla" pitchFamily="2" charset="-78"/>
              </a:rPr>
              <a:t>وإدارتها، وتحليلها، ونشرها؟</a:t>
            </a:r>
          </a:p>
        </p:txBody>
      </p:sp>
    </p:spTree>
    <p:extLst>
      <p:ext uri="{BB962C8B-B14F-4D97-AF65-F5344CB8AC3E}">
        <p14:creationId xmlns:p14="http://schemas.microsoft.com/office/powerpoint/2010/main" val="322354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A6EB-0F6F-4AB5-BE5D-62E9BB6A1C1C}"/>
              </a:ext>
            </a:extLst>
          </p:cNvPr>
          <p:cNvSpPr>
            <a:spLocks noGrp="1"/>
          </p:cNvSpPr>
          <p:nvPr>
            <p:ph type="title"/>
          </p:nvPr>
        </p:nvSpPr>
        <p:spPr>
          <a:xfrm>
            <a:off x="-228600" y="271791"/>
            <a:ext cx="9448800" cy="609600"/>
          </a:xfrm>
        </p:spPr>
        <p:txBody>
          <a:bodyPr/>
          <a:lstStyle/>
          <a:p>
            <a:r>
              <a:rPr lang="ar-SA" sz="3600" b="1" kern="1200" dirty="0" bmk="">
                <a:solidFill>
                  <a:schemeClr val="bg1"/>
                </a:solidFill>
                <a:latin typeface="Sakkal Majalla" pitchFamily="2" charset="-78"/>
                <a:ea typeface="+mn-ea"/>
                <a:cs typeface="Sakkal Majalla" pitchFamily="2" charset="-78"/>
              </a:rPr>
              <a:t>أنشطة التعداد التي يتم </a:t>
            </a:r>
            <a:r>
              <a:rPr lang="ar-LB" sz="3600" b="1" kern="1200" dirty="0" bmk="">
                <a:solidFill>
                  <a:schemeClr val="bg1"/>
                </a:solidFill>
                <a:latin typeface="Sakkal Majalla" pitchFamily="2" charset="-78"/>
                <a:ea typeface="+mn-ea"/>
                <a:cs typeface="Sakkal Majalla" pitchFamily="2" charset="-78"/>
              </a:rPr>
              <a:t>فيها </a:t>
            </a:r>
            <a:r>
              <a:rPr lang="ar-SA" sz="3600" b="1" kern="1200" dirty="0" bmk="">
                <a:solidFill>
                  <a:schemeClr val="bg1"/>
                </a:solidFill>
                <a:latin typeface="Sakkal Majalla" pitchFamily="2" charset="-78"/>
                <a:ea typeface="+mn-ea"/>
                <a:cs typeface="Sakkal Majalla" pitchFamily="2" charset="-78"/>
              </a:rPr>
              <a:t>استخدام نظام المعلومات الجغرافية </a:t>
            </a:r>
            <a:endParaRPr lang="en-US" sz="3600" b="1" kern="1200" dirty="0" bmk="">
              <a:solidFill>
                <a:schemeClr val="bg1"/>
              </a:solidFill>
              <a:latin typeface="Sakkal Majalla" pitchFamily="2" charset="-78"/>
              <a:ea typeface="+mn-ea"/>
              <a:cs typeface="Sakkal Majalla" pitchFamily="2" charset="-78"/>
            </a:endParaRPr>
          </a:p>
        </p:txBody>
      </p:sp>
      <p:graphicFrame>
        <p:nvGraphicFramePr>
          <p:cNvPr id="4" name="Content Placeholder 3">
            <a:extLst>
              <a:ext uri="{FF2B5EF4-FFF2-40B4-BE49-F238E27FC236}">
                <a16:creationId xmlns:a16="http://schemas.microsoft.com/office/drawing/2014/main" id="{B952BB92-A714-4DB8-8136-1041BB384B37}"/>
              </a:ext>
            </a:extLst>
          </p:cNvPr>
          <p:cNvGraphicFramePr>
            <a:graphicFrameLocks noGrp="1"/>
          </p:cNvGraphicFramePr>
          <p:nvPr>
            <p:ph idx="1"/>
            <p:extLst>
              <p:ext uri="{D42A27DB-BD31-4B8C-83A1-F6EECF244321}">
                <p14:modId xmlns:p14="http://schemas.microsoft.com/office/powerpoint/2010/main" val="3026754193"/>
              </p:ext>
            </p:extLst>
          </p:nvPr>
        </p:nvGraphicFramePr>
        <p:xfrm>
          <a:off x="838200" y="881391"/>
          <a:ext cx="7315200" cy="1709408"/>
        </p:xfrm>
        <a:graphic>
          <a:graphicData uri="http://schemas.openxmlformats.org/drawingml/2006/table">
            <a:tbl>
              <a:tblPr firstRow="1" firstCol="1" bandRow="1">
                <a:tableStyleId>{5C22544A-7EE6-4342-B048-85BDC9FD1C3A}</a:tableStyleId>
              </a:tblPr>
              <a:tblGrid>
                <a:gridCol w="1278194">
                  <a:extLst>
                    <a:ext uri="{9D8B030D-6E8A-4147-A177-3AD203B41FA5}">
                      <a16:colId xmlns:a16="http://schemas.microsoft.com/office/drawing/2014/main" val="4246342590"/>
                    </a:ext>
                  </a:extLst>
                </a:gridCol>
                <a:gridCol w="6037006">
                  <a:extLst>
                    <a:ext uri="{9D8B030D-6E8A-4147-A177-3AD203B41FA5}">
                      <a16:colId xmlns:a16="http://schemas.microsoft.com/office/drawing/2014/main" val="2575296313"/>
                    </a:ext>
                  </a:extLst>
                </a:gridCol>
              </a:tblGrid>
              <a:tr h="307464">
                <a:tc>
                  <a:txBody>
                    <a:bodyPr/>
                    <a:lstStyle/>
                    <a:p>
                      <a:pPr marL="0" marR="0" algn="ctr">
                        <a:spcBef>
                          <a:spcPts val="0"/>
                        </a:spcBef>
                        <a:spcAft>
                          <a:spcPts val="0"/>
                        </a:spcAft>
                      </a:pPr>
                      <a:r>
                        <a:rPr lang="ar-LB" sz="2000" b="1" kern="1200" dirty="0" bmk="">
                          <a:solidFill>
                            <a:schemeClr val="tx1"/>
                          </a:solidFill>
                          <a:latin typeface="Sakkal Majalla" pitchFamily="2" charset="-78"/>
                          <a:ea typeface="+mn-ea"/>
                          <a:cs typeface="Sakkal Majalla" pitchFamily="2" charset="-78"/>
                        </a:rPr>
                        <a:t>عدد البلدان</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tc>
                  <a:txBody>
                    <a:bodyPr/>
                    <a:lstStyle/>
                    <a:p>
                      <a:pPr marL="0" marR="0" algn="ctr">
                        <a:spcBef>
                          <a:spcPts val="0"/>
                        </a:spcBef>
                        <a:spcAft>
                          <a:spcPts val="0"/>
                        </a:spcAft>
                      </a:pPr>
                      <a:r>
                        <a:rPr lang="ar-LB" sz="2000" b="1" kern="1200" dirty="0" bmk="">
                          <a:solidFill>
                            <a:schemeClr val="tx1"/>
                          </a:solidFill>
                          <a:latin typeface="Sakkal Majalla" pitchFamily="2" charset="-78"/>
                          <a:ea typeface="+mn-ea"/>
                          <a:cs typeface="Sakkal Majalla" pitchFamily="2" charset="-78"/>
                        </a:rPr>
                        <a:t>الاجابات</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extLst>
                  <a:ext uri="{0D108BD9-81ED-4DB2-BD59-A6C34878D82A}">
                    <a16:rowId xmlns:a16="http://schemas.microsoft.com/office/drawing/2014/main" val="1270033543"/>
                  </a:ext>
                </a:extLst>
              </a:tr>
              <a:tr h="614928">
                <a:tc>
                  <a:txBody>
                    <a:bodyPr/>
                    <a:lstStyle/>
                    <a:p>
                      <a:pPr algn="ctr" rtl="1"/>
                      <a:r>
                        <a:rPr lang="ar-LB" sz="2000" b="1" kern="1200" dirty="0" bmk="">
                          <a:solidFill>
                            <a:schemeClr val="tx1"/>
                          </a:solidFill>
                          <a:latin typeface="Sakkal Majalla" pitchFamily="2" charset="-78"/>
                          <a:ea typeface="+mn-ea"/>
                          <a:cs typeface="Sakkal Majalla" pitchFamily="2" charset="-78"/>
                        </a:rPr>
                        <a:t>15</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tc>
                  <a:txBody>
                    <a:bodyPr/>
                    <a:lstStyle/>
                    <a:p>
                      <a:pPr algn="r" rtl="1"/>
                      <a:r>
                        <a:rPr lang="ar-SA" sz="2000" b="1" kern="1200" dirty="0" bmk="">
                          <a:solidFill>
                            <a:schemeClr val="tx1"/>
                          </a:solidFill>
                          <a:latin typeface="Sakkal Majalla" pitchFamily="2" charset="-78"/>
                          <a:ea typeface="+mn-ea"/>
                          <a:cs typeface="Sakkal Majalla" pitchFamily="2" charset="-78"/>
                        </a:rPr>
                        <a:t>رسم الخرائط/ إعداد خرائط التعداد في المراحل الأولية لعملية التعداد (مرحلة ما قبل العد)</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extLst>
                  <a:ext uri="{0D108BD9-81ED-4DB2-BD59-A6C34878D82A}">
                    <a16:rowId xmlns:a16="http://schemas.microsoft.com/office/drawing/2014/main" val="3296072800"/>
                  </a:ext>
                </a:extLst>
              </a:tr>
              <a:tr h="307464">
                <a:tc>
                  <a:txBody>
                    <a:bodyPr/>
                    <a:lstStyle/>
                    <a:p>
                      <a:pPr marL="0" marR="0" algn="ctr">
                        <a:spcBef>
                          <a:spcPts val="0"/>
                        </a:spcBef>
                        <a:spcAft>
                          <a:spcPts val="0"/>
                        </a:spcAft>
                      </a:pPr>
                      <a:r>
                        <a:rPr lang="ar-LB" sz="2000" b="1" kern="1200" dirty="0" bmk="">
                          <a:solidFill>
                            <a:schemeClr val="tx1"/>
                          </a:solidFill>
                          <a:latin typeface="Sakkal Majalla" pitchFamily="2" charset="-78"/>
                          <a:ea typeface="+mn-ea"/>
                          <a:cs typeface="Sakkal Majalla" pitchFamily="2" charset="-78"/>
                        </a:rPr>
                        <a:t>14</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tc>
                  <a:txBody>
                    <a:bodyPr/>
                    <a:lstStyle/>
                    <a:p>
                      <a:pPr marL="0" marR="0" algn="r">
                        <a:spcBef>
                          <a:spcPts val="0"/>
                        </a:spcBef>
                        <a:spcAft>
                          <a:spcPts val="0"/>
                        </a:spcAft>
                      </a:pPr>
                      <a:r>
                        <a:rPr lang="ar-SA" sz="2000" b="1" kern="1200" dirty="0" bmk="">
                          <a:solidFill>
                            <a:schemeClr val="tx1"/>
                          </a:solidFill>
                          <a:latin typeface="Sakkal Majalla" pitchFamily="2" charset="-78"/>
                          <a:ea typeface="+mn-ea"/>
                          <a:cs typeface="Sakkal Majalla" pitchFamily="2" charset="-78"/>
                        </a:rPr>
                        <a:t>جمع بيانات التعداد (مرحلة العد)</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extLst>
                  <a:ext uri="{0D108BD9-81ED-4DB2-BD59-A6C34878D82A}">
                    <a16:rowId xmlns:a16="http://schemas.microsoft.com/office/drawing/2014/main" val="3455882811"/>
                  </a:ext>
                </a:extLst>
              </a:tr>
              <a:tr h="479552">
                <a:tc>
                  <a:txBody>
                    <a:bodyPr/>
                    <a:lstStyle/>
                    <a:p>
                      <a:pPr marL="0" marR="0" algn="ctr">
                        <a:spcBef>
                          <a:spcPts val="0"/>
                        </a:spcBef>
                        <a:spcAft>
                          <a:spcPts val="0"/>
                        </a:spcAft>
                        <a:tabLst>
                          <a:tab pos="457200" algn="l"/>
                          <a:tab pos="3200400" algn="l"/>
                          <a:tab pos="4572000" algn="l"/>
                          <a:tab pos="5029200" algn="l"/>
                          <a:tab pos="5372100" algn="l"/>
                        </a:tabLst>
                      </a:pPr>
                      <a:r>
                        <a:rPr lang="ar-LB" sz="2000" b="1" kern="1200" dirty="0" bmk="">
                          <a:solidFill>
                            <a:schemeClr val="tx1"/>
                          </a:solidFill>
                          <a:latin typeface="Sakkal Majalla" pitchFamily="2" charset="-78"/>
                          <a:ea typeface="+mn-ea"/>
                          <a:cs typeface="Sakkal Majalla" pitchFamily="2" charset="-78"/>
                        </a:rPr>
                        <a:t>14</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tc>
                  <a:txBody>
                    <a:bodyPr/>
                    <a:lstStyle/>
                    <a:p>
                      <a:pPr marL="0" marR="0" algn="r">
                        <a:spcBef>
                          <a:spcPts val="0"/>
                        </a:spcBef>
                        <a:spcAft>
                          <a:spcPts val="0"/>
                        </a:spcAft>
                      </a:pPr>
                      <a:r>
                        <a:rPr lang="ar-SA" sz="2000" b="1" kern="1200" dirty="0" bmk="">
                          <a:solidFill>
                            <a:schemeClr val="tx1"/>
                          </a:solidFill>
                          <a:latin typeface="Sakkal Majalla" pitchFamily="2" charset="-78"/>
                          <a:ea typeface="+mn-ea"/>
                          <a:cs typeface="Sakkal Majalla" pitchFamily="2" charset="-78"/>
                        </a:rPr>
                        <a:t>تحليل ونشر بيانات التعداد المسندة جغرافيًا (مرحلة ما بعد العد)</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extLst>
                  <a:ext uri="{0D108BD9-81ED-4DB2-BD59-A6C34878D82A}">
                    <a16:rowId xmlns:a16="http://schemas.microsoft.com/office/drawing/2014/main" val="817143878"/>
                  </a:ext>
                </a:extLst>
              </a:tr>
            </a:tbl>
          </a:graphicData>
        </a:graphic>
      </p:graphicFrame>
      <p:graphicFrame>
        <p:nvGraphicFramePr>
          <p:cNvPr id="5" name="Table 4">
            <a:extLst>
              <a:ext uri="{FF2B5EF4-FFF2-40B4-BE49-F238E27FC236}">
                <a16:creationId xmlns:a16="http://schemas.microsoft.com/office/drawing/2014/main" id="{7A38EA64-00C0-41FD-8943-8A97AAF63519}"/>
              </a:ext>
            </a:extLst>
          </p:cNvPr>
          <p:cNvGraphicFramePr>
            <a:graphicFrameLocks noGrp="1"/>
          </p:cNvGraphicFramePr>
          <p:nvPr>
            <p:extLst>
              <p:ext uri="{D42A27DB-BD31-4B8C-83A1-F6EECF244321}">
                <p14:modId xmlns:p14="http://schemas.microsoft.com/office/powerpoint/2010/main" val="1613149641"/>
              </p:ext>
            </p:extLst>
          </p:nvPr>
        </p:nvGraphicFramePr>
        <p:xfrm>
          <a:off x="838199" y="3185710"/>
          <a:ext cx="7391401" cy="3470989"/>
        </p:xfrm>
        <a:graphic>
          <a:graphicData uri="http://schemas.openxmlformats.org/drawingml/2006/table">
            <a:tbl>
              <a:tblPr firstRow="1" firstCol="1" bandRow="1">
                <a:tableStyleId>{5C22544A-7EE6-4342-B048-85BDC9FD1C3A}</a:tableStyleId>
              </a:tblPr>
              <a:tblGrid>
                <a:gridCol w="1242647">
                  <a:extLst>
                    <a:ext uri="{9D8B030D-6E8A-4147-A177-3AD203B41FA5}">
                      <a16:colId xmlns:a16="http://schemas.microsoft.com/office/drawing/2014/main" val="3143484398"/>
                    </a:ext>
                  </a:extLst>
                </a:gridCol>
                <a:gridCol w="6148754">
                  <a:extLst>
                    <a:ext uri="{9D8B030D-6E8A-4147-A177-3AD203B41FA5}">
                      <a16:colId xmlns:a16="http://schemas.microsoft.com/office/drawing/2014/main" val="199205435"/>
                    </a:ext>
                  </a:extLst>
                </a:gridCol>
              </a:tblGrid>
              <a:tr h="405601">
                <a:tc>
                  <a:txBody>
                    <a:bodyPr/>
                    <a:lstStyle/>
                    <a:p>
                      <a:pPr marL="0" marR="0" algn="ctr">
                        <a:spcBef>
                          <a:spcPts val="0"/>
                        </a:spcBef>
                        <a:spcAft>
                          <a:spcPts val="0"/>
                        </a:spcAft>
                      </a:pPr>
                      <a:r>
                        <a:rPr lang="ar-LB" sz="2000" b="1" kern="1200" dirty="0" bmk="">
                          <a:solidFill>
                            <a:schemeClr val="tx1"/>
                          </a:solidFill>
                          <a:latin typeface="Sakkal Majalla" pitchFamily="2" charset="-78"/>
                          <a:ea typeface="+mn-ea"/>
                          <a:cs typeface="Sakkal Majalla" pitchFamily="2" charset="-78"/>
                        </a:rPr>
                        <a:t>عدد البلدان</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tc>
                  <a:txBody>
                    <a:bodyPr/>
                    <a:lstStyle/>
                    <a:p>
                      <a:pPr marL="0" marR="0" algn="ctr">
                        <a:spcBef>
                          <a:spcPts val="0"/>
                        </a:spcBef>
                        <a:spcAft>
                          <a:spcPts val="0"/>
                        </a:spcAft>
                      </a:pPr>
                      <a:r>
                        <a:rPr lang="ar-LB" sz="2000" b="1" kern="1200" dirty="0" bmk="">
                          <a:solidFill>
                            <a:schemeClr val="tx1"/>
                          </a:solidFill>
                          <a:latin typeface="Sakkal Majalla" pitchFamily="2" charset="-78"/>
                          <a:ea typeface="+mn-ea"/>
                          <a:cs typeface="Sakkal Majalla" pitchFamily="2" charset="-78"/>
                        </a:rPr>
                        <a:t>الاجابات</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extLst>
                  <a:ext uri="{0D108BD9-81ED-4DB2-BD59-A6C34878D82A}">
                    <a16:rowId xmlns:a16="http://schemas.microsoft.com/office/drawing/2014/main" val="117558193"/>
                  </a:ext>
                </a:extLst>
              </a:tr>
              <a:tr h="269556">
                <a:tc>
                  <a:txBody>
                    <a:bodyPr/>
                    <a:lstStyle/>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15</a:t>
                      </a:r>
                    </a:p>
                  </a:txBody>
                  <a:tcPr marL="68580" marR="68580" marT="0" marB="0"/>
                </a:tc>
                <a:tc>
                  <a:txBody>
                    <a:bodyPr/>
                    <a:lstStyle/>
                    <a:p>
                      <a:pPr marL="0" marR="0" algn="ctr">
                        <a:spcBef>
                          <a:spcPts val="0"/>
                        </a:spcBef>
                        <a:spcAft>
                          <a:spcPts val="0"/>
                        </a:spcAft>
                      </a:pPr>
                      <a:r>
                        <a:rPr lang="ar-LB" sz="2000" b="1" kern="1200" dirty="0" bmk="">
                          <a:solidFill>
                            <a:schemeClr val="tx1"/>
                          </a:solidFill>
                          <a:latin typeface="Sakkal Majalla" pitchFamily="2" charset="-78"/>
                          <a:ea typeface="+mn-ea"/>
                          <a:cs typeface="Sakkal Majalla" pitchFamily="2" charset="-78"/>
                        </a:rPr>
                        <a:t>نعم</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extLst>
                  <a:ext uri="{0D108BD9-81ED-4DB2-BD59-A6C34878D82A}">
                    <a16:rowId xmlns:a16="http://schemas.microsoft.com/office/drawing/2014/main" val="3776793006"/>
                  </a:ext>
                </a:extLst>
              </a:tr>
              <a:tr h="269556">
                <a:tc>
                  <a:txBody>
                    <a:bodyPr/>
                    <a:lstStyle/>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1</a:t>
                      </a:r>
                    </a:p>
                  </a:txBody>
                  <a:tcPr marL="68580" marR="68580" marT="0" marB="0"/>
                </a:tc>
                <a:tc>
                  <a:txBody>
                    <a:bodyPr/>
                    <a:lstStyle/>
                    <a:p>
                      <a:pPr marL="0" marR="0" algn="ctr">
                        <a:spcBef>
                          <a:spcPts val="0"/>
                        </a:spcBef>
                        <a:spcAft>
                          <a:spcPts val="0"/>
                        </a:spcAft>
                      </a:pPr>
                      <a:r>
                        <a:rPr lang="ar-LB" sz="2000" b="1" kern="1200" dirty="0" bmk="">
                          <a:solidFill>
                            <a:schemeClr val="tx1"/>
                          </a:solidFill>
                          <a:latin typeface="Sakkal Majalla" pitchFamily="2" charset="-78"/>
                          <a:ea typeface="+mn-ea"/>
                          <a:cs typeface="Sakkal Majalla" pitchFamily="2" charset="-78"/>
                        </a:rPr>
                        <a:t>لا</a:t>
                      </a:r>
                      <a:endParaRPr lang="en-US" sz="2000" b="1" kern="1200" dirty="0" bmk="">
                        <a:solidFill>
                          <a:schemeClr val="tx1"/>
                        </a:solidFill>
                        <a:latin typeface="Sakkal Majalla" pitchFamily="2" charset="-78"/>
                        <a:ea typeface="+mn-ea"/>
                        <a:cs typeface="Sakkal Majalla" pitchFamily="2" charset="-78"/>
                      </a:endParaRPr>
                    </a:p>
                  </a:txBody>
                  <a:tcPr marL="68580" marR="68580" marT="0" marB="0"/>
                </a:tc>
                <a:extLst>
                  <a:ext uri="{0D108BD9-81ED-4DB2-BD59-A6C34878D82A}">
                    <a16:rowId xmlns:a16="http://schemas.microsoft.com/office/drawing/2014/main" val="1309611234"/>
                  </a:ext>
                </a:extLst>
              </a:tr>
              <a:tr h="2455788">
                <a:tc>
                  <a:txBody>
                    <a:bodyPr/>
                    <a:lstStyle/>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  </a:t>
                      </a:r>
                    </a:p>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1</a:t>
                      </a:r>
                    </a:p>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1</a:t>
                      </a:r>
                    </a:p>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2</a:t>
                      </a:r>
                    </a:p>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2</a:t>
                      </a:r>
                    </a:p>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6</a:t>
                      </a:r>
                    </a:p>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2</a:t>
                      </a:r>
                    </a:p>
                    <a:p>
                      <a:pPr marL="0" marR="0" algn="ctr">
                        <a:spcBef>
                          <a:spcPts val="0"/>
                        </a:spcBef>
                        <a:spcAft>
                          <a:spcPts val="0"/>
                        </a:spcAft>
                      </a:pPr>
                      <a:r>
                        <a:rPr lang="en-US" sz="2000" b="1" kern="1200" dirty="0" bmk="">
                          <a:solidFill>
                            <a:schemeClr val="tx1"/>
                          </a:solidFill>
                          <a:latin typeface="Sakkal Majalla" pitchFamily="2" charset="-78"/>
                          <a:ea typeface="+mn-ea"/>
                          <a:cs typeface="Sakkal Majalla" pitchFamily="2" charset="-78"/>
                        </a:rPr>
                        <a:t>4</a:t>
                      </a:r>
                    </a:p>
                  </a:txBody>
                  <a:tcPr marL="68580" marR="68580" marT="0" marB="0"/>
                </a:tc>
                <a:tc>
                  <a:txBody>
                    <a:bodyPr/>
                    <a:lstStyle/>
                    <a:p>
                      <a:pPr marL="0" marR="0" algn="r">
                        <a:spcBef>
                          <a:spcPts val="0"/>
                        </a:spcBef>
                        <a:spcAft>
                          <a:spcPts val="0"/>
                        </a:spcAft>
                      </a:pPr>
                      <a:r>
                        <a:rPr lang="ar-LB" sz="2000" b="1" kern="1200" dirty="0" bmk="">
                          <a:solidFill>
                            <a:schemeClr val="tx1"/>
                          </a:solidFill>
                          <a:latin typeface="Sakkal Majalla" pitchFamily="2" charset="-78"/>
                          <a:ea typeface="+mn-ea"/>
                          <a:cs typeface="Sakkal Majalla" pitchFamily="2" charset="-78"/>
                        </a:rPr>
                        <a:t>نعم - أصغر مستوى جغرافي تنشر فيه البيانات المرجعية الجغرافية:</a:t>
                      </a:r>
                    </a:p>
                    <a:p>
                      <a:pPr marL="457200" marR="0" lvl="1" algn="r" rtl="1">
                        <a:spcBef>
                          <a:spcPts val="0"/>
                        </a:spcBef>
                        <a:spcAft>
                          <a:spcPts val="0"/>
                        </a:spcAft>
                      </a:pPr>
                      <a:r>
                        <a:rPr lang="ar-LB" sz="2000" b="1" kern="1200" dirty="0" bmk="">
                          <a:solidFill>
                            <a:schemeClr val="tx1"/>
                          </a:solidFill>
                          <a:latin typeface="Sakkal Majalla" pitchFamily="2" charset="-78"/>
                          <a:ea typeface="+mn-ea"/>
                          <a:cs typeface="Sakkal Majalla" pitchFamily="2" charset="-78"/>
                        </a:rPr>
                        <a:t>- المباني</a:t>
                      </a:r>
                    </a:p>
                    <a:p>
                      <a:pPr marL="457200" marR="0" lvl="1" algn="r" rtl="1">
                        <a:spcBef>
                          <a:spcPts val="0"/>
                        </a:spcBef>
                        <a:spcAft>
                          <a:spcPts val="0"/>
                        </a:spcAft>
                      </a:pPr>
                      <a:r>
                        <a:rPr lang="ar-LB" sz="2000" b="1" kern="1200" dirty="0" bmk="">
                          <a:solidFill>
                            <a:schemeClr val="tx1"/>
                          </a:solidFill>
                          <a:latin typeface="Sakkal Majalla" pitchFamily="2" charset="-78"/>
                          <a:ea typeface="+mn-ea"/>
                          <a:cs typeface="Sakkal Majalla" pitchFamily="2" charset="-78"/>
                        </a:rPr>
                        <a:t>- كتلة التعداد (مجموعة مباني).</a:t>
                      </a:r>
                    </a:p>
                    <a:p>
                      <a:pPr marL="457200" marR="0" lvl="1" algn="r" rtl="1">
                        <a:spcBef>
                          <a:spcPts val="0"/>
                        </a:spcBef>
                        <a:spcAft>
                          <a:spcPts val="0"/>
                        </a:spcAft>
                      </a:pPr>
                      <a:r>
                        <a:rPr lang="ar-LB" sz="2000" b="1" kern="1200" dirty="0" bmk="">
                          <a:solidFill>
                            <a:schemeClr val="tx1"/>
                          </a:solidFill>
                          <a:latin typeface="Sakkal Majalla" pitchFamily="2" charset="-78"/>
                          <a:ea typeface="+mn-ea"/>
                          <a:cs typeface="Sakkal Majalla" pitchFamily="2" charset="-78"/>
                        </a:rPr>
                        <a:t>- وحدة التحكم (مجموعة </a:t>
                      </a:r>
                      <a:r>
                        <a:rPr lang="en-US" sz="2000" b="1" kern="1200" dirty="0" bmk="">
                          <a:solidFill>
                            <a:schemeClr val="tx1"/>
                          </a:solidFill>
                          <a:latin typeface="Sakkal Majalla" pitchFamily="2" charset="-78"/>
                          <a:ea typeface="+mn-ea"/>
                          <a:cs typeface="Sakkal Majalla" pitchFamily="2" charset="-78"/>
                        </a:rPr>
                        <a:t>EAs) / </a:t>
                      </a:r>
                      <a:r>
                        <a:rPr lang="ar-LB" sz="2000" b="1" kern="1200" dirty="0" bmk="">
                          <a:solidFill>
                            <a:schemeClr val="tx1"/>
                          </a:solidFill>
                          <a:latin typeface="Sakkal Majalla" pitchFamily="2" charset="-78"/>
                          <a:ea typeface="+mn-ea"/>
                          <a:cs typeface="Sakkal Majalla" pitchFamily="2" charset="-78"/>
                        </a:rPr>
                        <a:t>منطقة التعداد</a:t>
                      </a:r>
                    </a:p>
                    <a:p>
                      <a:pPr marL="457200" marR="0" lvl="1" algn="r" rtl="1">
                        <a:spcBef>
                          <a:spcPts val="0"/>
                        </a:spcBef>
                        <a:spcAft>
                          <a:spcPts val="0"/>
                        </a:spcAft>
                      </a:pPr>
                      <a:r>
                        <a:rPr lang="ar-LB" sz="2000" b="1" kern="1200" dirty="0" bmk="">
                          <a:solidFill>
                            <a:schemeClr val="tx1"/>
                          </a:solidFill>
                          <a:latin typeface="Sakkal Majalla" pitchFamily="2" charset="-78"/>
                          <a:ea typeface="+mn-ea"/>
                          <a:cs typeface="Sakkal Majalla" pitchFamily="2" charset="-78"/>
                        </a:rPr>
                        <a:t>- مستوى البلدية</a:t>
                      </a:r>
                    </a:p>
                    <a:p>
                      <a:pPr marL="457200" marR="0" lvl="1" algn="r" rtl="1">
                        <a:spcBef>
                          <a:spcPts val="0"/>
                        </a:spcBef>
                        <a:spcAft>
                          <a:spcPts val="0"/>
                        </a:spcAft>
                      </a:pPr>
                      <a:r>
                        <a:rPr lang="ar-LB" sz="2000" b="1" kern="1200" dirty="0" bmk="">
                          <a:solidFill>
                            <a:schemeClr val="tx1"/>
                          </a:solidFill>
                          <a:latin typeface="Sakkal Majalla" pitchFamily="2" charset="-78"/>
                          <a:ea typeface="+mn-ea"/>
                          <a:cs typeface="Sakkal Majalla" pitchFamily="2" charset="-78"/>
                        </a:rPr>
                        <a:t>- الوحدات الإدارية (الأصغر / الشعبية)</a:t>
                      </a:r>
                    </a:p>
                    <a:p>
                      <a:pPr marL="457200" marR="0" lvl="1" algn="r" rtl="1">
                        <a:spcBef>
                          <a:spcPts val="0"/>
                        </a:spcBef>
                        <a:spcAft>
                          <a:spcPts val="0"/>
                        </a:spcAft>
                      </a:pPr>
                      <a:r>
                        <a:rPr lang="ar-LB" sz="2000" b="1" kern="1200" dirty="0" bmk="">
                          <a:solidFill>
                            <a:schemeClr val="tx1"/>
                          </a:solidFill>
                          <a:latin typeface="Sakkal Majalla" pitchFamily="2" charset="-78"/>
                          <a:ea typeface="+mn-ea"/>
                          <a:cs typeface="Sakkal Majalla" pitchFamily="2" charset="-78"/>
                        </a:rPr>
                        <a:t>-	بلدات ومدن</a:t>
                      </a:r>
                    </a:p>
                    <a:p>
                      <a:pPr marL="457200" marR="0" lvl="1" algn="r" rtl="1">
                        <a:spcBef>
                          <a:spcPts val="0"/>
                        </a:spcBef>
                        <a:spcAft>
                          <a:spcPts val="0"/>
                        </a:spcAft>
                      </a:pPr>
                      <a:r>
                        <a:rPr lang="ar-LB" sz="2000" b="1" kern="1200" dirty="0" bmk="">
                          <a:solidFill>
                            <a:schemeClr val="tx1"/>
                          </a:solidFill>
                          <a:latin typeface="Sakkal Majalla" pitchFamily="2" charset="-78"/>
                          <a:ea typeface="+mn-ea"/>
                          <a:cs typeface="Sakkal Majalla" pitchFamily="2" charset="-78"/>
                        </a:rPr>
                        <a:t>- محافظة / ولاية</a:t>
                      </a:r>
                      <a:r>
                        <a:rPr lang="en-US" sz="2000" b="1" kern="1200" dirty="0" bmk="">
                          <a:solidFill>
                            <a:schemeClr val="tx1"/>
                          </a:solidFill>
                          <a:latin typeface="Sakkal Majalla" pitchFamily="2" charset="-78"/>
                          <a:ea typeface="+mn-ea"/>
                          <a:cs typeface="Sakkal Majalla" pitchFamily="2" charset="-78"/>
                        </a:rPr>
                        <a:t> </a:t>
                      </a:r>
                    </a:p>
                  </a:txBody>
                  <a:tcPr marL="68580" marR="68580" marT="0" marB="0"/>
                </a:tc>
                <a:extLst>
                  <a:ext uri="{0D108BD9-81ED-4DB2-BD59-A6C34878D82A}">
                    <a16:rowId xmlns:a16="http://schemas.microsoft.com/office/drawing/2014/main" val="4251498792"/>
                  </a:ext>
                </a:extLst>
              </a:tr>
            </a:tbl>
          </a:graphicData>
        </a:graphic>
      </p:graphicFrame>
      <p:sp>
        <p:nvSpPr>
          <p:cNvPr id="6" name="Rectangle 5">
            <a:extLst>
              <a:ext uri="{FF2B5EF4-FFF2-40B4-BE49-F238E27FC236}">
                <a16:creationId xmlns:a16="http://schemas.microsoft.com/office/drawing/2014/main" id="{EBD4F4D3-1FD2-41AC-84BA-46EF47CF6B4C}"/>
              </a:ext>
            </a:extLst>
          </p:cNvPr>
          <p:cNvSpPr/>
          <p:nvPr/>
        </p:nvSpPr>
        <p:spPr>
          <a:xfrm>
            <a:off x="838199" y="2662489"/>
            <a:ext cx="7772401" cy="523220"/>
          </a:xfrm>
          <a:prstGeom prst="rect">
            <a:avLst/>
          </a:prstGeom>
        </p:spPr>
        <p:txBody>
          <a:bodyPr wrap="square">
            <a:spAutoFit/>
          </a:bodyPr>
          <a:lstStyle/>
          <a:p>
            <a:pPr algn="r"/>
            <a:r>
              <a:rPr lang="ar-SA" sz="2800" b="1" dirty="0" bmk="">
                <a:latin typeface="Sakkal Majalla" pitchFamily="2" charset="-78"/>
                <a:ea typeface="+mn-ea"/>
                <a:cs typeface="Sakkal Majalla" pitchFamily="2" charset="-78"/>
              </a:rPr>
              <a:t>هل يقوم مكتب الإحصاء الوطني</a:t>
            </a:r>
            <a:r>
              <a:rPr lang="ar-LB" sz="2800" b="1" dirty="0" bmk="">
                <a:latin typeface="Sakkal Majalla" pitchFamily="2" charset="-78"/>
                <a:ea typeface="+mn-ea"/>
                <a:cs typeface="Sakkal Majalla" pitchFamily="2" charset="-78"/>
              </a:rPr>
              <a:t> </a:t>
            </a:r>
            <a:r>
              <a:rPr lang="ar-SA" sz="2800" b="1" dirty="0" bmk="">
                <a:latin typeface="Sakkal Majalla" pitchFamily="2" charset="-78"/>
                <a:ea typeface="+mn-ea"/>
                <a:cs typeface="Sakkal Majalla" pitchFamily="2" charset="-78"/>
              </a:rPr>
              <a:t>بنشر بيانات مسندة جغرافيًا؟</a:t>
            </a:r>
            <a:endParaRPr lang="en-US" sz="2800" b="1" dirty="0" bmk="">
              <a:latin typeface="Sakkal Majalla" pitchFamily="2" charset="-78"/>
              <a:ea typeface="+mn-ea"/>
              <a:cs typeface="Sakkal Majalla" pitchFamily="2" charset="-78"/>
            </a:endParaRPr>
          </a:p>
        </p:txBody>
      </p:sp>
    </p:spTree>
    <p:extLst>
      <p:ext uri="{BB962C8B-B14F-4D97-AF65-F5344CB8AC3E}">
        <p14:creationId xmlns:p14="http://schemas.microsoft.com/office/powerpoint/2010/main" val="178573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0"/>
            <a:ext cx="8229600" cy="762000"/>
          </a:xfrm>
        </p:spPr>
        <p:txBody>
          <a:bodyPr/>
          <a:lstStyle/>
          <a:p>
            <a:pPr>
              <a:defRPr/>
            </a:pPr>
            <a:r>
              <a:rPr lang="ar-LB" b="1" dirty="0">
                <a:solidFill>
                  <a:schemeClr val="bg1"/>
                </a:solidFill>
                <a:latin typeface="Sakkal Majalla" pitchFamily="2" charset="-78"/>
                <a:cs typeface="Sakkal Majalla" pitchFamily="2" charset="-78"/>
              </a:rPr>
              <a:t>محتويات العرض</a:t>
            </a:r>
            <a:r>
              <a:rPr lang="en-US" sz="3200" b="1" dirty="0">
                <a:solidFill>
                  <a:schemeClr val="accent3"/>
                </a:solidFill>
              </a:rPr>
              <a:t> </a:t>
            </a:r>
            <a:endParaRPr lang="en-US" sz="3200" dirty="0">
              <a:solidFill>
                <a:schemeClr val="accent3"/>
              </a:solidFill>
            </a:endParaRPr>
          </a:p>
        </p:txBody>
      </p:sp>
      <p:sp>
        <p:nvSpPr>
          <p:cNvPr id="3" name="Content Placeholder 2"/>
          <p:cNvSpPr>
            <a:spLocks noGrp="1"/>
          </p:cNvSpPr>
          <p:nvPr>
            <p:ph idx="1"/>
          </p:nvPr>
        </p:nvSpPr>
        <p:spPr>
          <a:xfrm>
            <a:off x="457200" y="1143000"/>
            <a:ext cx="8229600" cy="4983163"/>
          </a:xfrm>
        </p:spPr>
        <p:txBody>
          <a:bodyPr/>
          <a:lstStyle/>
          <a:p>
            <a:pPr algn="r" rtl="1">
              <a:buNone/>
              <a:defRPr/>
            </a:pPr>
            <a:endParaRPr lang="ar-LB" sz="2800" dirty="0">
              <a:cs typeface="Times New Roman" pitchFamily="18" charset="0"/>
            </a:endParaRPr>
          </a:p>
          <a:p>
            <a:pPr marL="514350" lvl="1" indent="-514350" algn="r" rtl="1">
              <a:buFontTx/>
              <a:buAutoNum type="arabicPeriod"/>
              <a:defRPr/>
            </a:pPr>
            <a:r>
              <a:rPr lang="ar-LB" sz="3200" b="1" dirty="0">
                <a:latin typeface="Sakkal Majalla" pitchFamily="2" charset="-78"/>
                <a:cs typeface="Sakkal Majalla" pitchFamily="2" charset="-78"/>
              </a:rPr>
              <a:t>مقدمة :التوصيات الدولية</a:t>
            </a:r>
            <a:r>
              <a:rPr lang="en-US" sz="3200" b="1" dirty="0">
                <a:latin typeface="Sakkal Majalla" pitchFamily="2" charset="-78"/>
                <a:cs typeface="Sakkal Majalla" pitchFamily="2" charset="-78"/>
              </a:rPr>
              <a:t> </a:t>
            </a:r>
            <a:endParaRPr lang="ar-LB" sz="3200" b="1" dirty="0">
              <a:latin typeface="Sakkal Majalla" pitchFamily="2" charset="-78"/>
              <a:cs typeface="Sakkal Majalla" pitchFamily="2" charset="-78"/>
            </a:endParaRPr>
          </a:p>
          <a:p>
            <a:pPr marL="514350" lvl="1" indent="-514350" algn="r" rtl="1">
              <a:buAutoNum type="arabicPeriod"/>
              <a:defRPr/>
            </a:pPr>
            <a:r>
              <a:rPr lang="ar-LB" sz="3200" b="1" dirty="0">
                <a:latin typeface="Sakkal Majalla" pitchFamily="2" charset="-78"/>
                <a:cs typeface="Sakkal Majalla" pitchFamily="2" charset="-78"/>
              </a:rPr>
              <a:t>حالة المسوحات الاحصائية والتعدادات في بلدان عربية مختارة</a:t>
            </a:r>
            <a:endParaRPr lang="en-US" sz="3200" b="1" dirty="0">
              <a:latin typeface="Sakkal Majalla" pitchFamily="2" charset="-78"/>
              <a:cs typeface="Sakkal Majalla" pitchFamily="2" charset="-78"/>
            </a:endParaRPr>
          </a:p>
          <a:p>
            <a:pPr marL="0" lvl="1" indent="0" algn="r" rtl="1">
              <a:buNone/>
              <a:defRPr/>
            </a:pPr>
            <a:r>
              <a:rPr lang="ar-LB" sz="3200" b="1" dirty="0">
                <a:latin typeface="Sakkal Majalla" pitchFamily="2" charset="-78"/>
                <a:cs typeface="Sakkal Majalla" pitchFamily="2" charset="-78"/>
              </a:rPr>
              <a:t>3.  واقع تكنولوجيا البيانات المكانية في البلدان العربية </a:t>
            </a:r>
          </a:p>
          <a:p>
            <a:pPr marL="0" lvl="1" indent="0" algn="r" rtl="1">
              <a:buNone/>
              <a:defRPr/>
            </a:pPr>
            <a:r>
              <a:rPr lang="ar-LB" sz="3200" b="1" dirty="0">
                <a:latin typeface="Sakkal Majalla" pitchFamily="2" charset="-78"/>
                <a:cs typeface="Sakkal Majalla" pitchFamily="2" charset="-78"/>
              </a:rPr>
              <a:t>4. سبل الوصول لصور الأقمار الاصطناعية والنمذجة الاحصائية لأغراض التقديرات الاحصائية</a:t>
            </a:r>
          </a:p>
          <a:p>
            <a:pPr algn="r" rtl="1">
              <a:buNone/>
              <a:defRPr/>
            </a:pPr>
            <a:r>
              <a:rPr lang="ar-LB" b="1" dirty="0">
                <a:latin typeface="Sakkal Majalla" pitchFamily="2" charset="-78"/>
                <a:cs typeface="Sakkal Majalla" pitchFamily="2" charset="-78"/>
              </a:rPr>
              <a:t>5</a:t>
            </a:r>
            <a:r>
              <a:rPr lang="ar-SA" b="1" dirty="0">
                <a:latin typeface="Sakkal Majalla" pitchFamily="2" charset="-78"/>
                <a:cs typeface="Sakkal Majalla" pitchFamily="2" charset="-78"/>
              </a:rPr>
              <a:t>. </a:t>
            </a:r>
            <a:r>
              <a:rPr lang="ar-LB" b="1" dirty="0">
                <a:latin typeface="Sakkal Majalla" pitchFamily="2" charset="-78"/>
                <a:cs typeface="Sakkal Majalla" pitchFamily="2" charset="-78"/>
              </a:rPr>
              <a:t>التوصيات </a:t>
            </a:r>
          </a:p>
          <a:p>
            <a:pPr algn="r" rtl="1">
              <a:buNone/>
              <a:defRPr/>
            </a:pPr>
            <a:r>
              <a:rPr lang="ar-LB" b="1" dirty="0">
                <a:latin typeface="Sakkal Majalla" pitchFamily="2" charset="-78"/>
                <a:cs typeface="Sakkal Majalla" pitchFamily="2" charset="-78"/>
              </a:rPr>
              <a:t>6. المراجع ذات الصلة</a:t>
            </a:r>
            <a:endParaRPr lang="ar-SA" b="1" dirty="0">
              <a:latin typeface="Sakkal Majalla" pitchFamily="2" charset="-78"/>
              <a:cs typeface="Sakkal Majalla" pitchFamily="2" charset="-78"/>
            </a:endParaRPr>
          </a:p>
          <a:p>
            <a:pPr algn="r" rtl="1">
              <a:buNone/>
              <a:defRPr/>
            </a:pPr>
            <a:endParaRPr lang="en-US" sz="3600" b="1" dirty="0">
              <a:latin typeface="Sakkal Majalla" pitchFamily="2" charset="-78"/>
              <a:ea typeface="+mj-ea"/>
              <a:cs typeface="Sakkal Majalla" pitchFamily="2" charset="-78"/>
            </a:endParaRPr>
          </a:p>
          <a:p>
            <a:pPr algn="r" rtl="1">
              <a:buNone/>
              <a:defRPr/>
            </a:pPr>
            <a:endParaRPr lang="ar-SA" sz="3600" b="1" dirty="0">
              <a:latin typeface="Sakkal Majalla" pitchFamily="2" charset="-78"/>
              <a:cs typeface="Sakkal Majalla" pitchFamily="2" charset="-78"/>
            </a:endParaRPr>
          </a:p>
          <a:p>
            <a:pPr algn="r" rtl="1">
              <a:buNone/>
              <a:defRPr/>
            </a:pPr>
            <a:endParaRPr lang="ar-LB" sz="3600" b="1" dirty="0">
              <a:latin typeface="Sakkal Majalla" pitchFamily="2" charset="-78"/>
              <a:ea typeface="+mj-ea"/>
              <a:cs typeface="Sakkal Majalla"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914400"/>
          </a:xfrm>
        </p:spPr>
        <p:txBody>
          <a:bodyPr/>
          <a:lstStyle/>
          <a:p>
            <a:pPr rtl="1"/>
            <a:r>
              <a:rPr lang="ar-LB" b="1" kern="1200" dirty="0">
                <a:solidFill>
                  <a:schemeClr val="bg1"/>
                </a:solidFill>
                <a:latin typeface="Sakkal Majalla" pitchFamily="2" charset="-78"/>
                <a:cs typeface="Sakkal Majalla" pitchFamily="2" charset="-78"/>
              </a:rPr>
              <a:t>4</a:t>
            </a:r>
            <a:r>
              <a:rPr lang="ar-LB" sz="3200" b="1" kern="1200" dirty="0">
                <a:solidFill>
                  <a:schemeClr val="bg1"/>
                </a:solidFill>
                <a:latin typeface="Sakkal Majalla" pitchFamily="2" charset="-78"/>
                <a:cs typeface="Sakkal Majalla" pitchFamily="2" charset="-78"/>
              </a:rPr>
              <a:t>. </a:t>
            </a:r>
            <a:r>
              <a:rPr lang="ar-LB" sz="3200" b="1" kern="1200" dirty="0">
                <a:solidFill>
                  <a:schemeClr val="bg1"/>
                </a:solidFill>
                <a:latin typeface="Arial" panose="020B0604020202020204" pitchFamily="34" charset="0"/>
                <a:cs typeface="Arial" panose="020B0604020202020204" pitchFamily="34" charset="0"/>
              </a:rPr>
              <a:t>أفاق</a:t>
            </a:r>
            <a:r>
              <a:rPr kumimoji="0" lang="ar-SA" altLang="en-US"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lang="ar-LB" altLang="en-US" sz="3200" b="1" dirty="0">
                <a:solidFill>
                  <a:schemeClr val="bg1"/>
                </a:solidFill>
                <a:latin typeface="Arial" panose="020B0604020202020204" pitchFamily="34" charset="0"/>
                <a:cs typeface="Arial" panose="020B0604020202020204" pitchFamily="34" charset="0"/>
              </a:rPr>
              <a:t>ا</a:t>
            </a:r>
            <a:r>
              <a:rPr kumimoji="0" lang="ar-SA" altLang="en-US"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لحصول على خرائط لتقديرات سكانية تعتمد على صور الأقمار الاصطناعية والنمذجة الإحصائية</a:t>
            </a:r>
            <a:endParaRPr lang="en-US" sz="3200" b="1" kern="1200" dirty="0">
              <a:solidFill>
                <a:schemeClr val="bg1"/>
              </a:solidFill>
              <a:latin typeface="Sakkal Majalla" pitchFamily="2" charset="-78"/>
              <a:cs typeface="Sakkal Majalla" pitchFamily="2" charset="-78"/>
            </a:endParaRPr>
          </a:p>
        </p:txBody>
      </p:sp>
      <p:sp>
        <p:nvSpPr>
          <p:cNvPr id="5" name="Rectangle 2">
            <a:extLst>
              <a:ext uri="{FF2B5EF4-FFF2-40B4-BE49-F238E27FC236}">
                <a16:creationId xmlns:a16="http://schemas.microsoft.com/office/drawing/2014/main" id="{6C0B0C2D-7D90-FF94-B6E3-89F16621DA50}"/>
              </a:ext>
            </a:extLst>
          </p:cNvPr>
          <p:cNvSpPr>
            <a:spLocks noGrp="1" noChangeArrowheads="1"/>
          </p:cNvSpPr>
          <p:nvPr>
            <p:ph idx="1"/>
          </p:nvPr>
        </p:nvSpPr>
        <p:spPr bwMode="auto">
          <a:xfrm>
            <a:off x="-4964566" y="1347046"/>
            <a:ext cx="1380376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الوصول إلى بيانات الأقمار الاصطناعية المجانية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منصات مثل</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rPr>
              <a:t>Landsat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a:t>
            </a:r>
            <a:r>
              <a:rPr kumimoji="0" lang="en-US" altLang="en-US" sz="2400" b="1" i="0" u="none" strike="noStrike" cap="none" normalizeH="0" baseline="0" dirty="0">
                <a:ln>
                  <a:noFill/>
                </a:ln>
                <a:solidFill>
                  <a:schemeClr val="tx1"/>
                </a:solidFill>
                <a:effectLst/>
                <a:latin typeface="Arial" panose="020B0604020202020204" pitchFamily="34" charset="0"/>
              </a:rPr>
              <a:t>Sentinel</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تقدم بيانات عالية الدقة مجاناً، و</a:t>
            </a:r>
            <a:endParaRPr kumimoji="0" lang="ar-L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1" indent="0" algn="r" defTabSz="914400" rtl="1" eaLnBrk="0" fontAlgn="base" latinLnBrk="0" hangingPunct="0">
              <a:lnSpc>
                <a:spcPct val="100000"/>
              </a:lnSpc>
              <a:spcBef>
                <a:spcPct val="0"/>
              </a:spcBef>
              <a:spcAft>
                <a:spcPct val="0"/>
              </a:spcAft>
              <a:buClrTx/>
              <a:buSzTx/>
              <a:buNone/>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يمكن استخدامها لرصد التغيرات السكانية والمساحات الحضرية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buFontTx/>
              <a:buAutoNum type="arabicPeriod" startAt="2"/>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الاستفادة من النماذج الإحصائية الجغرافية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نماذج مثل</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rPr>
              <a:t>Random Forest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a:t>
            </a:r>
            <a:r>
              <a:rPr kumimoji="0" lang="en-US" altLang="en-US" sz="2400" b="1" i="0" u="none" strike="noStrike" cap="none" normalizeH="0" baseline="0" dirty="0">
                <a:ln>
                  <a:noFill/>
                </a:ln>
                <a:solidFill>
                  <a:schemeClr val="tx1"/>
                </a:solidFill>
                <a:effectLst/>
                <a:latin typeface="Arial" panose="020B0604020202020204" pitchFamily="34" charset="0"/>
              </a:rPr>
              <a:t>Bayesian models</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يمكن استخدامها مع</a:t>
            </a:r>
            <a:endParaRPr kumimoji="0" lang="ar-L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1" indent="0" algn="r" defTabSz="914400" rtl="1" eaLnBrk="0" fontAlgn="base" latinLnBrk="0" hangingPunct="0">
              <a:lnSpc>
                <a:spcPct val="100000"/>
              </a:lnSpc>
              <a:spcBef>
                <a:spcPct val="0"/>
              </a:spcBef>
              <a:spcAft>
                <a:spcPct val="0"/>
              </a:spcAft>
              <a:buClrTx/>
              <a:buSzTx/>
              <a:buNone/>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بيانات الأقمارالاصطناعية لتقدير الكثافة السكانية على نطاق واسع بدقة عالية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buFontTx/>
              <a:buAutoNum type="arabicPeriod" startAt="3"/>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الاستعانة بالذكاء الاصطناعي وتعلم الآلة</a:t>
            </a:r>
            <a:r>
              <a:rPr kumimoji="0" lang="en-US" altLang="en-US" sz="2400" b="0" i="0" u="none" strike="noStrike" cap="none" normalizeH="0" baseline="0" dirty="0">
                <a:ln>
                  <a:noFill/>
                </a:ln>
                <a:solidFill>
                  <a:schemeClr val="tx1"/>
                </a:solidFill>
                <a:effectLst/>
                <a:latin typeface="Arial" panose="020B0604020202020204" pitchFamily="34" charset="0"/>
              </a:rPr>
              <a:t>:</a:t>
            </a:r>
            <a:endParaRPr kumimoji="0" lang="ar-LB" altLang="en-US"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None/>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يمكن استخدام تقنيات تعلم الآلة لتحليل صور الأقمار الاصطناعية </a:t>
            </a:r>
            <a:endParaRPr lang="ar-LB" altLang="en-US" sz="2400" dirty="0">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None/>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واستخراج معلومات سكانية دقيقة، مثل تصنيف المناطق الحضرية وتقدير الكثافات السكانية</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startAt="4"/>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بناء قواعد بيانات جغرافية مدمجة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457200" marR="0" lvl="1" indent="0" algn="r" defTabSz="914400" rtl="1" eaLnBrk="0" fontAlgn="base" latinLnBrk="0" hangingPunct="0">
              <a:lnSpc>
                <a:spcPct val="100000"/>
              </a:lnSpc>
              <a:spcBef>
                <a:spcPct val="0"/>
              </a:spcBef>
              <a:spcAft>
                <a:spcPct val="0"/>
              </a:spcAft>
              <a:buClrTx/>
              <a:buSzTx/>
              <a:buNone/>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الجمع بين البيانات الجغرافية الحالية، مثل الخرائط الطبوغرافية والبيانات الإدارية،</a:t>
            </a:r>
            <a:endParaRPr kumimoji="0" lang="ar-L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1" indent="0" algn="r" defTabSz="914400" rtl="1" eaLnBrk="0" fontAlgn="base" latinLnBrk="0" hangingPunct="0">
              <a:lnSpc>
                <a:spcPct val="100000"/>
              </a:lnSpc>
              <a:spcBef>
                <a:spcPct val="0"/>
              </a:spcBef>
              <a:spcAft>
                <a:spcPct val="0"/>
              </a:spcAft>
              <a:buClrTx/>
              <a:buSzTx/>
              <a:buNone/>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مع بيانات الأقمار الاصطناعية لتعزيز دقة التقديرات السكانية</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9128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D6CD-C9AA-4504-9E64-22AAFE1BCCA3}"/>
              </a:ext>
            </a:extLst>
          </p:cNvPr>
          <p:cNvSpPr>
            <a:spLocks noGrp="1"/>
          </p:cNvSpPr>
          <p:nvPr>
            <p:ph type="title"/>
          </p:nvPr>
        </p:nvSpPr>
        <p:spPr>
          <a:xfrm>
            <a:off x="457200" y="274638"/>
            <a:ext cx="8229600" cy="715962"/>
          </a:xfrm>
        </p:spPr>
        <p:txBody>
          <a:bodyPr/>
          <a:lstStyle/>
          <a:p>
            <a:endParaRPr lang="en-US" sz="4000" b="1" kern="1200" dirty="0">
              <a:solidFill>
                <a:schemeClr val="bg1"/>
              </a:solidFill>
              <a:latin typeface="Sakkal Majalla" pitchFamily="2" charset="-78"/>
              <a:cs typeface="Sakkal Majalla" pitchFamily="2" charset="-78"/>
            </a:endParaRPr>
          </a:p>
        </p:txBody>
      </p:sp>
      <p:sp>
        <p:nvSpPr>
          <p:cNvPr id="3" name="Content Placeholder 2">
            <a:extLst>
              <a:ext uri="{FF2B5EF4-FFF2-40B4-BE49-F238E27FC236}">
                <a16:creationId xmlns:a16="http://schemas.microsoft.com/office/drawing/2014/main" id="{3077848A-DCCE-4E12-80E0-9945F86B8437}"/>
              </a:ext>
            </a:extLst>
          </p:cNvPr>
          <p:cNvSpPr>
            <a:spLocks noGrp="1"/>
          </p:cNvSpPr>
          <p:nvPr>
            <p:ph idx="1"/>
          </p:nvPr>
        </p:nvSpPr>
        <p:spPr/>
        <p:txBody>
          <a:bodyPr/>
          <a:lstStyle/>
          <a:p>
            <a:pPr marL="0" marR="0" lvl="0" indent="0" algn="r" defTabSz="914400" rtl="1" eaLnBrk="0" fontAlgn="base" latinLnBrk="0" hangingPunct="0">
              <a:lnSpc>
                <a:spcPct val="100000"/>
              </a:lnSpc>
              <a:spcBef>
                <a:spcPct val="0"/>
              </a:spcBef>
              <a:spcAft>
                <a:spcPct val="0"/>
              </a:spcAft>
              <a:buClrTx/>
              <a:buSzTx/>
              <a:buFontTx/>
              <a:buAutoNum type="arabicPeriod" startAt="5"/>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التعاون مع المنظمات الدولية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التعاون مع مؤسسات مثل</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الأمم المتحدة</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a:t>
            </a: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البنك الدولي</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للحصول على دعم تقني وبيانات مرجعية وتحسين الأدوات المتاحة لتقديرات سكانية تعتمد على صور الأقمار الاصطناعية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buFontTx/>
              <a:buAutoNum type="arabicPeriod" startAt="6"/>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استخدام نظم المعلومات الجغرافية</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(GIS)</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يمكن استخدام أنظمة المعلومات الجغرافية لتحليل وتقديم الخرائط السكانية بصورة مرنة وسهلة الفهم مع مراعاة العديد من المتغيرات البيئية والاجتماعية</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startAt="7"/>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دورات تدريبية وتطوير القدرات</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توفير ورش عمل وتدريبات للمختصين على استخدام الأدوات والتقنيات الحديثة المتعلقة بالاستشعار عن بعد والنمذجة الإحصائية السكانية</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algn="r" rtl="1"/>
            <a:endParaRPr lang="en-US" dirty="0"/>
          </a:p>
        </p:txBody>
      </p:sp>
    </p:spTree>
    <p:extLst>
      <p:ext uri="{BB962C8B-B14F-4D97-AF65-F5344CB8AC3E}">
        <p14:creationId xmlns:p14="http://schemas.microsoft.com/office/powerpoint/2010/main" val="312310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59C5-A605-C225-E53A-881C15BEFBD4}"/>
              </a:ext>
            </a:extLst>
          </p:cNvPr>
          <p:cNvSpPr>
            <a:spLocks noGrp="1"/>
          </p:cNvSpPr>
          <p:nvPr>
            <p:ph type="title"/>
          </p:nvPr>
        </p:nvSpPr>
        <p:spPr>
          <a:xfrm>
            <a:off x="457200" y="274638"/>
            <a:ext cx="8229600" cy="639762"/>
          </a:xfrm>
        </p:spPr>
        <p:txBody>
          <a:bodyPr/>
          <a:lstStyle/>
          <a:p>
            <a:r>
              <a:rPr lang="ar-LB" dirty="0">
                <a:solidFill>
                  <a:schemeClr val="bg1"/>
                </a:solidFill>
              </a:rPr>
              <a:t>5. التوصيات</a:t>
            </a:r>
            <a:endParaRPr lang="en-US" dirty="0">
              <a:solidFill>
                <a:schemeClr val="bg1"/>
              </a:solidFill>
            </a:endParaRPr>
          </a:p>
        </p:txBody>
      </p:sp>
      <p:sp>
        <p:nvSpPr>
          <p:cNvPr id="7" name="Rectangle 4">
            <a:extLst>
              <a:ext uri="{FF2B5EF4-FFF2-40B4-BE49-F238E27FC236}">
                <a16:creationId xmlns:a16="http://schemas.microsoft.com/office/drawing/2014/main" id="{8D6E7CCE-8649-5C47-3535-F1A1E15C3C24}"/>
              </a:ext>
            </a:extLst>
          </p:cNvPr>
          <p:cNvSpPr>
            <a:spLocks noGrp="1" noChangeArrowheads="1"/>
          </p:cNvSpPr>
          <p:nvPr>
            <p:ph idx="1"/>
          </p:nvPr>
        </p:nvSpPr>
        <p:spPr bwMode="auto">
          <a:xfrm>
            <a:off x="0" y="1785694"/>
            <a:ext cx="9144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a:spcBef>
                <a:spcPct val="0"/>
              </a:spcBef>
              <a:buFont typeface="Wingdings" panose="05000000000000000000" pitchFamily="2" charset="2"/>
              <a:buChar char="§"/>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استخدام صور الأقمار الاصطناعية</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الاعتماد على صور الأقمار الاصطناعية ل</a:t>
            </a:r>
            <a:r>
              <a:rPr kumimoji="0" lang="ar-L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لتقديرات</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السكانية في المناطق التي يصعب الوصول إليها</a:t>
            </a:r>
            <a:r>
              <a:rPr kumimoji="0" lang="en-US" altLang="en-US" sz="2400" b="0" i="0" u="none" strike="noStrike" cap="none" normalizeH="0" baseline="0" dirty="0">
                <a:ln>
                  <a:noFill/>
                </a:ln>
                <a:solidFill>
                  <a:schemeClr val="tx1"/>
                </a:solidFill>
                <a:effectLst/>
                <a:latin typeface="Arial" panose="020B0604020202020204" pitchFamily="34" charset="0"/>
              </a:rPr>
              <a:t>.</a:t>
            </a:r>
            <a:endParaRPr kumimoji="0" lang="ar-LB" altLang="en-US" sz="2400" b="0" i="0" u="none" strike="noStrike" cap="none" normalizeH="0" baseline="0" dirty="0">
              <a:ln>
                <a:noFill/>
              </a:ln>
              <a:solidFill>
                <a:schemeClr val="tx1"/>
              </a:solidFill>
              <a:effectLst/>
              <a:latin typeface="Arial" panose="020B0604020202020204" pitchFamily="34" charset="0"/>
            </a:endParaRPr>
          </a:p>
          <a:p>
            <a:pPr algn="r" rtl="1">
              <a:spcBef>
                <a:spcPct val="0"/>
              </a:spcBef>
              <a:buFont typeface="Wingdings" panose="05000000000000000000" pitchFamily="2" charset="2"/>
              <a:buChar char="§"/>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algn="r" rtl="1">
              <a:spcBef>
                <a:spcPct val="0"/>
              </a:spcBef>
              <a:buFont typeface="Wingdings" panose="05000000000000000000" pitchFamily="2" charset="2"/>
              <a:buChar char="§"/>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تطوير نماذج إحصائية</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تبني نماذج إحصائية مرنة تجمع بين</a:t>
            </a:r>
            <a:r>
              <a:rPr kumimoji="0" lang="ar-L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بيانات المسوحات</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ال</a:t>
            </a:r>
            <a:r>
              <a:rPr lang="ar-LB" altLang="en-US" sz="2400" dirty="0">
                <a:latin typeface="Arial" panose="020B0604020202020204" pitchFamily="34" charset="0"/>
                <a:cs typeface="Arial" panose="020B0604020202020204" pitchFamily="34" charset="0"/>
              </a:rPr>
              <a:t>احصائية</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وصورالأقمار الاصطناعية لتعويض غياب التعدادات التقليدية</a:t>
            </a:r>
            <a:r>
              <a:rPr kumimoji="0" lang="en-US" altLang="en-US" sz="2400" b="0" i="0" u="none" strike="noStrike" cap="none" normalizeH="0" baseline="0" dirty="0">
                <a:ln>
                  <a:noFill/>
                </a:ln>
                <a:solidFill>
                  <a:schemeClr val="tx1"/>
                </a:solidFill>
                <a:effectLst/>
                <a:latin typeface="Arial" panose="020B0604020202020204" pitchFamily="34" charset="0"/>
              </a:rPr>
              <a:t>.</a:t>
            </a:r>
            <a:endParaRPr kumimoji="0" lang="ar-LB" altLang="en-US" sz="2400" b="0" i="0" u="none" strike="noStrike" cap="none" normalizeH="0" baseline="0" dirty="0">
              <a:ln>
                <a:noFill/>
              </a:ln>
              <a:solidFill>
                <a:schemeClr val="tx1"/>
              </a:solidFill>
              <a:effectLst/>
              <a:latin typeface="Arial" panose="020B0604020202020204" pitchFamily="34" charset="0"/>
            </a:endParaRPr>
          </a:p>
          <a:p>
            <a:pPr algn="r" rtl="1">
              <a:spcBef>
                <a:spcPct val="0"/>
              </a:spcBef>
              <a:buFont typeface="Wingdings" panose="05000000000000000000" pitchFamily="2" charset="2"/>
              <a:buChar char="§"/>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algn="r" rtl="1">
              <a:spcBef>
                <a:spcPct val="0"/>
              </a:spcBef>
              <a:buFont typeface="Wingdings" panose="05000000000000000000" pitchFamily="2" charset="2"/>
              <a:buChar char="§"/>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تعزيز التعاون الدولي</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تعزيز الشراكات مع المنظمات الدولية لتوفير الدعم التقني وتنفيذ المشوحات الإحصائية اللازمة لربط البيانات السكانية</a:t>
            </a:r>
            <a:r>
              <a:rPr kumimoji="0" lang="en-US" altLang="en-US" sz="2400" b="0" i="0" u="none" strike="noStrike" cap="none" normalizeH="0" baseline="0" dirty="0">
                <a:ln>
                  <a:noFill/>
                </a:ln>
                <a:solidFill>
                  <a:schemeClr val="tx1"/>
                </a:solidFill>
                <a:effectLst/>
                <a:latin typeface="Arial" panose="020B0604020202020204" pitchFamily="34" charset="0"/>
              </a:rPr>
              <a:t>.</a:t>
            </a:r>
            <a:endParaRPr kumimoji="0" lang="ar-LB" altLang="en-US" sz="2400" b="0" i="0" u="none" strike="noStrike" cap="none" normalizeH="0" baseline="0" dirty="0">
              <a:ln>
                <a:noFill/>
              </a:ln>
              <a:solidFill>
                <a:schemeClr val="tx1"/>
              </a:solidFill>
              <a:effectLst/>
              <a:latin typeface="Arial" panose="020B0604020202020204" pitchFamily="34" charset="0"/>
            </a:endParaRPr>
          </a:p>
          <a:p>
            <a:pPr algn="r" rtl="1">
              <a:spcBef>
                <a:spcPct val="0"/>
              </a:spcBef>
              <a:buFont typeface="Wingdings" panose="05000000000000000000" pitchFamily="2" charset="2"/>
              <a:buChar char="§"/>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algn="r" rtl="1">
              <a:spcBef>
                <a:spcPct val="0"/>
              </a:spcBef>
              <a:buFont typeface="Wingdings" panose="05000000000000000000" pitchFamily="2" charset="2"/>
              <a:buChar char="§"/>
            </a:pPr>
            <a:r>
              <a:rPr lang="ar-LB" altLang="en-US" sz="2400" b="1" dirty="0">
                <a:latin typeface="Arial" panose="020B0604020202020204" pitchFamily="34" charset="0"/>
                <a:cs typeface="Arial" panose="020B0604020202020204" pitchFamily="34" charset="0"/>
              </a:rPr>
              <a:t>تنمية </a:t>
            </a: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القدرات المحلية</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الاستثمار في تدريب الكوادر المحلية على إجراء الم</a:t>
            </a:r>
            <a:r>
              <a:rPr kumimoji="0" lang="ar-L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س</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وحات الإحصائية واستخدام نظم المعلومات الجغرافية وتحليل صور الأقمار الاصطناعية</a:t>
            </a:r>
            <a:r>
              <a:rPr kumimoji="0" lang="en-US" altLang="en-US" sz="24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31907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ar-LB" sz="4000" b="1" dirty="0">
                <a:solidFill>
                  <a:schemeClr val="bg1"/>
                </a:solidFill>
                <a:latin typeface="Sakkal Majalla" pitchFamily="2" charset="-78"/>
                <a:cs typeface="Sakkal Majalla" pitchFamily="2" charset="-78"/>
              </a:rPr>
              <a:t>6.مصادر ذات صلة</a:t>
            </a:r>
            <a:endParaRPr lang="en-US" sz="4000" b="1" dirty="0">
              <a:solidFill>
                <a:schemeClr val="bg1"/>
              </a:solidFill>
              <a:latin typeface="Sakkal Majalla" pitchFamily="2" charset="-78"/>
              <a:cs typeface="Sakkal Majalla" pitchFamily="2" charset="-78"/>
            </a:endParaRPr>
          </a:p>
        </p:txBody>
      </p:sp>
      <p:pic>
        <p:nvPicPr>
          <p:cNvPr id="6" name="Picture 5">
            <a:extLst>
              <a:ext uri="{FF2B5EF4-FFF2-40B4-BE49-F238E27FC236}">
                <a16:creationId xmlns:a16="http://schemas.microsoft.com/office/drawing/2014/main" id="{56393668-63E3-4227-BA5D-25D11A5B0708}"/>
              </a:ext>
            </a:extLst>
          </p:cNvPr>
          <p:cNvPicPr>
            <a:picLocks noChangeAspect="1"/>
          </p:cNvPicPr>
          <p:nvPr/>
        </p:nvPicPr>
        <p:blipFill>
          <a:blip r:embed="rId2"/>
          <a:stretch>
            <a:fillRect/>
          </a:stretch>
        </p:blipFill>
        <p:spPr>
          <a:xfrm>
            <a:off x="877824" y="1272920"/>
            <a:ext cx="3048000" cy="2619376"/>
          </a:xfrm>
          <a:prstGeom prst="rect">
            <a:avLst/>
          </a:prstGeom>
        </p:spPr>
      </p:pic>
      <p:pic>
        <p:nvPicPr>
          <p:cNvPr id="7" name="Picture 6">
            <a:extLst>
              <a:ext uri="{FF2B5EF4-FFF2-40B4-BE49-F238E27FC236}">
                <a16:creationId xmlns:a16="http://schemas.microsoft.com/office/drawing/2014/main" id="{8237DF66-5C4C-464B-BA8B-8E2D2A64A48C}"/>
              </a:ext>
            </a:extLst>
          </p:cNvPr>
          <p:cNvPicPr>
            <a:picLocks noChangeAspect="1"/>
          </p:cNvPicPr>
          <p:nvPr/>
        </p:nvPicPr>
        <p:blipFill>
          <a:blip r:embed="rId3"/>
          <a:stretch>
            <a:fillRect/>
          </a:stretch>
        </p:blipFill>
        <p:spPr>
          <a:xfrm>
            <a:off x="954024" y="3960652"/>
            <a:ext cx="2895600" cy="2233555"/>
          </a:xfrm>
          <a:prstGeom prst="rect">
            <a:avLst/>
          </a:prstGeom>
        </p:spPr>
      </p:pic>
      <p:pic>
        <p:nvPicPr>
          <p:cNvPr id="8" name="Picture 7">
            <a:extLst>
              <a:ext uri="{FF2B5EF4-FFF2-40B4-BE49-F238E27FC236}">
                <a16:creationId xmlns:a16="http://schemas.microsoft.com/office/drawing/2014/main" id="{7C60CECC-EE38-41B0-95C7-71FF9D22390D}"/>
              </a:ext>
            </a:extLst>
          </p:cNvPr>
          <p:cNvPicPr>
            <a:picLocks noChangeAspect="1"/>
          </p:cNvPicPr>
          <p:nvPr/>
        </p:nvPicPr>
        <p:blipFill>
          <a:blip r:embed="rId4"/>
          <a:stretch>
            <a:fillRect/>
          </a:stretch>
        </p:blipFill>
        <p:spPr>
          <a:xfrm>
            <a:off x="4075454" y="4028384"/>
            <a:ext cx="2685288" cy="2233867"/>
          </a:xfrm>
          <a:prstGeom prst="rect">
            <a:avLst/>
          </a:prstGeom>
        </p:spPr>
      </p:pic>
      <p:pic>
        <p:nvPicPr>
          <p:cNvPr id="9" name="Picture 8">
            <a:extLst>
              <a:ext uri="{FF2B5EF4-FFF2-40B4-BE49-F238E27FC236}">
                <a16:creationId xmlns:a16="http://schemas.microsoft.com/office/drawing/2014/main" id="{969BBBCA-2CE3-4AA9-AEDC-4DE7F8066D5E}"/>
              </a:ext>
            </a:extLst>
          </p:cNvPr>
          <p:cNvPicPr>
            <a:picLocks noChangeAspect="1"/>
          </p:cNvPicPr>
          <p:nvPr/>
        </p:nvPicPr>
        <p:blipFill>
          <a:blip r:embed="rId5"/>
          <a:stretch>
            <a:fillRect/>
          </a:stretch>
        </p:blipFill>
        <p:spPr>
          <a:xfrm>
            <a:off x="4075454" y="1294708"/>
            <a:ext cx="2685288" cy="2597588"/>
          </a:xfrm>
          <a:prstGeom prst="rect">
            <a:avLst/>
          </a:prstGeom>
        </p:spPr>
      </p:pic>
      <p:pic>
        <p:nvPicPr>
          <p:cNvPr id="10" name="Picture 4">
            <a:extLst>
              <a:ext uri="{FF2B5EF4-FFF2-40B4-BE49-F238E27FC236}">
                <a16:creationId xmlns:a16="http://schemas.microsoft.com/office/drawing/2014/main" id="{9482F8EB-A2DB-4B39-BCD7-7934B098C429}"/>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760742" y="1447800"/>
            <a:ext cx="2307058" cy="244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8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ar-LB" sz="4000" b="1" dirty="0">
                <a:solidFill>
                  <a:schemeClr val="bg1"/>
                </a:solidFill>
                <a:latin typeface="Sakkal Majalla" pitchFamily="2" charset="-78"/>
                <a:cs typeface="Sakkal Majalla" pitchFamily="2" charset="-78"/>
              </a:rPr>
              <a:t>مصادر ذات صلة</a:t>
            </a:r>
            <a:endParaRPr lang="en-US" sz="4000" b="1" dirty="0">
              <a:solidFill>
                <a:schemeClr val="bg1"/>
              </a:solidFill>
              <a:latin typeface="Sakkal Majalla" pitchFamily="2" charset="-78"/>
              <a:cs typeface="Sakkal Majalla" pitchFamily="2" charset="-78"/>
            </a:endParaRPr>
          </a:p>
        </p:txBody>
      </p:sp>
      <p:sp>
        <p:nvSpPr>
          <p:cNvPr id="3" name="Content Placeholder 2"/>
          <p:cNvSpPr>
            <a:spLocks noGrp="1"/>
          </p:cNvSpPr>
          <p:nvPr>
            <p:ph idx="1"/>
          </p:nvPr>
        </p:nvSpPr>
        <p:spPr>
          <a:xfrm>
            <a:off x="457200" y="1219200"/>
            <a:ext cx="8229600" cy="4906963"/>
          </a:xfrm>
        </p:spPr>
        <p:txBody>
          <a:bodyPr/>
          <a:lstStyle/>
          <a:p>
            <a:pPr algn="r" rtl="1">
              <a:spcBef>
                <a:spcPts val="0"/>
              </a:spcBef>
              <a:buFontTx/>
              <a:buChar char="-"/>
            </a:pPr>
            <a:r>
              <a:rPr lang="ar-LB" sz="2800" b="1" kern="1200" dirty="0">
                <a:latin typeface="Sakkal Majalla" pitchFamily="2" charset="-78"/>
                <a:cs typeface="Sakkal Majalla" pitchFamily="2" charset="-78"/>
              </a:rPr>
              <a:t>مبادئ وتوصيات لتعدادات السكان والمساكن، التنقيح الثاني والثالث</a:t>
            </a:r>
            <a:r>
              <a:rPr lang="ar-LB" b="1" kern="1200" dirty="0">
                <a:latin typeface="Sakkal Majalla" pitchFamily="2" charset="-78"/>
                <a:cs typeface="Sakkal Majalla" pitchFamily="2" charset="-78"/>
              </a:rPr>
              <a:t>: </a:t>
            </a:r>
            <a:r>
              <a:rPr lang="en-US" sz="1200" b="1" u="sng" dirty="0">
                <a:hlinkClick r:id="rId2"/>
              </a:rPr>
              <a:t>http://unstats.un.org/unsd/publication/seriesM/seriesm_67Rev2a.pdf</a:t>
            </a:r>
            <a:endParaRPr lang="ar-LB" sz="1200" b="1" dirty="0"/>
          </a:p>
          <a:p>
            <a:pPr algn="r" rtl="1">
              <a:spcBef>
                <a:spcPts val="0"/>
              </a:spcBef>
              <a:buFontTx/>
              <a:buChar char="-"/>
            </a:pPr>
            <a:r>
              <a:rPr lang="ar-LB" sz="2800" b="1" kern="1200" dirty="0">
                <a:latin typeface="Sakkal Majalla" pitchFamily="2" charset="-78"/>
                <a:cs typeface="Sakkal Majalla" pitchFamily="2" charset="-78"/>
              </a:rPr>
              <a:t>منصات معرفة حول التعدادات </a:t>
            </a:r>
          </a:p>
          <a:p>
            <a:pPr marL="0" indent="0" algn="r" rtl="1">
              <a:spcBef>
                <a:spcPts val="0"/>
              </a:spcBef>
              <a:buNone/>
            </a:pPr>
            <a:r>
              <a:rPr lang="ar-LB" sz="2800" b="1" kern="1200" dirty="0">
                <a:latin typeface="Sakkal Majalla" pitchFamily="2" charset="-78"/>
                <a:cs typeface="Sakkal Majalla" pitchFamily="2" charset="-78"/>
              </a:rPr>
              <a:t>الاسكوا:</a:t>
            </a:r>
            <a:r>
              <a:rPr lang="en-US" sz="2800" b="1" kern="1200" dirty="0">
                <a:latin typeface="Sakkal Majalla" pitchFamily="2" charset="-78"/>
                <a:cs typeface="Sakkal Majalla" pitchFamily="2" charset="-78"/>
              </a:rPr>
              <a:t> </a:t>
            </a:r>
            <a:r>
              <a:rPr lang="ar-LB" sz="2800" b="1" kern="1200" dirty="0">
                <a:latin typeface="Sakkal Majalla" pitchFamily="2" charset="-78"/>
                <a:cs typeface="Sakkal Majalla" pitchFamily="2" charset="-78"/>
              </a:rPr>
              <a:t>قاعدة </a:t>
            </a:r>
            <a:r>
              <a:rPr lang="ar-LB" sz="2800" kern="1200" dirty="0">
                <a:latin typeface="Sakkal Majalla" pitchFamily="2" charset="-78"/>
                <a:cs typeface="Sakkal Majalla" pitchFamily="2" charset="-78"/>
              </a:rPr>
              <a:t>معرفة</a:t>
            </a:r>
            <a:r>
              <a:rPr lang="ar-LB" sz="2800" b="1" kern="1200" dirty="0">
                <a:latin typeface="Sakkal Majalla" pitchFamily="2" charset="-78"/>
                <a:cs typeface="Sakkal Majalla" pitchFamily="2" charset="-78"/>
              </a:rPr>
              <a:t>: </a:t>
            </a:r>
            <a:r>
              <a:rPr lang="ar-LB" sz="2800" kern="1200" dirty="0">
                <a:latin typeface="Sakkal Majalla" pitchFamily="2" charset="-78"/>
                <a:cs typeface="Sakkal Majalla" pitchFamily="2" charset="-78"/>
              </a:rPr>
              <a:t>تعدادات السكان والمساكن في البلدان العربية</a:t>
            </a:r>
            <a:endParaRPr lang="en-US" sz="2800" kern="1200" dirty="0">
              <a:latin typeface="Sakkal Majalla" pitchFamily="2" charset="-78"/>
              <a:cs typeface="Sakkal Majalla" pitchFamily="2" charset="-78"/>
            </a:endParaRPr>
          </a:p>
          <a:p>
            <a:pPr marL="0" indent="0" algn="r" rtl="1">
              <a:spcBef>
                <a:spcPts val="0"/>
              </a:spcBef>
              <a:buNone/>
            </a:pPr>
            <a:r>
              <a:rPr lang="ar-LB" sz="4000" b="1" kern="1200" dirty="0">
                <a:latin typeface="Sakkal Majalla" pitchFamily="2" charset="-78"/>
                <a:cs typeface="Sakkal Majalla" pitchFamily="2" charset="-78"/>
              </a:rPr>
              <a:t> </a:t>
            </a:r>
            <a:r>
              <a:rPr lang="en-US" sz="1800" dirty="0">
                <a:hlinkClick r:id="rId3"/>
              </a:rPr>
              <a:t>https://www.unescwa.org/ar/sub-site/95049/resources</a:t>
            </a:r>
            <a:endParaRPr lang="ar-LB" sz="1800" b="1" dirty="0"/>
          </a:p>
          <a:p>
            <a:pPr marL="0" indent="0" algn="r" rtl="1">
              <a:spcBef>
                <a:spcPts val="0"/>
              </a:spcBef>
              <a:buNone/>
            </a:pPr>
            <a:r>
              <a:rPr lang="ar-LB" sz="2800" b="1" kern="1200" dirty="0">
                <a:latin typeface="Sakkal Majalla" pitchFamily="2" charset="-78"/>
                <a:cs typeface="Sakkal Majalla" pitchFamily="2" charset="-78"/>
              </a:rPr>
              <a:t>شعبة الإحصاء بالأمم المتحدة</a:t>
            </a:r>
            <a:r>
              <a:rPr lang="en-US" sz="2800" b="1" kern="1200" dirty="0">
                <a:latin typeface="Sakkal Majalla" pitchFamily="2" charset="-78"/>
                <a:cs typeface="Sakkal Majalla" pitchFamily="2" charset="-78"/>
              </a:rPr>
              <a:t>:</a:t>
            </a:r>
          </a:p>
          <a:p>
            <a:pPr marL="0" indent="0" algn="r" rtl="1">
              <a:spcBef>
                <a:spcPts val="0"/>
              </a:spcBef>
              <a:buNone/>
            </a:pPr>
            <a:r>
              <a:rPr lang="en-US" sz="1800" b="1" kern="1200" dirty="0">
                <a:latin typeface="Sakkal Majalla" pitchFamily="2" charset="-78"/>
                <a:cs typeface="Sakkal Majalla" pitchFamily="2" charset="-78"/>
              </a:rPr>
              <a:t>https://unstats.un.org/unsd/demographic-social/census/</a:t>
            </a:r>
            <a:endParaRPr lang="ar-LB" sz="1800" b="1" kern="1200" dirty="0">
              <a:latin typeface="Sakkal Majalla" pitchFamily="2" charset="-78"/>
              <a:cs typeface="Sakkal Majalla" pitchFamily="2" charset="-78"/>
            </a:endParaRPr>
          </a:p>
          <a:p>
            <a:pPr marL="0" indent="0" algn="r" rtl="1">
              <a:spcBef>
                <a:spcPts val="0"/>
              </a:spcBef>
              <a:buNone/>
            </a:pPr>
            <a:r>
              <a:rPr lang="ar-LB" sz="2400" b="1" kern="1200" dirty="0">
                <a:latin typeface="Sakkal Majalla" pitchFamily="2" charset="-78"/>
                <a:cs typeface="Sakkal Majalla" pitchFamily="2" charset="-78"/>
              </a:rPr>
              <a:t>النشرات: </a:t>
            </a:r>
            <a:r>
              <a:rPr lang="ar-LB" sz="2400" kern="1200" dirty="0">
                <a:latin typeface="Sakkal Majalla" pitchFamily="2" charset="-78"/>
                <a:cs typeface="Sakkal Majalla" pitchFamily="2" charset="-78"/>
              </a:rPr>
              <a:t>المنهجيات ومبادئ وتوصيات الأمم المتحدة والتخطيط للتعدادات باستخدام التكنولوجيا</a:t>
            </a:r>
            <a:endParaRPr lang="en-US" sz="2400" kern="1200" dirty="0">
              <a:latin typeface="Sakkal Majalla" pitchFamily="2" charset="-78"/>
              <a:cs typeface="Sakkal Majalla" pitchFamily="2" charset="-78"/>
            </a:endParaRPr>
          </a:p>
          <a:p>
            <a:pPr marL="0" indent="0" algn="r" rtl="1">
              <a:spcBef>
                <a:spcPts val="0"/>
              </a:spcBef>
              <a:buNone/>
            </a:pPr>
            <a:r>
              <a:rPr lang="en-US" sz="2400" b="1" kern="1200" dirty="0">
                <a:latin typeface="Sakkal Majalla" pitchFamily="2" charset="-78"/>
                <a:cs typeface="Sakkal Majalla" pitchFamily="2" charset="-78"/>
              </a:rPr>
              <a:t>-</a:t>
            </a:r>
            <a:r>
              <a:rPr lang="ar-LB" sz="2400" kern="1200" dirty="0">
                <a:latin typeface="Sakkal Majalla" pitchFamily="2" charset="-78"/>
                <a:cs typeface="Sakkal Majalla" pitchFamily="2" charset="-78"/>
              </a:rPr>
              <a:t>ورشة العمل الإقليمية حول استخدام التكنولوجيا في تعدادات السكان والمساكن في البلدان العربية 2018، القاهرة</a:t>
            </a:r>
            <a:r>
              <a:rPr lang="en-US" sz="1100" dirty="0">
                <a:hlinkClick r:id="rId4"/>
              </a:rPr>
              <a:t>https://www.unescwa.org/ar/events/technology-population-housing-censuses-arab-countries</a:t>
            </a:r>
            <a:endParaRPr lang="ar-LB" sz="1100" b="1" kern="1200" dirty="0">
              <a:latin typeface="Sakkal Majalla" pitchFamily="2" charset="-78"/>
              <a:cs typeface="Sakkal Majalla" pitchFamily="2" charset="-78"/>
            </a:endParaRPr>
          </a:p>
          <a:p>
            <a:pPr marL="0" indent="0" algn="r" rtl="1">
              <a:spcBef>
                <a:spcPts val="0"/>
              </a:spcBef>
              <a:buNone/>
            </a:pPr>
            <a:endParaRPr lang="ar-SA" sz="2400" b="1" kern="1200" dirty="0">
              <a:latin typeface="Sakkal Majalla" pitchFamily="2" charset="-78"/>
              <a:cs typeface="Sakkal Majalla" pitchFamily="2" charset="-78"/>
            </a:endParaRPr>
          </a:p>
          <a:p>
            <a:pPr algn="r" rtl="1">
              <a:buFontTx/>
              <a:buChar char="-"/>
            </a:pPr>
            <a:endParaRPr lang="en-US" sz="2400" b="1" dirty="0"/>
          </a:p>
        </p:txBody>
      </p:sp>
    </p:spTree>
    <p:extLst>
      <p:ext uri="{BB962C8B-B14F-4D97-AF65-F5344CB8AC3E}">
        <p14:creationId xmlns:p14="http://schemas.microsoft.com/office/powerpoint/2010/main" val="53898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D746-7852-4B66-81FB-381FC1E4111E}"/>
              </a:ext>
            </a:extLst>
          </p:cNvPr>
          <p:cNvSpPr>
            <a:spLocks noGrp="1"/>
          </p:cNvSpPr>
          <p:nvPr>
            <p:ph type="title"/>
          </p:nvPr>
        </p:nvSpPr>
        <p:spPr>
          <a:xfrm>
            <a:off x="0" y="-152400"/>
            <a:ext cx="8686800" cy="1417638"/>
          </a:xfrm>
        </p:spPr>
        <p:txBody>
          <a:bodyPr/>
          <a:lstStyle/>
          <a:p>
            <a:r>
              <a:rPr lang="ar-LB" sz="4000" b="1" dirty="0">
                <a:solidFill>
                  <a:schemeClr val="bg1"/>
                </a:solidFill>
                <a:latin typeface="Sakkal Majalla" pitchFamily="2" charset="-78"/>
                <a:cs typeface="Sakkal Majalla" pitchFamily="2" charset="-78"/>
              </a:rPr>
              <a:t>لجنة الأمم المتحدة لإدارة البيانات المكانية الجغرافية</a:t>
            </a:r>
            <a:endParaRPr lang="en-US" sz="4000" b="1" dirty="0">
              <a:solidFill>
                <a:schemeClr val="bg1"/>
              </a:solidFill>
              <a:latin typeface="Sakkal Majalla" pitchFamily="2" charset="-78"/>
              <a:cs typeface="Sakkal Majalla" pitchFamily="2" charset="-78"/>
            </a:endParaRPr>
          </a:p>
        </p:txBody>
      </p:sp>
      <p:sp>
        <p:nvSpPr>
          <p:cNvPr id="4" name="AutoShape 2">
            <a:extLst>
              <a:ext uri="{FF2B5EF4-FFF2-40B4-BE49-F238E27FC236}">
                <a16:creationId xmlns:a16="http://schemas.microsoft.com/office/drawing/2014/main" id="{4F164522-730F-4E74-A9AC-FB63C59E5BF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14A6278D-1ED3-42B0-A647-F3C7FFD4DA1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A65B98A-A6AF-467D-9B6A-64DD69D88C7F}"/>
              </a:ext>
            </a:extLst>
          </p:cNvPr>
          <p:cNvPicPr>
            <a:picLocks noChangeAspect="1"/>
          </p:cNvPicPr>
          <p:nvPr/>
        </p:nvPicPr>
        <p:blipFill>
          <a:blip r:embed="rId2"/>
          <a:stretch>
            <a:fillRect/>
          </a:stretch>
        </p:blipFill>
        <p:spPr>
          <a:xfrm>
            <a:off x="0" y="1066800"/>
            <a:ext cx="9144000" cy="4933950"/>
          </a:xfrm>
          <a:prstGeom prst="rect">
            <a:avLst/>
          </a:prstGeom>
        </p:spPr>
      </p:pic>
    </p:spTree>
    <p:extLst>
      <p:ext uri="{BB962C8B-B14F-4D97-AF65-F5344CB8AC3E}">
        <p14:creationId xmlns:p14="http://schemas.microsoft.com/office/powerpoint/2010/main" val="2639960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873125">
              <a:defRPr/>
            </a:pPr>
            <a:fld id="{2686B7B6-225B-4164-B3A8-A7E4B41D0D3A}" type="slidenum">
              <a:rPr lang="ar-SA"/>
              <a:pPr defTabSz="873125">
                <a:defRPr/>
              </a:pPr>
              <a:t>26</a:t>
            </a:fld>
            <a:endParaRPr lang="en-US" dirty="0"/>
          </a:p>
        </p:txBody>
      </p:sp>
      <p:sp>
        <p:nvSpPr>
          <p:cNvPr id="121858" name="Rectangle 2"/>
          <p:cNvSpPr>
            <a:spLocks noChangeArrowheads="1"/>
          </p:cNvSpPr>
          <p:nvPr/>
        </p:nvSpPr>
        <p:spPr bwMode="auto">
          <a:xfrm>
            <a:off x="2286000" y="336550"/>
            <a:ext cx="4013200" cy="558800"/>
          </a:xfrm>
          <a:prstGeom prst="rect">
            <a:avLst/>
          </a:prstGeom>
          <a:noFill/>
          <a:ln w="9525">
            <a:noFill/>
            <a:miter lim="800000"/>
            <a:headEnd/>
            <a:tailEnd/>
          </a:ln>
          <a:effectLst/>
        </p:spPr>
        <p:txBody>
          <a:bodyPr lIns="87269" tIns="43635" rIns="87269" bIns="43635">
            <a:spAutoFit/>
          </a:bodyPr>
          <a:lstStyle/>
          <a:p>
            <a:pPr algn="ctr" defTabSz="873125" rtl="1">
              <a:spcBef>
                <a:spcPct val="20000"/>
              </a:spcBef>
              <a:buClr>
                <a:schemeClr val="hlink"/>
              </a:buClr>
              <a:buSzPct val="60000"/>
              <a:buFont typeface="Wingdings" pitchFamily="2" charset="2"/>
              <a:buNone/>
              <a:defRPr/>
            </a:pPr>
            <a:endParaRPr lang="fr-FR" sz="3100">
              <a:effectLst>
                <a:outerShdw blurRad="38100" dist="38100" dir="2700000" algn="tl">
                  <a:srgbClr val="000000"/>
                </a:outerShdw>
              </a:effectLst>
              <a:cs typeface="Arial" charset="0"/>
            </a:endParaRPr>
          </a:p>
        </p:txBody>
      </p:sp>
      <p:sp>
        <p:nvSpPr>
          <p:cNvPr id="121860" name="Rectangle 4"/>
          <p:cNvSpPr>
            <a:spLocks noChangeArrowheads="1"/>
          </p:cNvSpPr>
          <p:nvPr/>
        </p:nvSpPr>
        <p:spPr bwMode="auto">
          <a:xfrm>
            <a:off x="685800" y="1609725"/>
            <a:ext cx="7315200" cy="3658330"/>
          </a:xfrm>
          <a:prstGeom prst="rect">
            <a:avLst/>
          </a:prstGeom>
          <a:noFill/>
          <a:ln w="9525">
            <a:noFill/>
            <a:miter lim="800000"/>
            <a:headEnd/>
            <a:tailEnd/>
          </a:ln>
          <a:effectLst/>
        </p:spPr>
        <p:txBody>
          <a:bodyPr lIns="87269" tIns="43635" rIns="87269" bIns="43635">
            <a:spAutoFit/>
          </a:bodyPr>
          <a:lstStyle/>
          <a:p>
            <a:pPr algn="ctr" defTabSz="873125" rtl="1">
              <a:spcBef>
                <a:spcPct val="20000"/>
              </a:spcBef>
              <a:buClr>
                <a:schemeClr val="hlink"/>
              </a:buClr>
              <a:buSzPct val="60000"/>
              <a:buFont typeface="Wingdings" pitchFamily="2" charset="2"/>
              <a:buNone/>
              <a:defRPr/>
            </a:pPr>
            <a:r>
              <a:rPr lang="ar-LB" sz="4000" b="1" dirty="0">
                <a:latin typeface="Sakkal Majalla" pitchFamily="2" charset="-78"/>
                <a:ea typeface="+mj-ea"/>
                <a:cs typeface="Sakkal Majalla" pitchFamily="2" charset="-78"/>
              </a:rPr>
              <a:t>شكراً لحسن</a:t>
            </a:r>
          </a:p>
          <a:p>
            <a:pPr algn="ctr" defTabSz="873125" rtl="1">
              <a:spcBef>
                <a:spcPct val="20000"/>
              </a:spcBef>
              <a:buClr>
                <a:schemeClr val="hlink"/>
              </a:buClr>
              <a:buSzPct val="60000"/>
              <a:buFont typeface="Wingdings" pitchFamily="2" charset="2"/>
              <a:buNone/>
              <a:defRPr/>
            </a:pPr>
            <a:r>
              <a:rPr lang="ar-LB" sz="4000" b="1" dirty="0">
                <a:latin typeface="Sakkal Majalla" pitchFamily="2" charset="-78"/>
                <a:ea typeface="+mj-ea"/>
                <a:cs typeface="Sakkal Majalla" pitchFamily="2" charset="-78"/>
              </a:rPr>
              <a:t> المتابعة والاستماع</a:t>
            </a:r>
          </a:p>
          <a:p>
            <a:pPr algn="ctr" defTabSz="873125" rtl="1">
              <a:spcBef>
                <a:spcPct val="20000"/>
              </a:spcBef>
              <a:buClr>
                <a:schemeClr val="hlink"/>
              </a:buClr>
              <a:buSzPct val="60000"/>
              <a:buFont typeface="Wingdings" pitchFamily="2" charset="2"/>
              <a:buNone/>
              <a:defRPr/>
            </a:pPr>
            <a:endParaRPr lang="ar-LB" sz="4000" b="1" dirty="0">
              <a:latin typeface="Sakkal Majalla" pitchFamily="2" charset="-78"/>
              <a:ea typeface="+mj-ea"/>
              <a:cs typeface="Sakkal Majalla" pitchFamily="2" charset="-78"/>
            </a:endParaRPr>
          </a:p>
          <a:p>
            <a:pPr algn="ctr" defTabSz="873125" rtl="1">
              <a:spcBef>
                <a:spcPct val="20000"/>
              </a:spcBef>
              <a:buClr>
                <a:schemeClr val="hlink"/>
              </a:buClr>
              <a:buSzPct val="60000"/>
              <a:buFont typeface="Wingdings" pitchFamily="2" charset="2"/>
              <a:buNone/>
              <a:defRPr/>
            </a:pPr>
            <a:endParaRPr lang="ar-LB" sz="4000" b="1" dirty="0">
              <a:latin typeface="Sakkal Majalla" pitchFamily="2" charset="-78"/>
              <a:ea typeface="+mj-ea"/>
              <a:cs typeface="Sakkal Majalla" pitchFamily="2" charset="-78"/>
            </a:endParaRPr>
          </a:p>
          <a:p>
            <a:pPr algn="ctr" defTabSz="873125" rtl="1">
              <a:spcBef>
                <a:spcPct val="20000"/>
              </a:spcBef>
              <a:buClr>
                <a:schemeClr val="hlink"/>
              </a:buClr>
              <a:buSzPct val="60000"/>
              <a:buFont typeface="Wingdings" pitchFamily="2" charset="2"/>
              <a:buNone/>
              <a:defRPr/>
            </a:pPr>
            <a:r>
              <a:rPr lang="en-US" sz="4000" b="1" dirty="0">
                <a:latin typeface="Sakkal Majalla" pitchFamily="2" charset="-78"/>
                <a:ea typeface="+mj-ea"/>
                <a:cs typeface="Sakkal Majalla" pitchFamily="2" charset="-78"/>
              </a:rPr>
              <a:t>Lubbad@un.org </a:t>
            </a:r>
          </a:p>
        </p:txBody>
      </p:sp>
    </p:spTree>
    <p:extLst>
      <p:ext uri="{BB962C8B-B14F-4D97-AF65-F5344CB8AC3E}">
        <p14:creationId xmlns:p14="http://schemas.microsoft.com/office/powerpoint/2010/main" val="17601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1000" fill="hold"/>
                                        <p:tgtEl>
                                          <p:spTgt spid="121860"/>
                                        </p:tgtEl>
                                        <p:attrNameLst>
                                          <p:attrName>ppt_w</p:attrName>
                                        </p:attrNameLst>
                                      </p:cBhvr>
                                      <p:tavLst>
                                        <p:tav tm="0">
                                          <p:val>
                                            <p:fltVal val="0"/>
                                          </p:val>
                                        </p:tav>
                                        <p:tav tm="100000">
                                          <p:val>
                                            <p:strVal val="#ppt_w"/>
                                          </p:val>
                                        </p:tav>
                                      </p:tavLst>
                                    </p:anim>
                                    <p:anim calcmode="lin" valueType="num">
                                      <p:cBhvr>
                                        <p:cTn id="8" dur="1000" fill="hold"/>
                                        <p:tgtEl>
                                          <p:spTgt spid="121860"/>
                                        </p:tgtEl>
                                        <p:attrNameLst>
                                          <p:attrName>ppt_h</p:attrName>
                                        </p:attrNameLst>
                                      </p:cBhvr>
                                      <p:tavLst>
                                        <p:tav tm="0">
                                          <p:val>
                                            <p:fltVal val="0"/>
                                          </p:val>
                                        </p:tav>
                                        <p:tav tm="100000">
                                          <p:val>
                                            <p:strVal val="#ppt_h"/>
                                          </p:val>
                                        </p:tav>
                                      </p:tavLst>
                                    </p:anim>
                                    <p:animEffect transition="in" filter="fade">
                                      <p:cBhvr>
                                        <p:cTn id="9" dur="1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067217192"/>
              </p:ext>
            </p:extLst>
          </p:nvPr>
        </p:nvGraphicFramePr>
        <p:xfrm>
          <a:off x="381000" y="908721"/>
          <a:ext cx="8305799" cy="7029450"/>
        </p:xfrm>
        <a:graphic>
          <a:graphicData uri="http://schemas.openxmlformats.org/drawingml/2006/table">
            <a:tbl>
              <a:tblPr/>
              <a:tblGrid>
                <a:gridCol w="2588931">
                  <a:extLst>
                    <a:ext uri="{9D8B030D-6E8A-4147-A177-3AD203B41FA5}">
                      <a16:colId xmlns:a16="http://schemas.microsoft.com/office/drawing/2014/main" val="20000"/>
                    </a:ext>
                  </a:extLst>
                </a:gridCol>
                <a:gridCol w="1333400">
                  <a:extLst>
                    <a:ext uri="{9D8B030D-6E8A-4147-A177-3AD203B41FA5}">
                      <a16:colId xmlns:a16="http://schemas.microsoft.com/office/drawing/2014/main" val="20001"/>
                    </a:ext>
                  </a:extLst>
                </a:gridCol>
                <a:gridCol w="1680268">
                  <a:extLst>
                    <a:ext uri="{9D8B030D-6E8A-4147-A177-3AD203B41FA5}">
                      <a16:colId xmlns:a16="http://schemas.microsoft.com/office/drawing/2014/main" val="20002"/>
                    </a:ext>
                  </a:extLst>
                </a:gridCol>
                <a:gridCol w="1351600">
                  <a:extLst>
                    <a:ext uri="{9D8B030D-6E8A-4147-A177-3AD203B41FA5}">
                      <a16:colId xmlns:a16="http://schemas.microsoft.com/office/drawing/2014/main" val="20003"/>
                    </a:ext>
                  </a:extLst>
                </a:gridCol>
                <a:gridCol w="1351600">
                  <a:extLst>
                    <a:ext uri="{9D8B030D-6E8A-4147-A177-3AD203B41FA5}">
                      <a16:colId xmlns:a16="http://schemas.microsoft.com/office/drawing/2014/main" val="20004"/>
                    </a:ext>
                  </a:extLst>
                </a:gridCol>
              </a:tblGrid>
              <a:tr h="255956">
                <a:tc>
                  <a:txBody>
                    <a:bodyPr/>
                    <a:lstStyle/>
                    <a:p>
                      <a:pPr algn="ctr">
                        <a:spcAft>
                          <a:spcPts val="0"/>
                        </a:spcAft>
                      </a:pPr>
                      <a:r>
                        <a:rPr lang="fr-FR" sz="1800" b="1" dirty="0">
                          <a:latin typeface="Calibri"/>
                          <a:ea typeface="Times New Roman"/>
                        </a:rPr>
                        <a:t>Country   </a:t>
                      </a:r>
                      <a:endParaRPr lang="fr-FR" sz="2400" dirty="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800" b="1" dirty="0">
                          <a:latin typeface="Calibri"/>
                          <a:ea typeface="Times New Roman"/>
                        </a:rPr>
                        <a:t>1980-89</a:t>
                      </a:r>
                      <a:endParaRPr lang="fr-FR" sz="2400" dirty="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800" b="1" dirty="0">
                          <a:latin typeface="Calibri"/>
                          <a:ea typeface="Times New Roman"/>
                        </a:rPr>
                        <a:t>1990-99</a:t>
                      </a:r>
                      <a:endParaRPr lang="fr-FR" sz="2400" dirty="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800" b="1" dirty="0">
                          <a:latin typeface="Calibri"/>
                          <a:ea typeface="Times New Roman"/>
                        </a:rPr>
                        <a:t>2000-09</a:t>
                      </a:r>
                      <a:endParaRPr lang="fr-FR" sz="2400" dirty="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800" b="1" dirty="0">
                          <a:latin typeface="Calibri"/>
                          <a:ea typeface="Times New Roman"/>
                        </a:rPr>
                        <a:t>2010-020</a:t>
                      </a:r>
                      <a:endParaRPr lang="fr-FR" sz="2400" dirty="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50162">
                <a:tc>
                  <a:txBody>
                    <a:bodyPr/>
                    <a:lstStyle/>
                    <a:p>
                      <a:pPr algn="l" rtl="0" fontAlgn="t"/>
                      <a:r>
                        <a:rPr lang="en-US" sz="1800" b="0" i="0" u="none" strike="noStrike">
                          <a:solidFill>
                            <a:srgbClr val="000000"/>
                          </a:solidFill>
                          <a:latin typeface="Calibri"/>
                        </a:rPr>
                        <a:t>Algeria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ar-SA" sz="1800" b="0" i="0" u="none" strike="noStrike" dirty="0">
                          <a:solidFill>
                            <a:srgbClr val="000000"/>
                          </a:solidFill>
                          <a:latin typeface="Calibri"/>
                        </a:rPr>
                        <a:t>)</a:t>
                      </a:r>
                      <a:r>
                        <a:rPr lang="en-US" sz="1800" b="0" i="0" u="none" strike="noStrike" dirty="0">
                          <a:solidFill>
                            <a:srgbClr val="000000"/>
                          </a:solidFill>
                          <a:latin typeface="Calibri"/>
                        </a:rPr>
                        <a:t>2020</a:t>
                      </a:r>
                      <a:r>
                        <a:rPr lang="ar-SA" sz="1800" b="0" i="0" u="none" strike="noStrike" dirty="0">
                          <a:solidFill>
                            <a:srgbClr val="000000"/>
                          </a:solidFill>
                          <a:latin typeface="Calibri"/>
                        </a:rPr>
                        <a:t>(</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50162">
                <a:tc>
                  <a:txBody>
                    <a:bodyPr/>
                    <a:lstStyle/>
                    <a:p>
                      <a:pPr algn="l" rtl="0" fontAlgn="t"/>
                      <a:r>
                        <a:rPr lang="en-US" sz="1800" b="0" i="0" u="none" strike="noStrike">
                          <a:solidFill>
                            <a:srgbClr val="000000"/>
                          </a:solidFill>
                          <a:latin typeface="Calibri"/>
                        </a:rPr>
                        <a:t>Bahrain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1991</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2001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2010/2020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50162">
                <a:tc>
                  <a:txBody>
                    <a:bodyPr/>
                    <a:lstStyle/>
                    <a:p>
                      <a:pPr algn="l" rtl="0" fontAlgn="t"/>
                      <a:r>
                        <a:rPr lang="en-US" sz="1800" b="0" i="0" u="none" strike="noStrike" dirty="0">
                          <a:solidFill>
                            <a:srgbClr val="000000"/>
                          </a:solidFill>
                          <a:latin typeface="Calibri"/>
                        </a:rPr>
                        <a:t>Egypt  </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2006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50162">
                <a:tc>
                  <a:txBody>
                    <a:bodyPr/>
                    <a:lstStyle/>
                    <a:p>
                      <a:pPr algn="l" rtl="0" fontAlgn="t"/>
                      <a:r>
                        <a:rPr lang="en-US" sz="1800" b="0" i="0" u="none" strike="noStrike">
                          <a:solidFill>
                            <a:srgbClr val="000000"/>
                          </a:solidFill>
                          <a:latin typeface="Calibri"/>
                        </a:rPr>
                        <a:t>Iraq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Arial"/>
                        </a:rPr>
                        <a:t>(2020)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50162">
                <a:tc>
                  <a:txBody>
                    <a:bodyPr/>
                    <a:lstStyle/>
                    <a:p>
                      <a:pPr algn="l" rtl="0" fontAlgn="t"/>
                      <a:r>
                        <a:rPr lang="en-US" sz="1800" b="0" i="0" u="none" strike="noStrike">
                          <a:solidFill>
                            <a:srgbClr val="000000"/>
                          </a:solidFill>
                          <a:latin typeface="Calibri"/>
                        </a:rPr>
                        <a:t>Jordan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50162">
                <a:tc>
                  <a:txBody>
                    <a:bodyPr/>
                    <a:lstStyle/>
                    <a:p>
                      <a:pPr algn="l" rtl="0" fontAlgn="t"/>
                      <a:r>
                        <a:rPr lang="en-US" sz="1800" b="0" i="0" u="none" strike="noStrike" dirty="0">
                          <a:solidFill>
                            <a:srgbClr val="000000"/>
                          </a:solidFill>
                          <a:latin typeface="Calibri"/>
                        </a:rPr>
                        <a:t>Kuwait</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2011/2020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50162">
                <a:tc>
                  <a:txBody>
                    <a:bodyPr/>
                    <a:lstStyle/>
                    <a:p>
                      <a:pPr algn="l" rtl="0" fontAlgn="t"/>
                      <a:r>
                        <a:rPr lang="en-US" sz="1800" b="0" i="0" u="none" strike="noStrike" dirty="0">
                          <a:solidFill>
                            <a:srgbClr val="000000"/>
                          </a:solidFill>
                          <a:latin typeface="Calibri"/>
                        </a:rPr>
                        <a:t>Libya   </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350162">
                <a:tc>
                  <a:txBody>
                    <a:bodyPr/>
                    <a:lstStyle/>
                    <a:p>
                      <a:pPr algn="l" rtl="0" fontAlgn="t"/>
                      <a:r>
                        <a:rPr lang="en-US" sz="1800" b="0" i="0" u="none" strike="noStrike">
                          <a:solidFill>
                            <a:srgbClr val="000000"/>
                          </a:solidFill>
                          <a:latin typeface="Calibri"/>
                        </a:rPr>
                        <a:t>Mauritania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2000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350162">
                <a:tc>
                  <a:txBody>
                    <a:bodyPr/>
                    <a:lstStyle/>
                    <a:p>
                      <a:pPr algn="l" rtl="0" fontAlgn="t"/>
                      <a:r>
                        <a:rPr lang="en-US" sz="1800" b="0" i="0" u="none" strike="noStrike">
                          <a:solidFill>
                            <a:srgbClr val="000000"/>
                          </a:solidFill>
                          <a:latin typeface="Calibri"/>
                        </a:rPr>
                        <a:t>Morocco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1994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350162">
                <a:tc>
                  <a:txBody>
                    <a:bodyPr/>
                    <a:lstStyle/>
                    <a:p>
                      <a:pPr algn="l" rtl="0" fontAlgn="t"/>
                      <a:r>
                        <a:rPr lang="en-US" sz="1800" b="0" i="0" u="none" strike="noStrike">
                          <a:solidFill>
                            <a:srgbClr val="000000"/>
                          </a:solidFill>
                          <a:latin typeface="Calibri"/>
                        </a:rPr>
                        <a:t>Oman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2010/2020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350162">
                <a:tc>
                  <a:txBody>
                    <a:bodyPr/>
                    <a:lstStyle/>
                    <a:p>
                      <a:pPr algn="l" rtl="0" fontAlgn="t"/>
                      <a:r>
                        <a:rPr lang="en-US" sz="1800" b="0" i="0" u="none" strike="noStrike">
                          <a:solidFill>
                            <a:srgbClr val="000000"/>
                          </a:solidFill>
                          <a:latin typeface="Calibri"/>
                        </a:rPr>
                        <a:t>Palestine</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r h="350162">
                <a:tc>
                  <a:txBody>
                    <a:bodyPr/>
                    <a:lstStyle/>
                    <a:p>
                      <a:pPr algn="l" rtl="0" fontAlgn="t"/>
                      <a:r>
                        <a:rPr lang="en-US" sz="1800" b="0" i="0" u="none" strike="noStrike">
                          <a:solidFill>
                            <a:srgbClr val="000000"/>
                          </a:solidFill>
                          <a:latin typeface="Calibri"/>
                        </a:rPr>
                        <a:t>Qatar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2010/2020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350162">
                <a:tc>
                  <a:txBody>
                    <a:bodyPr/>
                    <a:lstStyle/>
                    <a:p>
                      <a:pPr algn="l" rtl="0" fontAlgn="t"/>
                      <a:r>
                        <a:rPr lang="en-US" sz="1800" b="0" i="0" u="none" strike="noStrike">
                          <a:solidFill>
                            <a:srgbClr val="000000"/>
                          </a:solidFill>
                          <a:latin typeface="Calibri"/>
                        </a:rPr>
                        <a:t>Saudi Arabia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3"/>
                  </a:ext>
                </a:extLst>
              </a:tr>
              <a:tr h="350162">
                <a:tc>
                  <a:txBody>
                    <a:bodyPr/>
                    <a:lstStyle/>
                    <a:p>
                      <a:pPr algn="l" rtl="0" fontAlgn="t"/>
                      <a:r>
                        <a:rPr lang="en-US" sz="1800" b="0" i="0" u="none" strike="noStrike">
                          <a:solidFill>
                            <a:srgbClr val="000000"/>
                          </a:solidFill>
                          <a:latin typeface="Calibri"/>
                        </a:rPr>
                        <a:t>Sudan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r h="350162">
                <a:tc>
                  <a:txBody>
                    <a:bodyPr/>
                    <a:lstStyle/>
                    <a:p>
                      <a:pPr algn="l" rtl="0" fontAlgn="t"/>
                      <a:r>
                        <a:rPr lang="en-US" sz="1800" b="0" i="0" u="none" strike="noStrike">
                          <a:solidFill>
                            <a:srgbClr val="000000"/>
                          </a:solidFill>
                          <a:latin typeface="Calibri"/>
                        </a:rPr>
                        <a:t>Syria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5"/>
                  </a:ext>
                </a:extLst>
              </a:tr>
              <a:tr h="350162">
                <a:tc>
                  <a:txBody>
                    <a:bodyPr/>
                    <a:lstStyle/>
                    <a:p>
                      <a:pPr algn="l" rtl="0" fontAlgn="t"/>
                      <a:r>
                        <a:rPr lang="en-US" sz="1800" b="0" i="0" u="none" strike="noStrike" dirty="0">
                          <a:solidFill>
                            <a:srgbClr val="000000"/>
                          </a:solidFill>
                          <a:latin typeface="Calibri"/>
                        </a:rPr>
                        <a:t>Tunisia </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1984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2014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6"/>
                  </a:ext>
                </a:extLst>
              </a:tr>
              <a:tr h="350162">
                <a:tc>
                  <a:txBody>
                    <a:bodyPr/>
                    <a:lstStyle/>
                    <a:p>
                      <a:pPr algn="l" rtl="0" fontAlgn="t"/>
                      <a:r>
                        <a:rPr lang="en-US" sz="1800" b="0" i="0" u="none" strike="noStrike">
                          <a:solidFill>
                            <a:srgbClr val="000000"/>
                          </a:solidFill>
                          <a:latin typeface="Calibri"/>
                        </a:rPr>
                        <a:t>UAE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1980  -  1985</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1995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2005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ar-SA" sz="1800" b="0" i="0" u="none" strike="noStrike" dirty="0">
                          <a:solidFill>
                            <a:srgbClr val="000000"/>
                          </a:solidFill>
                          <a:latin typeface="Calibri"/>
                        </a:rPr>
                        <a:t>2020</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7"/>
                  </a:ext>
                </a:extLst>
              </a:tr>
              <a:tr h="350162">
                <a:tc>
                  <a:txBody>
                    <a:bodyPr/>
                    <a:lstStyle/>
                    <a:p>
                      <a:pPr algn="l" rtl="0" fontAlgn="t"/>
                      <a:r>
                        <a:rPr lang="en-US" sz="1800" b="0" i="0" u="none" strike="noStrike">
                          <a:solidFill>
                            <a:srgbClr val="000000"/>
                          </a:solidFill>
                          <a:latin typeface="Calibri"/>
                        </a:rPr>
                        <a:t>Yemen  (United)   </a:t>
                      </a:r>
                      <a:r>
                        <a:rPr lang="en-US" sz="2400" b="0" i="0" u="none" strike="noStrike">
                          <a:solidFill>
                            <a:srgbClr val="000000"/>
                          </a:solidFill>
                          <a:latin typeface="Times New Roman"/>
                        </a:rPr>
                        <a:t> </a:t>
                      </a:r>
                      <a:endParaRPr lang="en-US" sz="1800" b="0" i="0" u="none" strike="noStrike">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1988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dirty="0">
                          <a:solidFill>
                            <a:srgbClr val="000000"/>
                          </a:solidFill>
                          <a:latin typeface="Calibri"/>
                        </a:rPr>
                        <a:t>1994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t"/>
                      <a:r>
                        <a:rPr lang="en-US" sz="1800" b="0" i="0" u="none" strike="noStrike">
                          <a:solidFill>
                            <a:srgbClr val="000000"/>
                          </a:solidFill>
                          <a:latin typeface="Calibri"/>
                        </a:rPr>
                        <a:t>2004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800" b="0" i="0" u="none" strike="noStrike" dirty="0">
                          <a:solidFill>
                            <a:srgbClr val="000000"/>
                          </a:solidFill>
                          <a:latin typeface="Calibri"/>
                        </a:rPr>
                        <a:t>(?)</a:t>
                      </a:r>
                      <a:r>
                        <a:rPr lang="en-US" sz="2400" b="0" i="0" u="none" strike="noStrike" dirty="0">
                          <a:solidFill>
                            <a:srgbClr val="000000"/>
                          </a:solidFill>
                          <a:latin typeface="Times New Roman"/>
                        </a:rPr>
                        <a:t> </a:t>
                      </a:r>
                      <a:endParaRPr lang="en-US" sz="18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8"/>
                  </a:ext>
                </a:extLst>
              </a:tr>
            </a:tbl>
          </a:graphicData>
        </a:graphic>
      </p:graphicFrame>
      <p:sp>
        <p:nvSpPr>
          <p:cNvPr id="4" name="Titre 1"/>
          <p:cNvSpPr txBox="1">
            <a:spLocks/>
          </p:cNvSpPr>
          <p:nvPr/>
        </p:nvSpPr>
        <p:spPr>
          <a:xfrm>
            <a:off x="0" y="228600"/>
            <a:ext cx="8534400" cy="4559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j-lt"/>
                <a:ea typeface="+mj-ea"/>
                <a:cs typeface="+mj-cs"/>
              </a:rPr>
              <a:t>(</a:t>
            </a:r>
            <a:r>
              <a:rPr kumimoji="0" lang="ar-LB" sz="2800" b="1" i="0" u="none" strike="noStrike" kern="1200" cap="none" spc="0" normalizeH="0" baseline="0" noProof="0" dirty="0">
                <a:ln>
                  <a:noFill/>
                </a:ln>
                <a:solidFill>
                  <a:schemeClr val="bg1"/>
                </a:solidFill>
                <a:effectLst/>
                <a:uLnTx/>
                <a:uFillTx/>
                <a:latin typeface="+mj-lt"/>
                <a:ea typeface="+mj-ea"/>
                <a:cs typeface="+mj-cs"/>
              </a:rPr>
              <a:t>2017</a:t>
            </a:r>
            <a:r>
              <a:rPr kumimoji="0" lang="en-US" sz="2800" b="1" i="0" u="none" strike="noStrike" kern="1200" cap="none" spc="0" normalizeH="0" baseline="0" noProof="0" dirty="0">
                <a:ln>
                  <a:noFill/>
                </a:ln>
                <a:solidFill>
                  <a:schemeClr val="bg1"/>
                </a:solidFill>
                <a:effectLst/>
                <a:uLnTx/>
                <a:uFillTx/>
                <a:latin typeface="+mj-lt"/>
                <a:ea typeface="+mj-ea"/>
                <a:cs typeface="+mj-cs"/>
              </a:rPr>
              <a:t>-1980)</a:t>
            </a:r>
            <a:r>
              <a:rPr kumimoji="0" lang="ar-MA" sz="2800" b="1" i="0" u="none" strike="noStrike" kern="1200" cap="none" spc="0" normalizeH="0" baseline="0" noProof="0" dirty="0">
                <a:ln>
                  <a:noFill/>
                </a:ln>
                <a:solidFill>
                  <a:schemeClr val="bg1"/>
                </a:solidFill>
                <a:effectLst/>
                <a:uLnTx/>
                <a:uFillTx/>
                <a:latin typeface="+mj-lt"/>
                <a:ea typeface="+mj-ea"/>
                <a:cs typeface="+mj-cs"/>
              </a:rPr>
              <a:t> ال</a:t>
            </a:r>
            <a:r>
              <a:rPr kumimoji="0" lang="ar-LB" sz="2800" b="1" i="0" u="none" strike="noStrike" kern="1200" cap="none" spc="0" normalizeH="0" baseline="0" noProof="0" dirty="0">
                <a:ln>
                  <a:noFill/>
                </a:ln>
                <a:solidFill>
                  <a:schemeClr val="bg1"/>
                </a:solidFill>
                <a:effectLst/>
                <a:uLnTx/>
                <a:uFillTx/>
                <a:latin typeface="+mj-lt"/>
                <a:ea typeface="+mj-ea"/>
                <a:cs typeface="+mj-cs"/>
              </a:rPr>
              <a:t>تعدادات</a:t>
            </a:r>
            <a:r>
              <a:rPr kumimoji="0" lang="ar-MA" sz="2800" b="1" i="0" u="none" strike="noStrike" kern="1200" cap="none" spc="0" normalizeH="0" baseline="0" noProof="0" dirty="0">
                <a:ln>
                  <a:noFill/>
                </a:ln>
                <a:solidFill>
                  <a:schemeClr val="bg1"/>
                </a:solidFill>
                <a:effectLst/>
                <a:uLnTx/>
                <a:uFillTx/>
                <a:latin typeface="+mj-lt"/>
                <a:ea typeface="+mj-ea"/>
                <a:cs typeface="+mj-cs"/>
              </a:rPr>
              <a:t> السكانية </a:t>
            </a:r>
            <a:r>
              <a:rPr lang="ar-LB" sz="2800" b="1" dirty="0">
                <a:solidFill>
                  <a:schemeClr val="bg1"/>
                </a:solidFill>
                <a:latin typeface="+mj-lt"/>
                <a:ea typeface="+mj-ea"/>
                <a:cs typeface="+mj-cs"/>
              </a:rPr>
              <a:t> في </a:t>
            </a:r>
            <a:r>
              <a:rPr kumimoji="0" lang="ar-LB" sz="2800" b="1" i="0" u="none" strike="noStrike" kern="1200" cap="none" spc="0" normalizeH="0" baseline="0" noProof="0" dirty="0">
                <a:ln>
                  <a:noFill/>
                </a:ln>
                <a:solidFill>
                  <a:schemeClr val="bg1"/>
                </a:solidFill>
                <a:effectLst/>
                <a:uLnTx/>
                <a:uFillTx/>
                <a:latin typeface="+mj-lt"/>
                <a:ea typeface="+mj-ea"/>
                <a:cs typeface="+mj-cs"/>
              </a:rPr>
              <a:t>بلدان </a:t>
            </a:r>
            <a:r>
              <a:rPr kumimoji="0" lang="ar-MA" sz="2800" b="1" i="0" u="none" strike="noStrike" kern="1200" cap="none" spc="0" normalizeH="0" baseline="0" noProof="0" dirty="0">
                <a:ln>
                  <a:noFill/>
                </a:ln>
                <a:solidFill>
                  <a:schemeClr val="bg1"/>
                </a:solidFill>
                <a:effectLst/>
                <a:uLnTx/>
                <a:uFillTx/>
                <a:latin typeface="+mj-lt"/>
                <a:ea typeface="+mj-ea"/>
                <a:cs typeface="+mj-cs"/>
              </a:rPr>
              <a:t>عربية </a:t>
            </a:r>
            <a:endParaRPr kumimoji="0" lang="fr-FR" sz="28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CC17-FFC3-42ED-85ED-1E0688226BEA}"/>
              </a:ext>
            </a:extLst>
          </p:cNvPr>
          <p:cNvSpPr>
            <a:spLocks noGrp="1"/>
          </p:cNvSpPr>
          <p:nvPr>
            <p:ph type="title"/>
          </p:nvPr>
        </p:nvSpPr>
        <p:spPr>
          <a:xfrm>
            <a:off x="457200" y="76200"/>
            <a:ext cx="8229600" cy="838200"/>
          </a:xfrm>
        </p:spPr>
        <p:txBody>
          <a:bodyPr/>
          <a:lstStyle/>
          <a:p>
            <a:pPr rtl="1"/>
            <a:r>
              <a:rPr lang="ar-LB" sz="3600" b="1" dirty="0">
                <a:solidFill>
                  <a:schemeClr val="bg1"/>
                </a:solidFill>
                <a:latin typeface="Sakkal Majalla" pitchFamily="2" charset="-78"/>
                <a:cs typeface="Sakkal Majalla" pitchFamily="2" charset="-78"/>
              </a:rPr>
              <a:t>1.مقدمة</a:t>
            </a:r>
            <a:endParaRPr lang="en-US" sz="3600" dirty="0"/>
          </a:p>
        </p:txBody>
      </p:sp>
      <p:sp>
        <p:nvSpPr>
          <p:cNvPr id="3" name="Content Placeholder 2">
            <a:extLst>
              <a:ext uri="{FF2B5EF4-FFF2-40B4-BE49-F238E27FC236}">
                <a16:creationId xmlns:a16="http://schemas.microsoft.com/office/drawing/2014/main" id="{084AF573-BBCA-4CEE-866D-B39628123E66}"/>
              </a:ext>
            </a:extLst>
          </p:cNvPr>
          <p:cNvSpPr>
            <a:spLocks noGrp="1"/>
          </p:cNvSpPr>
          <p:nvPr>
            <p:ph idx="1"/>
          </p:nvPr>
        </p:nvSpPr>
        <p:spPr>
          <a:xfrm>
            <a:off x="457200" y="1143000"/>
            <a:ext cx="8229600" cy="5486400"/>
          </a:xfrm>
        </p:spPr>
        <p:txBody>
          <a:bodyPr/>
          <a:lstStyle/>
          <a:p>
            <a:pPr algn="r" rtl="1"/>
            <a:r>
              <a:rPr lang="ar-LB" b="1" dirty="0">
                <a:latin typeface="Sakkal Majalla" pitchFamily="2" charset="-78"/>
                <a:ea typeface="+mj-ea"/>
                <a:cs typeface="Sakkal Majalla" pitchFamily="2" charset="-78"/>
              </a:rPr>
              <a:t>تعداد السكان</a:t>
            </a:r>
            <a:r>
              <a:rPr lang="en-US" b="1" dirty="0">
                <a:latin typeface="Sakkal Majalla" pitchFamily="2" charset="-78"/>
                <a:ea typeface="+mj-ea"/>
                <a:cs typeface="Sakkal Majalla" pitchFamily="2" charset="-78"/>
              </a:rPr>
              <a:t>:</a:t>
            </a:r>
            <a:endParaRPr lang="ar-LB" b="1" dirty="0">
              <a:latin typeface="Sakkal Majalla" pitchFamily="2" charset="-78"/>
              <a:ea typeface="+mj-ea"/>
              <a:cs typeface="Sakkal Majalla" pitchFamily="2" charset="-78"/>
            </a:endParaRPr>
          </a:p>
          <a:p>
            <a:pPr marL="0" indent="0" algn="r" rtl="1">
              <a:buNone/>
            </a:pPr>
            <a:r>
              <a:rPr lang="ar-LB" sz="2800" dirty="0">
                <a:latin typeface="Sakkal Majalla" pitchFamily="2" charset="-78"/>
                <a:ea typeface="+mj-ea"/>
                <a:cs typeface="Sakkal Majalla" pitchFamily="2" charset="-78"/>
              </a:rPr>
              <a:t>هو مجمل عملية جمع البيانات الديمغرافية والاقتصادية</a:t>
            </a:r>
            <a:r>
              <a:rPr lang="en-US" sz="2800" dirty="0">
                <a:latin typeface="Sakkal Majalla" pitchFamily="2" charset="-78"/>
                <a:ea typeface="+mj-ea"/>
                <a:cs typeface="Sakkal Majalla" pitchFamily="2" charset="-78"/>
              </a:rPr>
              <a:t> </a:t>
            </a:r>
            <a:r>
              <a:rPr lang="ar-LB" sz="2800" dirty="0">
                <a:latin typeface="Sakkal Majalla" pitchFamily="2" charset="-78"/>
                <a:ea typeface="+mj-ea"/>
                <a:cs typeface="Sakkal Majalla" pitchFamily="2" charset="-78"/>
              </a:rPr>
              <a:t>والاجتماعية التي تخص، في فترة زمنية معيَّنة، جميع الأشخاص في البلد أو في جزء محدَّد منه</a:t>
            </a:r>
            <a:r>
              <a:rPr lang="en-US" sz="2800" dirty="0">
                <a:latin typeface="Sakkal Majalla" pitchFamily="2" charset="-78"/>
                <a:ea typeface="+mj-ea"/>
                <a:cs typeface="Sakkal Majalla" pitchFamily="2" charset="-78"/>
              </a:rPr>
              <a:t> </a:t>
            </a:r>
            <a:r>
              <a:rPr lang="ar-LB" sz="2800" dirty="0">
                <a:latin typeface="Sakkal Majalla" pitchFamily="2" charset="-78"/>
                <a:ea typeface="+mj-ea"/>
                <a:cs typeface="Sakkal Majalla" pitchFamily="2" charset="-78"/>
              </a:rPr>
              <a:t>تحديداً دقيقاً، وتصنيف هذه البيانات وعرضها وتحليلها ونشرها أو توزيعها بشكل آخر.</a:t>
            </a:r>
          </a:p>
          <a:p>
            <a:pPr algn="r" rtl="1">
              <a:buFont typeface="Arial" panose="020B0604020202020204" pitchFamily="34" charset="0"/>
              <a:buChar char="•"/>
            </a:pPr>
            <a:r>
              <a:rPr lang="ar-LB" b="1" dirty="0">
                <a:latin typeface="Sakkal Majalla" pitchFamily="2" charset="-78"/>
                <a:ea typeface="+mj-ea"/>
                <a:cs typeface="Sakkal Majalla" pitchFamily="2" charset="-78"/>
              </a:rPr>
              <a:t>استخدامات التعدادات:</a:t>
            </a:r>
          </a:p>
          <a:p>
            <a:pPr algn="r" rtl="1">
              <a:buFont typeface="Wingdings" panose="05000000000000000000" pitchFamily="2" charset="2"/>
              <a:buChar char="ü"/>
            </a:pPr>
            <a:r>
              <a:rPr lang="ar-LB" sz="2800" dirty="0">
                <a:latin typeface="Sakkal Majalla" pitchFamily="2" charset="-78"/>
                <a:ea typeface="+mj-ea"/>
                <a:cs typeface="Sakkal Majalla" pitchFamily="2" charset="-78"/>
              </a:rPr>
              <a:t>ال</a:t>
            </a:r>
            <a:r>
              <a:rPr lang="ar-SA" sz="2800" dirty="0">
                <a:latin typeface="Sakkal Majalla" pitchFamily="2" charset="-78"/>
                <a:ea typeface="+mj-ea"/>
                <a:cs typeface="Sakkal Majalla" pitchFamily="2" charset="-78"/>
              </a:rPr>
              <a:t>تخطيط الإنمائي</a:t>
            </a:r>
            <a:r>
              <a:rPr lang="ar-LB" sz="2800" dirty="0">
                <a:latin typeface="Sakkal Majalla" pitchFamily="2" charset="-78"/>
                <a:ea typeface="+mj-ea"/>
                <a:cs typeface="Sakkal Majalla" pitchFamily="2" charset="-78"/>
              </a:rPr>
              <a:t>،</a:t>
            </a:r>
            <a:r>
              <a:rPr lang="ar-SA" sz="2800" dirty="0">
                <a:latin typeface="Sakkal Majalla" pitchFamily="2" charset="-78"/>
                <a:ea typeface="+mj-ea"/>
                <a:cs typeface="Sakkal Majalla" pitchFamily="2" charset="-78"/>
              </a:rPr>
              <a:t>خطة التنمية المستدامة لعام 2030، </a:t>
            </a:r>
            <a:endParaRPr lang="ar-LB" sz="2800" dirty="0">
              <a:latin typeface="Sakkal Majalla" pitchFamily="2" charset="-78"/>
              <a:ea typeface="+mj-ea"/>
              <a:cs typeface="Sakkal Majalla" pitchFamily="2" charset="-78"/>
            </a:endParaRPr>
          </a:p>
          <a:p>
            <a:pPr algn="r" rtl="1">
              <a:buFont typeface="Wingdings" panose="05000000000000000000" pitchFamily="2" charset="2"/>
              <a:buChar char="ü"/>
            </a:pPr>
            <a:r>
              <a:rPr lang="ar-LB" sz="2800" dirty="0">
                <a:latin typeface="Sakkal Majalla" pitchFamily="2" charset="-78"/>
                <a:ea typeface="+mj-ea"/>
                <a:cs typeface="Sakkal Majalla" pitchFamily="2" charset="-78"/>
              </a:rPr>
              <a:t>الانتخابات، الموازنات البلدية، البحث العلمي، اطار المعاينة،</a:t>
            </a:r>
          </a:p>
          <a:p>
            <a:pPr algn="r" rtl="1">
              <a:buFont typeface="Wingdings" panose="05000000000000000000" pitchFamily="2" charset="2"/>
              <a:buChar char="ü"/>
            </a:pPr>
            <a:r>
              <a:rPr lang="ar-SA" sz="2800" dirty="0">
                <a:latin typeface="Sakkal Majalla" pitchFamily="2" charset="-78"/>
                <a:ea typeface="+mj-ea"/>
                <a:cs typeface="Sakkal Majalla" pitchFamily="2" charset="-78"/>
              </a:rPr>
              <a:t>بيانات السكان والإسكان مصنّفة حسب </a:t>
            </a:r>
            <a:r>
              <a:rPr lang="ar-QA" sz="2800" dirty="0">
                <a:latin typeface="Sakkal Majalla" pitchFamily="2" charset="-78"/>
                <a:ea typeface="+mj-ea"/>
                <a:cs typeface="Sakkal Majalla" pitchFamily="2" charset="-78"/>
              </a:rPr>
              <a:t>المناطق الجغرافية الصغيرة </a:t>
            </a:r>
            <a:r>
              <a:rPr lang="ar-SA" sz="2800" dirty="0">
                <a:latin typeface="Sakkal Majalla" pitchFamily="2" charset="-78"/>
                <a:ea typeface="+mj-ea"/>
                <a:cs typeface="Sakkal Majalla" pitchFamily="2" charset="-78"/>
              </a:rPr>
              <a:t>والمجموعات السكانية الصغيرة </a:t>
            </a:r>
            <a:r>
              <a:rPr lang="ar-QA" sz="2800" dirty="0">
                <a:latin typeface="Sakkal Majalla" pitchFamily="2" charset="-78"/>
                <a:ea typeface="+mj-ea"/>
                <a:cs typeface="Sakkal Majalla" pitchFamily="2" charset="-78"/>
              </a:rPr>
              <a:t>ومختلف الخصائص السكانية مثل الجنس والعمر والتعليم والهجرة والقوى العاملة والإعاقة. </a:t>
            </a:r>
            <a:endParaRPr lang="ar-LB" sz="2800" dirty="0">
              <a:latin typeface="Sakkal Majalla" pitchFamily="2" charset="-78"/>
              <a:ea typeface="+mj-ea"/>
              <a:cs typeface="Sakkal Majalla" pitchFamily="2" charset="-78"/>
            </a:endParaRPr>
          </a:p>
          <a:p>
            <a:pPr marL="0" indent="0" algn="r" rtl="1">
              <a:buNone/>
            </a:pPr>
            <a:r>
              <a:rPr lang="ar-LB" sz="2400" b="1" dirty="0">
                <a:latin typeface="Sakkal Majalla" pitchFamily="2" charset="-78"/>
                <a:cs typeface="Sakkal Majalla" pitchFamily="2" charset="-78"/>
              </a:rPr>
              <a:t>(</a:t>
            </a:r>
            <a:r>
              <a:rPr lang="ar-LB" sz="2400" b="1" i="1" dirty="0">
                <a:latin typeface="Sakkal Majalla" pitchFamily="2" charset="-78"/>
                <a:cs typeface="Sakkal Majalla" pitchFamily="2" charset="-78"/>
              </a:rPr>
              <a:t>المصدر: مبادئ وتوصيات لتعدادات السكان والمساكن: الأمم المتحدة)</a:t>
            </a:r>
          </a:p>
          <a:p>
            <a:pPr algn="r" rtl="1">
              <a:buFont typeface="Wingdings" panose="05000000000000000000" pitchFamily="2" charset="2"/>
              <a:buChar char="ü"/>
            </a:pPr>
            <a:endParaRPr lang="en-US" sz="2400" b="1" dirty="0">
              <a:latin typeface="Sakkal Majalla" pitchFamily="2" charset="-78"/>
              <a:ea typeface="+mj-ea"/>
              <a:cs typeface="Sakkal Majalla" pitchFamily="2" charset="-78"/>
            </a:endParaRPr>
          </a:p>
        </p:txBody>
      </p:sp>
    </p:spTree>
    <p:extLst>
      <p:ext uri="{BB962C8B-B14F-4D97-AF65-F5344CB8AC3E}">
        <p14:creationId xmlns:p14="http://schemas.microsoft.com/office/powerpoint/2010/main" val="236983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D746-7852-4B66-81FB-381FC1E4111E}"/>
              </a:ext>
            </a:extLst>
          </p:cNvPr>
          <p:cNvSpPr>
            <a:spLocks noGrp="1"/>
          </p:cNvSpPr>
          <p:nvPr>
            <p:ph type="title"/>
          </p:nvPr>
        </p:nvSpPr>
        <p:spPr>
          <a:xfrm>
            <a:off x="457200" y="274638"/>
            <a:ext cx="8229600" cy="639762"/>
          </a:xfrm>
        </p:spPr>
        <p:txBody>
          <a:bodyPr/>
          <a:lstStyle/>
          <a:p>
            <a:r>
              <a:rPr lang="ar-LB" b="1" kern="1200" dirty="0">
                <a:solidFill>
                  <a:schemeClr val="bg1"/>
                </a:solidFill>
                <a:latin typeface="Sakkal Majalla" pitchFamily="2" charset="-78"/>
                <a:cs typeface="Sakkal Majalla" pitchFamily="2" charset="-78"/>
              </a:rPr>
              <a:t>التوصيات الدولية ذات الصلة</a:t>
            </a:r>
            <a:endParaRPr lang="en-US" b="1" kern="1200" dirty="0">
              <a:solidFill>
                <a:schemeClr val="bg1"/>
              </a:solidFill>
              <a:latin typeface="Sakkal Majalla" pitchFamily="2" charset="-78"/>
              <a:cs typeface="Sakkal Majalla" pitchFamily="2" charset="-78"/>
            </a:endParaRPr>
          </a:p>
        </p:txBody>
      </p:sp>
      <p:sp>
        <p:nvSpPr>
          <p:cNvPr id="4" name="AutoShape 2">
            <a:extLst>
              <a:ext uri="{FF2B5EF4-FFF2-40B4-BE49-F238E27FC236}">
                <a16:creationId xmlns:a16="http://schemas.microsoft.com/office/drawing/2014/main" id="{4F164522-730F-4E74-A9AC-FB63C59E5BF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1BFEA4C6-E3B0-4D12-8381-B658B455C86B}"/>
              </a:ext>
            </a:extLst>
          </p:cNvPr>
          <p:cNvSpPr>
            <a:spLocks noGrp="1"/>
          </p:cNvSpPr>
          <p:nvPr>
            <p:ph idx="1"/>
          </p:nvPr>
        </p:nvSpPr>
        <p:spPr>
          <a:xfrm>
            <a:off x="457200" y="990600"/>
            <a:ext cx="8229600" cy="5135563"/>
          </a:xfrm>
        </p:spPr>
        <p:txBody>
          <a:bodyPr/>
          <a:lstStyle/>
          <a:p>
            <a:pPr algn="r" rtl="1"/>
            <a:r>
              <a:rPr lang="ar-LB" b="1" kern="1200" dirty="0">
                <a:latin typeface="Sakkal Majalla" pitchFamily="2" charset="-78"/>
                <a:cs typeface="Sakkal Majalla" pitchFamily="2" charset="-78"/>
              </a:rPr>
              <a:t>توصي  الأمم المتحدة بضرورة مواكبة البلدان للتقدم التكنولوجي الذي تم إحرازه ، منذ الجولة السابقة ، خاصة في مجال نظم المعلومات الجغرافية وأنظمة تحديد المواقع العالمية، بالنسبة لجولة تعدادات 2020 ، ينبغي أن يكون اعتماد نظم المعلومات الجغرافية أمرًا رئيسيًا وقرارًا استراتيجيًا.</a:t>
            </a:r>
          </a:p>
          <a:p>
            <a:pPr algn="r" rtl="1"/>
            <a:r>
              <a:rPr lang="ar-LB" b="1" kern="1200" dirty="0">
                <a:latin typeface="Sakkal Majalla" pitchFamily="2" charset="-78"/>
                <a:cs typeface="Sakkal Majalla" pitchFamily="2" charset="-78"/>
              </a:rPr>
              <a:t>وينبغي  توفر مجموعة واسعة من الأدوات التكنولوجية الجغرافية المكانية لاستخدامها في رسم خرائط التعداد.</a:t>
            </a:r>
          </a:p>
          <a:p>
            <a:pPr algn="r" rtl="1"/>
            <a:r>
              <a:rPr lang="ar-LB" b="1" kern="1200" dirty="0">
                <a:latin typeface="Sakkal Majalla" pitchFamily="2" charset="-78"/>
                <a:cs typeface="Sakkal Majalla" pitchFamily="2" charset="-78"/>
              </a:rPr>
              <a:t>توفير عوامل التمكين للمكاتب الإحصائية الوطنية لجمع معلومات أكثر دقة وفي الوقت المناسب عن سكانها على المستوى المناطق الصغيرة.</a:t>
            </a:r>
          </a:p>
        </p:txBody>
      </p:sp>
    </p:spTree>
    <p:extLst>
      <p:ext uri="{BB962C8B-B14F-4D97-AF65-F5344CB8AC3E}">
        <p14:creationId xmlns:p14="http://schemas.microsoft.com/office/powerpoint/2010/main" val="167214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CC25-6293-4C8C-9726-B30133DDA6E0}"/>
              </a:ext>
            </a:extLst>
          </p:cNvPr>
          <p:cNvSpPr>
            <a:spLocks noGrp="1"/>
          </p:cNvSpPr>
          <p:nvPr>
            <p:ph type="title"/>
          </p:nvPr>
        </p:nvSpPr>
        <p:spPr>
          <a:xfrm>
            <a:off x="457200" y="274638"/>
            <a:ext cx="8229600" cy="563562"/>
          </a:xfrm>
        </p:spPr>
        <p:txBody>
          <a:bodyPr/>
          <a:lstStyle/>
          <a:p>
            <a:r>
              <a:rPr lang="ar-LB" b="1" kern="1200" dirty="0">
                <a:solidFill>
                  <a:schemeClr val="bg1"/>
                </a:solidFill>
                <a:latin typeface="Sakkal Majalla" pitchFamily="2" charset="-78"/>
                <a:cs typeface="Sakkal Majalla" pitchFamily="2" charset="-78"/>
              </a:rPr>
              <a:t>التوصيات الدولية ذات الصلة</a:t>
            </a:r>
            <a:endParaRPr lang="en-US" dirty="0"/>
          </a:p>
        </p:txBody>
      </p:sp>
      <p:sp>
        <p:nvSpPr>
          <p:cNvPr id="3" name="Content Placeholder 2">
            <a:extLst>
              <a:ext uri="{FF2B5EF4-FFF2-40B4-BE49-F238E27FC236}">
                <a16:creationId xmlns:a16="http://schemas.microsoft.com/office/drawing/2014/main" id="{7448E820-366C-4587-8261-1CBF36C7E397}"/>
              </a:ext>
            </a:extLst>
          </p:cNvPr>
          <p:cNvSpPr>
            <a:spLocks noGrp="1"/>
          </p:cNvSpPr>
          <p:nvPr>
            <p:ph idx="1"/>
          </p:nvPr>
        </p:nvSpPr>
        <p:spPr/>
        <p:txBody>
          <a:bodyPr/>
          <a:lstStyle/>
          <a:p>
            <a:pPr algn="r" rtl="1"/>
            <a:r>
              <a:rPr lang="ar-LB" sz="2800" b="1" kern="1200" dirty="0">
                <a:latin typeface="Sakkal Majalla" pitchFamily="2" charset="-78"/>
                <a:cs typeface="Sakkal Majalla" pitchFamily="2" charset="-78"/>
              </a:rPr>
              <a:t>يعد استخدام وتطبيق التقنيات الجغرافية المكانية مفيدًا جدًا لتحسين جودة أنشطة التعداد في جميع مراحل التعداد</a:t>
            </a:r>
            <a:endParaRPr lang="ar-LB" sz="2000" dirty="0"/>
          </a:p>
          <a:p>
            <a:pPr lvl="1" algn="r" rtl="1"/>
            <a:r>
              <a:rPr lang="ar-LB" sz="2400" b="1" kern="1200" dirty="0">
                <a:latin typeface="Sakkal Majalla" pitchFamily="2" charset="-78"/>
                <a:cs typeface="Sakkal Majalla" pitchFamily="2" charset="-78"/>
              </a:rPr>
              <a:t>صور الساتلايت</a:t>
            </a:r>
          </a:p>
          <a:p>
            <a:pPr lvl="1" algn="r" rtl="1"/>
            <a:r>
              <a:rPr lang="ar-LB" sz="2400" b="1" kern="1200" dirty="0">
                <a:latin typeface="Sakkal Majalla" pitchFamily="2" charset="-78"/>
                <a:cs typeface="Sakkal Majalla" pitchFamily="2" charset="-78"/>
              </a:rPr>
              <a:t>الصور الجوية</a:t>
            </a:r>
          </a:p>
          <a:p>
            <a:pPr lvl="1" algn="r" rtl="1"/>
            <a:r>
              <a:rPr lang="en-US" sz="2400" b="1" kern="1200" dirty="0">
                <a:latin typeface="Sakkal Majalla" pitchFamily="2" charset="-78"/>
                <a:cs typeface="Sakkal Majalla" pitchFamily="2" charset="-78"/>
              </a:rPr>
              <a:t>GPS</a:t>
            </a:r>
          </a:p>
          <a:p>
            <a:pPr lvl="1" algn="r" rtl="1"/>
            <a:r>
              <a:rPr lang="ar-LB" sz="2400" b="1" kern="1200" dirty="0">
                <a:latin typeface="Sakkal Majalla" pitchFamily="2" charset="-78"/>
                <a:cs typeface="Sakkal Majalla" pitchFamily="2" charset="-78"/>
              </a:rPr>
              <a:t>سجل العناوين ذي المرجعية المكانية</a:t>
            </a:r>
          </a:p>
          <a:p>
            <a:pPr lvl="1" algn="r" rtl="1"/>
            <a:r>
              <a:rPr lang="ar-LB" sz="2400" b="1" kern="1200" dirty="0">
                <a:latin typeface="Sakkal Majalla" pitchFamily="2" charset="-78"/>
                <a:cs typeface="Sakkal Majalla" pitchFamily="2" charset="-78"/>
              </a:rPr>
              <a:t>نظم المعلومات الجغرافية لخرائط التعداد والنشر</a:t>
            </a:r>
            <a:endParaRPr lang="ar-LB" sz="2800" b="1" kern="1200" dirty="0">
              <a:latin typeface="Sakkal Majalla" pitchFamily="2" charset="-78"/>
              <a:cs typeface="Sakkal Majalla" pitchFamily="2" charset="-78"/>
            </a:endParaRPr>
          </a:p>
          <a:p>
            <a:pPr algn="r" rtl="1"/>
            <a:r>
              <a:rPr lang="ar-LB" sz="2800" b="1" kern="1200" dirty="0">
                <a:latin typeface="Sakkal Majalla" pitchFamily="2" charset="-78"/>
                <a:cs typeface="Sakkal Majalla" pitchFamily="2" charset="-78"/>
              </a:rPr>
              <a:t>يجب أن يكون اعتماد نظم المعلومات الجغرافية قرارًا استراتيجيًا رئيسيًا</a:t>
            </a:r>
          </a:p>
          <a:p>
            <a:pPr lvl="1" algn="r" rtl="1"/>
            <a:r>
              <a:rPr lang="ar-LB" sz="2400" b="1" kern="1200" dirty="0">
                <a:latin typeface="Sakkal Majalla" pitchFamily="2" charset="-78"/>
                <a:cs typeface="Sakkal Majalla" pitchFamily="2" charset="-78"/>
              </a:rPr>
              <a:t>تعد قاعدة بيانات </a:t>
            </a:r>
            <a:r>
              <a:rPr lang="en-US" sz="2400" b="1" kern="1200" dirty="0">
                <a:latin typeface="Sakkal Majalla" pitchFamily="2" charset="-78"/>
                <a:cs typeface="Sakkal Majalla" pitchFamily="2" charset="-78"/>
              </a:rPr>
              <a:t>GIS </a:t>
            </a:r>
            <a:r>
              <a:rPr lang="ar-LB" sz="2400" b="1" kern="1200" dirty="0">
                <a:latin typeface="Sakkal Majalla" pitchFamily="2" charset="-78"/>
                <a:cs typeface="Sakkal Majalla" pitchFamily="2" charset="-78"/>
              </a:rPr>
              <a:t>للتعداد بنية تحتية مهمة لإدارة وتحليل ونشر بيانات التعداد</a:t>
            </a:r>
          </a:p>
        </p:txBody>
      </p:sp>
    </p:spTree>
    <p:extLst>
      <p:ext uri="{BB962C8B-B14F-4D97-AF65-F5344CB8AC3E}">
        <p14:creationId xmlns:p14="http://schemas.microsoft.com/office/powerpoint/2010/main" val="358891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CC25-6293-4C8C-9726-B30133DDA6E0}"/>
              </a:ext>
            </a:extLst>
          </p:cNvPr>
          <p:cNvSpPr>
            <a:spLocks noGrp="1"/>
          </p:cNvSpPr>
          <p:nvPr>
            <p:ph type="title"/>
          </p:nvPr>
        </p:nvSpPr>
        <p:spPr>
          <a:xfrm>
            <a:off x="457200" y="274638"/>
            <a:ext cx="8229600" cy="563562"/>
          </a:xfrm>
        </p:spPr>
        <p:txBody>
          <a:bodyPr/>
          <a:lstStyle/>
          <a:p>
            <a:r>
              <a:rPr lang="ar-LB" b="1" kern="1200" dirty="0">
                <a:solidFill>
                  <a:schemeClr val="bg1"/>
                </a:solidFill>
                <a:latin typeface="Sakkal Majalla" pitchFamily="2" charset="-78"/>
                <a:cs typeface="Sakkal Majalla" pitchFamily="2" charset="-78"/>
              </a:rPr>
              <a:t>التوصيات الدولية ذات الصلة</a:t>
            </a:r>
            <a:endParaRPr lang="en-US" dirty="0"/>
          </a:p>
        </p:txBody>
      </p:sp>
      <p:sp>
        <p:nvSpPr>
          <p:cNvPr id="3" name="Content Placeholder 2">
            <a:extLst>
              <a:ext uri="{FF2B5EF4-FFF2-40B4-BE49-F238E27FC236}">
                <a16:creationId xmlns:a16="http://schemas.microsoft.com/office/drawing/2014/main" id="{7448E820-366C-4587-8261-1CBF36C7E397}"/>
              </a:ext>
            </a:extLst>
          </p:cNvPr>
          <p:cNvSpPr>
            <a:spLocks noGrp="1"/>
          </p:cNvSpPr>
          <p:nvPr>
            <p:ph idx="1"/>
          </p:nvPr>
        </p:nvSpPr>
        <p:spPr/>
        <p:txBody>
          <a:bodyPr/>
          <a:lstStyle/>
          <a:p>
            <a:pPr algn="just" rtl="1"/>
            <a:r>
              <a:rPr lang="ar-LB" sz="2800" b="1" kern="1200" dirty="0">
                <a:latin typeface="Sakkal Majalla" pitchFamily="2" charset="-78"/>
                <a:cs typeface="Sakkal Majalla" pitchFamily="2" charset="-78"/>
              </a:rPr>
              <a:t>يوصي  بأن يصبح التحليل الجغرافي المكاني اساسيا في أي جهاز احصائي</a:t>
            </a:r>
            <a:r>
              <a:rPr lang="ar-LB" sz="2800" kern="1200" dirty="0">
                <a:latin typeface="Sakkal Majalla" pitchFamily="2" charset="-78"/>
                <a:cs typeface="Sakkal Majalla" pitchFamily="2" charset="-78"/>
              </a:rPr>
              <a:t>،</a:t>
            </a:r>
          </a:p>
          <a:p>
            <a:pPr lvl="1" algn="just" rtl="1"/>
            <a:r>
              <a:rPr lang="ar-LB" sz="2400" kern="1200" dirty="0">
                <a:latin typeface="Sakkal Majalla" pitchFamily="2" charset="-78"/>
                <a:cs typeface="Sakkal Majalla" pitchFamily="2" charset="-78"/>
              </a:rPr>
              <a:t>على المكاتب الإحصائية تطوير تطبيقات نظم المعلومات الجغرافية باستخدام البيانات السكانية وغيرها من البيانات المرجعية الجغرافية من مصادر أخرى للحصول على أشكال أكثر تقدمًا في التحليل المكاني،</a:t>
            </a:r>
          </a:p>
          <a:p>
            <a:pPr algn="r" rtl="1"/>
            <a:r>
              <a:rPr lang="ar-LB" sz="2800" kern="1200" dirty="0">
                <a:latin typeface="Sakkal Majalla" pitchFamily="2" charset="-78"/>
                <a:cs typeface="Sakkal Majalla" pitchFamily="2" charset="-78"/>
              </a:rPr>
              <a:t>يمكن للأجهزة المحمولة يدويًا التي تحتوي على وظائف تحرير مدمجة وقدرات تحديد الموقع الجغرافي تحسين تناسق الاستجابات أثناء تتبع الأنشطة الجغرافية بما في ذلك تلك التي يمكنها الإبلاغ عن التغطية المكانية</a:t>
            </a:r>
          </a:p>
          <a:p>
            <a:pPr algn="r" rtl="1"/>
            <a:r>
              <a:rPr lang="ar-LB" sz="2800" b="1" kern="1200" dirty="0">
                <a:latin typeface="Sakkal Majalla" pitchFamily="2" charset="-78"/>
                <a:cs typeface="Sakkal Majalla" pitchFamily="2" charset="-78"/>
              </a:rPr>
              <a:t>استخدام الأدوات التفاعلية</a:t>
            </a:r>
          </a:p>
          <a:p>
            <a:pPr lvl="1" algn="r" rtl="1"/>
            <a:r>
              <a:rPr lang="ar-LB" sz="2400" b="1" kern="1200" dirty="0">
                <a:latin typeface="Sakkal Majalla" pitchFamily="2" charset="-78"/>
                <a:cs typeface="Sakkal Majalla" pitchFamily="2" charset="-78"/>
              </a:rPr>
              <a:t>قواعد البيانات التفاعلية والخرائط </a:t>
            </a:r>
          </a:p>
        </p:txBody>
      </p:sp>
    </p:spTree>
    <p:extLst>
      <p:ext uri="{BB962C8B-B14F-4D97-AF65-F5344CB8AC3E}">
        <p14:creationId xmlns:p14="http://schemas.microsoft.com/office/powerpoint/2010/main" val="384345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470726"/>
            <a:ext cx="8897511" cy="900874"/>
          </a:xfrm>
        </p:spPr>
        <p:txBody>
          <a:bodyPr/>
          <a:lstStyle/>
          <a:p>
            <a:pPr algn="r"/>
            <a:r>
              <a:rPr lang="en-US" dirty="0"/>
              <a:t>1</a:t>
            </a:r>
            <a:r>
              <a:rPr lang="ar-SA" dirty="0"/>
              <a:t>. التعداد والمسوحات في البلدان العربية التي تعاني من النزاعات: التحديات والتداعيات</a:t>
            </a:r>
            <a:endParaRPr lang="en-US" dirty="0"/>
          </a:p>
        </p:txBody>
      </p:sp>
      <p:graphicFrame>
        <p:nvGraphicFramePr>
          <p:cNvPr id="4" name="Table 3">
            <a:extLst>
              <a:ext uri="{FF2B5EF4-FFF2-40B4-BE49-F238E27FC236}">
                <a16:creationId xmlns:a16="http://schemas.microsoft.com/office/drawing/2014/main" id="{D958385E-1A4A-D286-2905-05D483895A9C}"/>
              </a:ext>
            </a:extLst>
          </p:cNvPr>
          <p:cNvGraphicFramePr>
            <a:graphicFrameLocks noGrp="1"/>
          </p:cNvGraphicFramePr>
          <p:nvPr>
            <p:extLst>
              <p:ext uri="{D42A27DB-BD31-4B8C-83A1-F6EECF244321}">
                <p14:modId xmlns:p14="http://schemas.microsoft.com/office/powerpoint/2010/main" val="2366097118"/>
              </p:ext>
            </p:extLst>
          </p:nvPr>
        </p:nvGraphicFramePr>
        <p:xfrm>
          <a:off x="160256" y="1933912"/>
          <a:ext cx="8671088" cy="4329728"/>
        </p:xfrm>
        <a:graphic>
          <a:graphicData uri="http://schemas.openxmlformats.org/drawingml/2006/table">
            <a:tbl>
              <a:tblPr firstRow="1" bandRow="1">
                <a:tableStyleId>{5C22544A-7EE6-4342-B048-85BDC9FD1C3A}</a:tableStyleId>
              </a:tblPr>
              <a:tblGrid>
                <a:gridCol w="1135144">
                  <a:extLst>
                    <a:ext uri="{9D8B030D-6E8A-4147-A177-3AD203B41FA5}">
                      <a16:colId xmlns:a16="http://schemas.microsoft.com/office/drawing/2014/main" val="2789827965"/>
                    </a:ext>
                  </a:extLst>
                </a:gridCol>
                <a:gridCol w="1447800">
                  <a:extLst>
                    <a:ext uri="{9D8B030D-6E8A-4147-A177-3AD203B41FA5}">
                      <a16:colId xmlns:a16="http://schemas.microsoft.com/office/drawing/2014/main" val="2482111383"/>
                    </a:ext>
                  </a:extLst>
                </a:gridCol>
                <a:gridCol w="1524000">
                  <a:extLst>
                    <a:ext uri="{9D8B030D-6E8A-4147-A177-3AD203B41FA5}">
                      <a16:colId xmlns:a16="http://schemas.microsoft.com/office/drawing/2014/main" val="2385404208"/>
                    </a:ext>
                  </a:extLst>
                </a:gridCol>
                <a:gridCol w="2590800">
                  <a:extLst>
                    <a:ext uri="{9D8B030D-6E8A-4147-A177-3AD203B41FA5}">
                      <a16:colId xmlns:a16="http://schemas.microsoft.com/office/drawing/2014/main" val="991923178"/>
                    </a:ext>
                  </a:extLst>
                </a:gridCol>
                <a:gridCol w="1066800">
                  <a:extLst>
                    <a:ext uri="{9D8B030D-6E8A-4147-A177-3AD203B41FA5}">
                      <a16:colId xmlns:a16="http://schemas.microsoft.com/office/drawing/2014/main" val="2851703062"/>
                    </a:ext>
                  </a:extLst>
                </a:gridCol>
                <a:gridCol w="906544">
                  <a:extLst>
                    <a:ext uri="{9D8B030D-6E8A-4147-A177-3AD203B41FA5}">
                      <a16:colId xmlns:a16="http://schemas.microsoft.com/office/drawing/2014/main" val="3283817095"/>
                    </a:ext>
                  </a:extLst>
                </a:gridCol>
              </a:tblGrid>
              <a:tr h="0">
                <a:tc>
                  <a:txBody>
                    <a:bodyPr/>
                    <a:lstStyle/>
                    <a:p>
                      <a:pPr algn="ctr" rtl="1"/>
                      <a:r>
                        <a:rPr lang="ar-SA" sz="2000" dirty="0">
                          <a:solidFill>
                            <a:schemeClr val="tx1"/>
                          </a:solidFill>
                          <a:latin typeface="Sakkal Majalla" panose="02000000000000000000" pitchFamily="2" charset="-78"/>
                          <a:cs typeface="Sakkal Majalla" panose="02000000000000000000" pitchFamily="2" charset="-78"/>
                        </a:rPr>
                        <a:t>الطريقة المستخدمة</a:t>
                      </a:r>
                      <a:endParaRPr lang="en-US" sz="2000" dirty="0">
                        <a:solidFill>
                          <a:schemeClr val="tx1"/>
                        </a:solidFill>
                        <a:latin typeface="Sakkal Majalla" panose="02000000000000000000" pitchFamily="2" charset="-78"/>
                        <a:cs typeface="Sakkal Majalla" panose="02000000000000000000" pitchFamily="2" charset="-78"/>
                      </a:endParaRPr>
                    </a:p>
                  </a:txBody>
                  <a:tcPr>
                    <a:solidFill>
                      <a:srgbClr val="0070C0"/>
                    </a:solidFill>
                  </a:tcPr>
                </a:tc>
                <a:tc>
                  <a:txBody>
                    <a:bodyPr/>
                    <a:lstStyle/>
                    <a:p>
                      <a:pPr algn="ctr" rtl="1"/>
                      <a:r>
                        <a:rPr lang="ar-SA" sz="2000" dirty="0">
                          <a:solidFill>
                            <a:schemeClr val="tx1"/>
                          </a:solidFill>
                          <a:latin typeface="Sakkal Majalla" panose="02000000000000000000" pitchFamily="2" charset="-78"/>
                          <a:cs typeface="Sakkal Majalla" panose="02000000000000000000" pitchFamily="2" charset="-78"/>
                        </a:rPr>
                        <a:t>مسح </a:t>
                      </a:r>
                    </a:p>
                    <a:p>
                      <a:pPr algn="ctr" rtl="1"/>
                      <a:r>
                        <a:rPr lang="ar-SA" sz="2000" dirty="0">
                          <a:solidFill>
                            <a:schemeClr val="tx1"/>
                          </a:solidFill>
                          <a:latin typeface="Sakkal Majalla" panose="02000000000000000000" pitchFamily="2" charset="-78"/>
                          <a:cs typeface="Sakkal Majalla" panose="02000000000000000000" pitchFamily="2" charset="-78"/>
                        </a:rPr>
                        <a:t>القوى العاملة</a:t>
                      </a:r>
                      <a:endParaRPr lang="en-US" sz="2000" dirty="0">
                        <a:solidFill>
                          <a:schemeClr val="tx1"/>
                        </a:solidFill>
                        <a:latin typeface="Sakkal Majalla" panose="02000000000000000000" pitchFamily="2" charset="-78"/>
                        <a:cs typeface="Sakkal Majalla" panose="02000000000000000000" pitchFamily="2" charset="-78"/>
                      </a:endParaRPr>
                    </a:p>
                  </a:txBody>
                  <a:tcPr>
                    <a:solidFill>
                      <a:srgbClr val="0070C0"/>
                    </a:solidFill>
                  </a:tcPr>
                </a:tc>
                <a:tc>
                  <a:txBody>
                    <a:bodyPr/>
                    <a:lstStyle/>
                    <a:p>
                      <a:pPr algn="ctr" rtl="1"/>
                      <a:r>
                        <a:rPr lang="ar-SA" sz="2000" dirty="0">
                          <a:solidFill>
                            <a:schemeClr val="tx1"/>
                          </a:solidFill>
                          <a:latin typeface="Sakkal Majalla" panose="02000000000000000000" pitchFamily="2" charset="-78"/>
                          <a:cs typeface="Sakkal Majalla" panose="02000000000000000000" pitchFamily="2" charset="-78"/>
                        </a:rPr>
                        <a:t>مسح دخل وإنفاق الأسرة المعيشية</a:t>
                      </a:r>
                      <a:endParaRPr lang="en-US" sz="2000" dirty="0">
                        <a:solidFill>
                          <a:schemeClr val="tx1"/>
                        </a:solidFill>
                        <a:latin typeface="Sakkal Majalla" panose="02000000000000000000" pitchFamily="2" charset="-78"/>
                        <a:cs typeface="Sakkal Majalla" panose="02000000000000000000" pitchFamily="2" charset="-78"/>
                      </a:endParaRPr>
                    </a:p>
                  </a:txBody>
                  <a:tcPr>
                    <a:solidFill>
                      <a:srgbClr val="0070C0"/>
                    </a:solidFill>
                  </a:tcPr>
                </a:tc>
                <a:tc>
                  <a:txBody>
                    <a:bodyPr/>
                    <a:lstStyle/>
                    <a:p>
                      <a:pPr algn="ctr" rtl="1"/>
                      <a:r>
                        <a:rPr lang="ar-SA" sz="2000" dirty="0">
                          <a:solidFill>
                            <a:schemeClr val="tx1"/>
                          </a:solidFill>
                          <a:latin typeface="Sakkal Majalla" panose="02000000000000000000" pitchFamily="2" charset="-78"/>
                          <a:cs typeface="Sakkal Majalla" panose="02000000000000000000" pitchFamily="2" charset="-78"/>
                        </a:rPr>
                        <a:t>المسح الديمغرافي الصحي والمسح العنقودي المتعدد المؤشرات</a:t>
                      </a:r>
                      <a:endParaRPr lang="en-US" sz="2000" dirty="0">
                        <a:solidFill>
                          <a:schemeClr val="tx1"/>
                        </a:solidFill>
                        <a:latin typeface="Sakkal Majalla" panose="02000000000000000000" pitchFamily="2" charset="-78"/>
                        <a:cs typeface="Sakkal Majalla" panose="02000000000000000000" pitchFamily="2" charset="-78"/>
                      </a:endParaRPr>
                    </a:p>
                  </a:txBody>
                  <a:tcPr>
                    <a:solidFill>
                      <a:srgbClr val="0070C0"/>
                    </a:solidFill>
                  </a:tcPr>
                </a:tc>
                <a:tc>
                  <a:txBody>
                    <a:bodyPr/>
                    <a:lstStyle/>
                    <a:p>
                      <a:pPr algn="ctr" rtl="1"/>
                      <a:r>
                        <a:rPr lang="ar-SA" sz="2000" dirty="0">
                          <a:solidFill>
                            <a:schemeClr val="tx1"/>
                          </a:solidFill>
                          <a:latin typeface="Sakkal Majalla" panose="02000000000000000000" pitchFamily="2" charset="-78"/>
                          <a:cs typeface="Sakkal Majalla" panose="02000000000000000000" pitchFamily="2" charset="-78"/>
                        </a:rPr>
                        <a:t>التعداد السكاني</a:t>
                      </a:r>
                      <a:r>
                        <a:rPr lang="ar-LB" sz="2000" dirty="0">
                          <a:solidFill>
                            <a:schemeClr val="tx1"/>
                          </a:solidFill>
                          <a:latin typeface="Sakkal Majalla" panose="02000000000000000000" pitchFamily="2" charset="-78"/>
                          <a:cs typeface="Sakkal Majalla" panose="02000000000000000000" pitchFamily="2" charset="-78"/>
                        </a:rPr>
                        <a:t> </a:t>
                      </a:r>
                      <a:endParaRPr lang="en-US" sz="2000" dirty="0">
                        <a:solidFill>
                          <a:schemeClr val="tx1"/>
                        </a:solidFill>
                        <a:latin typeface="Sakkal Majalla" panose="02000000000000000000" pitchFamily="2" charset="-78"/>
                        <a:cs typeface="Sakkal Majalla" panose="02000000000000000000" pitchFamily="2" charset="-78"/>
                      </a:endParaRPr>
                    </a:p>
                  </a:txBody>
                  <a:tcPr>
                    <a:solidFill>
                      <a:srgbClr val="0070C0"/>
                    </a:solidFill>
                  </a:tcPr>
                </a:tc>
                <a:tc>
                  <a:txBody>
                    <a:bodyPr/>
                    <a:lstStyle/>
                    <a:p>
                      <a:pPr algn="r" rtl="1"/>
                      <a:r>
                        <a:rPr lang="ar-SA" sz="2000" b="1" kern="1200" dirty="0">
                          <a:solidFill>
                            <a:schemeClr val="tx1"/>
                          </a:solidFill>
                          <a:latin typeface="Sakkal Majalla" pitchFamily="2" charset="-78"/>
                          <a:ea typeface="+mn-ea"/>
                          <a:cs typeface="Sakkal Majalla" pitchFamily="2" charset="-78"/>
                        </a:rPr>
                        <a:t>البلد</a:t>
                      </a:r>
                      <a:endParaRPr lang="en-US" sz="2000" dirty="0">
                        <a:solidFill>
                          <a:schemeClr val="tx1"/>
                        </a:solidFill>
                      </a:endParaRPr>
                    </a:p>
                  </a:txBody>
                  <a:tcPr>
                    <a:solidFill>
                      <a:srgbClr val="0070C0"/>
                    </a:solidFill>
                  </a:tcPr>
                </a:tc>
                <a:extLst>
                  <a:ext uri="{0D108BD9-81ED-4DB2-BD59-A6C34878D82A}">
                    <a16:rowId xmlns:a16="http://schemas.microsoft.com/office/drawing/2014/main" val="297502208"/>
                  </a:ext>
                </a:extLst>
              </a:tr>
              <a:tr h="458113">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Sakkal Majalla" pitchFamily="2" charset="-78"/>
                          <a:ea typeface="+mn-ea"/>
                          <a:cs typeface="Sakkal Majalla" pitchFamily="2" charset="-78"/>
                        </a:rPr>
                        <a:t>CAPI</a:t>
                      </a: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2012</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2014</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2021</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2008</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السودان</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extLst>
                  <a:ext uri="{0D108BD9-81ED-4DB2-BD59-A6C34878D82A}">
                    <a16:rowId xmlns:a16="http://schemas.microsoft.com/office/drawing/2014/main" val="1731580659"/>
                  </a:ext>
                </a:extLst>
              </a:tr>
              <a:tr h="470121">
                <a:tc>
                  <a:txBody>
                    <a:bodyPr/>
                    <a:lstStyle/>
                    <a:p>
                      <a:pPr marL="0" algn="ctr" defTabSz="685800" rtl="1" eaLnBrk="1" latinLnBrk="0" hangingPunct="1">
                        <a:lnSpc>
                          <a:spcPct val="100000"/>
                        </a:lnSpc>
                      </a:pPr>
                      <a:r>
                        <a:rPr lang="en-US" sz="2000" b="1" dirty="0">
                          <a:latin typeface="Sakkal Majalla" pitchFamily="2" charset="-78"/>
                          <a:ea typeface="+mn-ea"/>
                          <a:cs typeface="Sakkal Majalla" pitchFamily="2" charset="-78"/>
                        </a:rPr>
                        <a:t>PAPI</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2011</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2009</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2017</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2004</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سوريا</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extLst>
                  <a:ext uri="{0D108BD9-81ED-4DB2-BD59-A6C34878D82A}">
                    <a16:rowId xmlns:a16="http://schemas.microsoft.com/office/drawing/2014/main" val="1993410204"/>
                  </a:ext>
                </a:extLst>
              </a:tr>
              <a:tr h="432271">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Sakkal Majalla" pitchFamily="2" charset="-78"/>
                          <a:ea typeface="+mn-ea"/>
                          <a:cs typeface="Sakkal Majalla" pitchFamily="2" charset="-78"/>
                        </a:rPr>
                        <a:t>CAPI</a:t>
                      </a: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2019</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2021</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2018</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1975</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الصومال</a:t>
                      </a:r>
                    </a:p>
                  </a:txBody>
                  <a:tcPr anchor="ctr">
                    <a:solidFill>
                      <a:schemeClr val="tx2">
                        <a:lumMod val="20000"/>
                        <a:lumOff val="80000"/>
                      </a:schemeClr>
                    </a:solidFill>
                  </a:tcPr>
                </a:tc>
                <a:extLst>
                  <a:ext uri="{0D108BD9-81ED-4DB2-BD59-A6C34878D82A}">
                    <a16:rowId xmlns:a16="http://schemas.microsoft.com/office/drawing/2014/main" val="3719909681"/>
                  </a:ext>
                </a:extLst>
              </a:tr>
              <a:tr h="490098">
                <a:tc>
                  <a:txBody>
                    <a:bodyPr/>
                    <a:lstStyle/>
                    <a:p>
                      <a:pPr marL="0" algn="ctr" defTabSz="685800" rtl="1" eaLnBrk="1" latinLnBrk="0" hangingPunct="1">
                        <a:lnSpc>
                          <a:spcPct val="100000"/>
                        </a:lnSpc>
                      </a:pPr>
                      <a:r>
                        <a:rPr lang="en-US" sz="2000" b="1" kern="1200" dirty="0">
                          <a:solidFill>
                            <a:schemeClr val="tx1"/>
                          </a:solidFill>
                          <a:latin typeface="Sakkal Majalla" pitchFamily="2" charset="-78"/>
                          <a:ea typeface="+mn-ea"/>
                          <a:cs typeface="Sakkal Majalla" pitchFamily="2" charset="-78"/>
                        </a:rPr>
                        <a:t>CAPI</a:t>
                      </a: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2021</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2007</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2020</a:t>
                      </a:r>
                      <a:endParaRPr lang="en-US" sz="2000" b="1" kern="1200" dirty="0">
                        <a:solidFill>
                          <a:schemeClr val="tx1"/>
                        </a:solidFill>
                        <a:latin typeface="Sakkal Majalla" pitchFamily="2" charset="-78"/>
                        <a:ea typeface="+mn-ea"/>
                        <a:cs typeface="Sakkal Majalla" pitchFamily="2" charset="-78"/>
                      </a:endParaRPr>
                    </a:p>
                  </a:txBody>
                  <a:tcPr marL="68580" marR="68580" marT="0" marB="0" anchor="c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1997/1987</a:t>
                      </a:r>
                      <a:endParaRPr lang="en-US" sz="2000" b="1" kern="1200" dirty="0">
                        <a:solidFill>
                          <a:schemeClr val="tx1"/>
                        </a:solidFill>
                        <a:latin typeface="Sakkal Majalla" pitchFamily="2" charset="-78"/>
                        <a:ea typeface="+mn-ea"/>
                        <a:cs typeface="Sakkal Majalla" pitchFamily="2" charset="-78"/>
                      </a:endParaRPr>
                    </a:p>
                  </a:txBody>
                  <a:tcPr marL="68580" marR="68580" marT="0" marB="0" anchor="ctr">
                    <a:solidFill>
                      <a:schemeClr val="tx2">
                        <a:lumMod val="20000"/>
                        <a:lumOff val="80000"/>
                      </a:schemeClr>
                    </a:solidFill>
                  </a:tcPr>
                </a:tc>
                <a:tc>
                  <a:txBody>
                    <a:bodyPr/>
                    <a:lstStyle/>
                    <a:p>
                      <a:pPr mar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العراق</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extLst>
                  <a:ext uri="{0D108BD9-81ED-4DB2-BD59-A6C34878D82A}">
                    <a16:rowId xmlns:a16="http://schemas.microsoft.com/office/drawing/2014/main" val="498686409"/>
                  </a:ext>
                </a:extLst>
              </a:tr>
              <a:tr h="455488">
                <a:tc>
                  <a:txBody>
                    <a:bodyPr/>
                    <a:lstStyle/>
                    <a:p>
                      <a:pPr marL="0" algn="ctr" defTabSz="685800" rtl="1" eaLnBrk="1" latinLnBrk="0" hangingPunct="1">
                        <a:lnSpc>
                          <a:spcPct val="100000"/>
                        </a:lnSpc>
                      </a:pPr>
                      <a:r>
                        <a:rPr lang="en-US" sz="2000" b="1" kern="1200" dirty="0">
                          <a:solidFill>
                            <a:schemeClr val="tx1"/>
                          </a:solidFill>
                          <a:latin typeface="Sakkal Majalla" pitchFamily="2" charset="-78"/>
                          <a:ea typeface="+mn-ea"/>
                          <a:cs typeface="Sakkal Majalla" pitchFamily="2" charset="-78"/>
                        </a:rPr>
                        <a:t>CAPI</a:t>
                      </a: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2022</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2021</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2019</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2017</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p>
                      <a:pPr marL="0" lv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فلسطين</a:t>
                      </a:r>
                      <a:endParaRPr lang="en-US" sz="2000" b="1" kern="1200" dirty="0">
                        <a:solidFill>
                          <a:schemeClr val="tx1"/>
                        </a:solidFill>
                        <a:latin typeface="Sakkal Majalla" pitchFamily="2" charset="-78"/>
                        <a:ea typeface="+mn-ea"/>
                        <a:cs typeface="Sakkal Majalla" pitchFamily="2" charset="-78"/>
                      </a:endParaRPr>
                    </a:p>
                  </a:txBody>
                  <a:tcPr anchor="ctr">
                    <a:solidFill>
                      <a:schemeClr val="tx2">
                        <a:lumMod val="20000"/>
                        <a:lumOff val="80000"/>
                      </a:schemeClr>
                    </a:solidFill>
                  </a:tcPr>
                </a:tc>
                <a:extLst>
                  <a:ext uri="{0D108BD9-81ED-4DB2-BD59-A6C34878D82A}">
                    <a16:rowId xmlns:a16="http://schemas.microsoft.com/office/drawing/2014/main" val="598421504"/>
                  </a:ext>
                </a:extLst>
              </a:tr>
              <a:tr h="351226">
                <a:tc>
                  <a:txBody>
                    <a:bodyPr/>
                    <a:lstStyle/>
                    <a:p>
                      <a:pPr marL="0" algn="ctr" defTabSz="685800" rtl="1" eaLnBrk="1" latinLnBrk="0" hangingPunct="1">
                        <a:lnSpc>
                          <a:spcPct val="100000"/>
                        </a:lnSpc>
                      </a:pPr>
                      <a:r>
                        <a:rPr lang="en-US" sz="2000" b="1" dirty="0">
                          <a:latin typeface="Sakkal Majalla" pitchFamily="2" charset="-78"/>
                          <a:ea typeface="+mn-ea"/>
                          <a:cs typeface="Sakkal Majalla" pitchFamily="2" charset="-78"/>
                        </a:rPr>
                        <a:t>CATI</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2021</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2012</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2021</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1932</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p>
                      <a:pPr marL="0" lv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لبنان</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extLst>
                  <a:ext uri="{0D108BD9-81ED-4DB2-BD59-A6C34878D82A}">
                    <a16:rowId xmlns:a16="http://schemas.microsoft.com/office/drawing/2014/main" val="1753555981"/>
                  </a:ext>
                </a:extLst>
              </a:tr>
              <a:tr h="530117">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Sakkal Majalla" pitchFamily="2" charset="-78"/>
                          <a:ea typeface="+mn-ea"/>
                          <a:cs typeface="Sakkal Majalla" pitchFamily="2" charset="-78"/>
                        </a:rPr>
                        <a:t>CAPI</a:t>
                      </a: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2013</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a:t>
                      </a:r>
                      <a:r>
                        <a:rPr lang="ar-LB" sz="2000" b="1" kern="1200" dirty="0">
                          <a:solidFill>
                            <a:schemeClr val="tx1"/>
                          </a:solidFill>
                          <a:latin typeface="Sakkal Majalla" pitchFamily="2" charset="-78"/>
                          <a:ea typeface="+mn-ea"/>
                          <a:cs typeface="Sakkal Majalla" pitchFamily="2" charset="-78"/>
                        </a:rPr>
                        <a:t>22</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2022</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2006</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p>
                      <a:pPr marL="0" lv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ليبيا</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extLst>
                  <a:ext uri="{0D108BD9-81ED-4DB2-BD59-A6C34878D82A}">
                    <a16:rowId xmlns:a16="http://schemas.microsoft.com/office/drawing/2014/main" val="1025705165"/>
                  </a:ext>
                </a:extLst>
              </a:tr>
              <a:tr h="351226">
                <a:tc>
                  <a:txBody>
                    <a:bodyPr/>
                    <a:lstStyle/>
                    <a:p>
                      <a:pPr marL="0" algn="ctr" defTabSz="685800" rtl="1" eaLnBrk="1" latinLnBrk="0" hangingPunct="1">
                        <a:lnSpc>
                          <a:spcPct val="100000"/>
                        </a:lnSpc>
                      </a:pPr>
                      <a:r>
                        <a:rPr lang="en-US" sz="2000" b="1" dirty="0">
                          <a:latin typeface="Sakkal Majalla" pitchFamily="2" charset="-78"/>
                          <a:ea typeface="+mn-ea"/>
                          <a:cs typeface="Sakkal Majalla" pitchFamily="2" charset="-78"/>
                        </a:rPr>
                        <a:t>PAPI</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2014</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algn="ct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2014</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tc>
                  <a:txBody>
                    <a:body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a:t>
                      </a:r>
                      <a:r>
                        <a:rPr lang="ar-LB" sz="2000" b="1" kern="1200">
                          <a:solidFill>
                            <a:schemeClr val="tx1"/>
                          </a:solidFill>
                          <a:latin typeface="Sakkal Majalla" pitchFamily="2" charset="-78"/>
                          <a:ea typeface="+mn-ea"/>
                          <a:cs typeface="Sakkal Majalla" pitchFamily="2" charset="-78"/>
                        </a:rPr>
                        <a:t>22</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p>
                      <a:pPr marL="0" marR="0" algn="ctr" defTabSz="685800" rtl="1" eaLnBrk="1" latinLnBrk="0" hangingPunct="1">
                        <a:lnSpc>
                          <a:spcPct val="100000"/>
                        </a:lnSpc>
                        <a:spcBef>
                          <a:spcPts val="0"/>
                        </a:spcBef>
                        <a:spcAft>
                          <a:spcPts val="0"/>
                        </a:spcAft>
                      </a:pPr>
                      <a:r>
                        <a:rPr lang="ar-SA" sz="2000" b="1" kern="1200" dirty="0">
                          <a:solidFill>
                            <a:schemeClr val="tx1"/>
                          </a:solidFill>
                          <a:latin typeface="Sakkal Majalla" pitchFamily="2" charset="-78"/>
                          <a:ea typeface="+mn-ea"/>
                          <a:cs typeface="Sakkal Majalla" pitchFamily="2" charset="-78"/>
                        </a:rPr>
                        <a:t>2004</a:t>
                      </a:r>
                      <a:endParaRPr lang="en-US" sz="2000" b="1" kern="1200" dirty="0">
                        <a:solidFill>
                          <a:schemeClr val="tx1"/>
                        </a:solidFill>
                        <a:latin typeface="Sakkal Majalla" pitchFamily="2" charset="-78"/>
                        <a:ea typeface="+mn-ea"/>
                        <a:cs typeface="Sakkal Majalla" pitchFamily="2" charset="-78"/>
                      </a:endParaRPr>
                    </a:p>
                  </a:txBody>
                  <a:tcPr marL="68580" marR="68580" marT="0" marB="0">
                    <a:solidFill>
                      <a:schemeClr val="tx2">
                        <a:lumMod val="20000"/>
                        <a:lumOff val="80000"/>
                      </a:schemeClr>
                    </a:solidFill>
                  </a:tcPr>
                </a:tc>
                <a:tc>
                  <a:txBody>
                    <a:bodyPr/>
                    <a:lstStyle/>
                    <a:p>
                      <a:pPr marL="0" lvl="0" algn="r" defTabSz="685800" rtl="1" eaLnBrk="1" latinLnBrk="0" hangingPunct="1">
                        <a:lnSpc>
                          <a:spcPct val="100000"/>
                        </a:lnSpc>
                      </a:pPr>
                      <a:r>
                        <a:rPr lang="ar-SA" sz="2000" b="1" kern="1200" dirty="0">
                          <a:solidFill>
                            <a:schemeClr val="tx1"/>
                          </a:solidFill>
                          <a:latin typeface="Sakkal Majalla" pitchFamily="2" charset="-78"/>
                          <a:ea typeface="+mn-ea"/>
                          <a:cs typeface="Sakkal Majalla" pitchFamily="2" charset="-78"/>
                        </a:rPr>
                        <a:t>اليمن</a:t>
                      </a:r>
                      <a:endParaRPr lang="en-US" sz="2000" b="1" kern="1200" dirty="0">
                        <a:solidFill>
                          <a:schemeClr val="tx1"/>
                        </a:solidFill>
                        <a:latin typeface="Sakkal Majalla" pitchFamily="2" charset="-78"/>
                        <a:ea typeface="+mn-ea"/>
                        <a:cs typeface="Sakkal Majalla" pitchFamily="2" charset="-78"/>
                      </a:endParaRPr>
                    </a:p>
                  </a:txBody>
                  <a:tcPr>
                    <a:solidFill>
                      <a:schemeClr val="tx2">
                        <a:lumMod val="20000"/>
                        <a:lumOff val="80000"/>
                      </a:schemeClr>
                    </a:solidFill>
                  </a:tcPr>
                </a:tc>
                <a:extLst>
                  <a:ext uri="{0D108BD9-81ED-4DB2-BD59-A6C34878D82A}">
                    <a16:rowId xmlns:a16="http://schemas.microsoft.com/office/drawing/2014/main" val="3619752932"/>
                  </a:ext>
                </a:extLst>
              </a:tr>
            </a:tbl>
          </a:graphicData>
        </a:graphic>
      </p:graphicFrame>
      <p:sp>
        <p:nvSpPr>
          <p:cNvPr id="7" name="TextBox 6">
            <a:extLst>
              <a:ext uri="{FF2B5EF4-FFF2-40B4-BE49-F238E27FC236}">
                <a16:creationId xmlns:a16="http://schemas.microsoft.com/office/drawing/2014/main" id="{231CB63D-92A0-7D31-98AE-87B2EA18C1E4}"/>
              </a:ext>
            </a:extLst>
          </p:cNvPr>
          <p:cNvSpPr txBox="1"/>
          <p:nvPr/>
        </p:nvSpPr>
        <p:spPr>
          <a:xfrm>
            <a:off x="160256" y="6226135"/>
            <a:ext cx="8534400" cy="369332"/>
          </a:xfrm>
          <a:prstGeom prst="rect">
            <a:avLst/>
          </a:prstGeom>
          <a:noFill/>
        </p:spPr>
        <p:txBody>
          <a:bodyPr wrap="square" rtlCol="0">
            <a:spAutoFit/>
          </a:bodyPr>
          <a:lstStyle/>
          <a:p>
            <a:pPr marL="0" algn="r" defTabSz="685800" rtl="1" eaLnBrk="1" latinLnBrk="0" hangingPunct="1">
              <a:lnSpc>
                <a:spcPct val="100000"/>
              </a:lnSpc>
            </a:pPr>
            <a:r>
              <a:rPr lang="ar-LB" sz="1800" b="1" kern="1200" dirty="0">
                <a:solidFill>
                  <a:schemeClr val="tx1"/>
                </a:solidFill>
                <a:latin typeface="Sakkal Majalla" pitchFamily="2" charset="-78"/>
                <a:ea typeface="+mn-ea"/>
                <a:cs typeface="Sakkal Majalla" pitchFamily="2" charset="-78"/>
              </a:rPr>
              <a:t>المصدر: الاسكوا</a:t>
            </a:r>
            <a:endParaRPr lang="en-US" sz="1800" b="1" kern="1200" dirty="0">
              <a:solidFill>
                <a:schemeClr val="tx1"/>
              </a:solidFill>
              <a:latin typeface="Sakkal Majalla" pitchFamily="2" charset="-78"/>
              <a:ea typeface="+mn-ea"/>
              <a:cs typeface="Sakkal Majalla" pitchFamily="2" charset="-78"/>
            </a:endParaRPr>
          </a:p>
        </p:txBody>
      </p:sp>
    </p:spTree>
    <p:extLst>
      <p:ext uri="{BB962C8B-B14F-4D97-AF65-F5344CB8AC3E}">
        <p14:creationId xmlns:p14="http://schemas.microsoft.com/office/powerpoint/2010/main" val="370390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470726"/>
            <a:ext cx="8897511" cy="900874"/>
          </a:xfrm>
        </p:spPr>
        <p:txBody>
          <a:bodyPr/>
          <a:lstStyle/>
          <a:p>
            <a:pPr algn="r"/>
            <a:r>
              <a:rPr lang="ar-SA" dirty="0"/>
              <a:t> التعداد</a:t>
            </a:r>
            <a:r>
              <a:rPr lang="ar-LB" dirty="0"/>
              <a:t>ات</a:t>
            </a:r>
            <a:r>
              <a:rPr lang="ar-SA" dirty="0"/>
              <a:t> في البلدان العربية </a:t>
            </a:r>
            <a:r>
              <a:rPr lang="ar-LB" dirty="0"/>
              <a:t>في جولة 2020</a:t>
            </a:r>
            <a:endParaRPr lang="en-US" dirty="0"/>
          </a:p>
        </p:txBody>
      </p:sp>
      <p:sp>
        <p:nvSpPr>
          <p:cNvPr id="7" name="TextBox 6">
            <a:extLst>
              <a:ext uri="{FF2B5EF4-FFF2-40B4-BE49-F238E27FC236}">
                <a16:creationId xmlns:a16="http://schemas.microsoft.com/office/drawing/2014/main" id="{231CB63D-92A0-7D31-98AE-87B2EA18C1E4}"/>
              </a:ext>
            </a:extLst>
          </p:cNvPr>
          <p:cNvSpPr txBox="1"/>
          <p:nvPr/>
        </p:nvSpPr>
        <p:spPr>
          <a:xfrm>
            <a:off x="160256" y="6226135"/>
            <a:ext cx="8534400" cy="369332"/>
          </a:xfrm>
          <a:prstGeom prst="rect">
            <a:avLst/>
          </a:prstGeom>
          <a:noFill/>
        </p:spPr>
        <p:txBody>
          <a:bodyPr wrap="square" rtlCol="0">
            <a:spAutoFit/>
          </a:bodyPr>
          <a:lstStyle/>
          <a:p>
            <a:pPr marL="0" algn="r" defTabSz="685800" rtl="1" eaLnBrk="1" latinLnBrk="0" hangingPunct="1">
              <a:lnSpc>
                <a:spcPct val="100000"/>
              </a:lnSpc>
            </a:pPr>
            <a:r>
              <a:rPr lang="ar-LB" sz="1800" b="1" kern="1200" dirty="0">
                <a:solidFill>
                  <a:schemeClr val="tx1"/>
                </a:solidFill>
                <a:latin typeface="Sakkal Majalla" pitchFamily="2" charset="-78"/>
                <a:ea typeface="+mn-ea"/>
                <a:cs typeface="Sakkal Majalla" pitchFamily="2" charset="-78"/>
              </a:rPr>
              <a:t>المصدر: الاسكوا</a:t>
            </a:r>
            <a:endParaRPr lang="en-US" sz="1800" b="1" kern="1200" dirty="0">
              <a:solidFill>
                <a:schemeClr val="tx1"/>
              </a:solidFill>
              <a:latin typeface="Sakkal Majalla" pitchFamily="2" charset="-78"/>
              <a:ea typeface="+mn-ea"/>
              <a:cs typeface="Sakkal Majalla" pitchFamily="2" charset="-78"/>
            </a:endParaRPr>
          </a:p>
        </p:txBody>
      </p:sp>
      <p:pic>
        <p:nvPicPr>
          <p:cNvPr id="5" name="Content Placeholder 4" descr="A screenshot of a graph">
            <a:extLst>
              <a:ext uri="{FF2B5EF4-FFF2-40B4-BE49-F238E27FC236}">
                <a16:creationId xmlns:a16="http://schemas.microsoft.com/office/drawing/2014/main" id="{7538F984-2F9D-DDCB-2D74-F739A3C06BC6}"/>
              </a:ext>
            </a:extLst>
          </p:cNvPr>
          <p:cNvPicPr>
            <a:picLocks noChangeAspect="1"/>
          </p:cNvPicPr>
          <p:nvPr/>
        </p:nvPicPr>
        <p:blipFill>
          <a:blip r:embed="rId3"/>
          <a:stretch>
            <a:fillRect/>
          </a:stretch>
        </p:blipFill>
        <p:spPr bwMode="auto">
          <a:xfrm>
            <a:off x="-76200" y="1235993"/>
            <a:ext cx="9220200" cy="4860007"/>
          </a:xfrm>
          <a:prstGeom prst="rect">
            <a:avLst/>
          </a:prstGeom>
          <a:noFill/>
          <a:ln w="9525">
            <a:noFill/>
            <a:miter lim="800000"/>
            <a:headEnd/>
            <a:tailEnd/>
          </a:ln>
        </p:spPr>
      </p:pic>
    </p:spTree>
    <p:extLst>
      <p:ext uri="{BB962C8B-B14F-4D97-AF65-F5344CB8AC3E}">
        <p14:creationId xmlns:p14="http://schemas.microsoft.com/office/powerpoint/2010/main" val="405921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762000"/>
          </a:xfrm>
        </p:spPr>
        <p:txBody>
          <a:bodyPr/>
          <a:lstStyle/>
          <a:p>
            <a:pPr rtl="1"/>
            <a:r>
              <a:rPr lang="ar-LB" sz="3600" b="1" dirty="0">
                <a:solidFill>
                  <a:schemeClr val="bg1"/>
                </a:solidFill>
                <a:latin typeface="Sakkal Majalla" pitchFamily="2" charset="-78"/>
                <a:cs typeface="Sakkal Majalla" pitchFamily="2" charset="-78"/>
              </a:rPr>
              <a:t>2</a:t>
            </a:r>
            <a:r>
              <a:rPr lang="ar-LB" b="1" dirty="0">
                <a:solidFill>
                  <a:schemeClr val="bg1"/>
                </a:solidFill>
                <a:latin typeface="Sakkal Majalla" pitchFamily="2" charset="-78"/>
                <a:cs typeface="Sakkal Majalla" pitchFamily="2" charset="-78"/>
              </a:rPr>
              <a:t>. </a:t>
            </a:r>
            <a:r>
              <a:rPr lang="ar-LB" sz="3600" b="1" dirty="0">
                <a:solidFill>
                  <a:schemeClr val="bg1"/>
                </a:solidFill>
                <a:latin typeface="Sakkal Majalla" pitchFamily="2" charset="-78"/>
                <a:cs typeface="Sakkal Majalla" pitchFamily="2" charset="-78"/>
              </a:rPr>
              <a:t>إجراء التعدادات السكانية في المنطقة العربية</a:t>
            </a:r>
            <a:endParaRPr lang="en-US" sz="3600" b="1" dirty="0">
              <a:solidFill>
                <a:schemeClr val="bg1"/>
              </a:solidFill>
              <a:latin typeface="Sakkal Majalla" pitchFamily="2" charset="-78"/>
              <a:cs typeface="Sakkal Majalla" pitchFamily="2" charset="-78"/>
            </a:endParaRPr>
          </a:p>
        </p:txBody>
      </p:sp>
      <p:sp>
        <p:nvSpPr>
          <p:cNvPr id="3" name="Content Placeholder 2"/>
          <p:cNvSpPr>
            <a:spLocks noGrp="1"/>
          </p:cNvSpPr>
          <p:nvPr>
            <p:ph idx="1"/>
          </p:nvPr>
        </p:nvSpPr>
        <p:spPr>
          <a:xfrm>
            <a:off x="457200" y="1066800"/>
            <a:ext cx="8305800" cy="5105399"/>
          </a:xfrm>
        </p:spPr>
        <p:txBody>
          <a:bodyPr/>
          <a:lstStyle/>
          <a:p>
            <a:pPr algn="r" rtl="1">
              <a:buNone/>
            </a:pPr>
            <a:r>
              <a:rPr lang="ar-LB" b="1" dirty="0">
                <a:latin typeface="Sakkal Majalla" pitchFamily="2" charset="-78"/>
                <a:ea typeface="+mj-ea"/>
                <a:cs typeface="Sakkal Majalla" pitchFamily="2" charset="-78"/>
              </a:rPr>
              <a:t>البلدان التي لم تجري تعدادات سكانية خلال دورة 2010:</a:t>
            </a:r>
          </a:p>
          <a:p>
            <a:pPr algn="r" rtl="1">
              <a:buNone/>
            </a:pPr>
            <a:endParaRPr lang="ar-LB" sz="3600" b="1" dirty="0">
              <a:latin typeface="Sakkal Majalla" pitchFamily="2" charset="-78"/>
              <a:ea typeface="+mj-ea"/>
              <a:cs typeface="Sakkal Majalla" pitchFamily="2" charset="-78"/>
            </a:endParaRPr>
          </a:p>
          <a:p>
            <a:pPr algn="r" rtl="1"/>
            <a:r>
              <a:rPr lang="ar-LB" sz="3000" b="1" dirty="0">
                <a:latin typeface="Sakkal Majalla" pitchFamily="2" charset="-78"/>
                <a:ea typeface="+mj-ea"/>
                <a:cs typeface="Sakkal Majalla" pitchFamily="2" charset="-78"/>
              </a:rPr>
              <a:t>1990: لبنان -  فلسطين – ليبيا - جيبوتي</a:t>
            </a:r>
          </a:p>
          <a:p>
            <a:pPr algn="r" rtl="1"/>
            <a:r>
              <a:rPr lang="ar-LB" sz="3000" b="1" dirty="0">
                <a:latin typeface="Sakkal Majalla" pitchFamily="2" charset="-78"/>
                <a:ea typeface="+mj-ea"/>
                <a:cs typeface="Sakkal Majalla" pitchFamily="2" charset="-78"/>
              </a:rPr>
              <a:t>2000: لبنان – الصومال – جيبوتي</a:t>
            </a:r>
          </a:p>
          <a:p>
            <a:pPr algn="r" rtl="1"/>
            <a:r>
              <a:rPr lang="ar-LB" sz="3000" b="1" dirty="0">
                <a:latin typeface="Sakkal Majalla" pitchFamily="2" charset="-78"/>
                <a:ea typeface="+mj-ea"/>
                <a:cs typeface="Sakkal Majalla" pitchFamily="2" charset="-78"/>
              </a:rPr>
              <a:t>2010: لبنان – الصومال- العراق</a:t>
            </a:r>
          </a:p>
          <a:p>
            <a:pPr algn="r" rtl="1">
              <a:buNone/>
            </a:pPr>
            <a:r>
              <a:rPr lang="ar-LB" sz="3000" b="1" dirty="0">
                <a:latin typeface="Sakkal Majalla" pitchFamily="2" charset="-78"/>
                <a:ea typeface="+mj-ea"/>
                <a:cs typeface="Sakkal Majalla" pitchFamily="2" charset="-78"/>
              </a:rPr>
              <a:t>		الاردن – سوريا – اليمن.</a:t>
            </a:r>
          </a:p>
          <a:p>
            <a:pPr algn="r" rtl="1">
              <a:buNone/>
            </a:pPr>
            <a:endParaRPr lang="ar-LB" sz="3000" b="1" dirty="0">
              <a:latin typeface="Sakkal Majalla" pitchFamily="2" charset="-78"/>
              <a:ea typeface="+mj-ea"/>
              <a:cs typeface="Sakkal Majalla" pitchFamily="2" charset="-78"/>
            </a:endParaRPr>
          </a:p>
          <a:p>
            <a:pPr algn="r" rtl="1">
              <a:spcBef>
                <a:spcPts val="0"/>
              </a:spcBef>
              <a:buNone/>
            </a:pPr>
            <a:endParaRPr lang="ar-LB" sz="3000" b="1" dirty="0">
              <a:latin typeface="Sakkal Majalla" pitchFamily="2" charset="-78"/>
              <a:ea typeface="+mj-ea"/>
              <a:cs typeface="Sakkal Majalla" pitchFamily="2" charset="-78"/>
            </a:endParaRPr>
          </a:p>
          <a:p>
            <a:pPr algn="r" rtl="1">
              <a:spcBef>
                <a:spcPts val="0"/>
              </a:spcBef>
              <a:buNone/>
            </a:pPr>
            <a:r>
              <a:rPr lang="ar-LB" sz="1600" b="1" dirty="0">
                <a:latin typeface="Sakkal Majalla" pitchFamily="2" charset="-78"/>
                <a:ea typeface="+mj-ea"/>
                <a:cs typeface="Sakkal Majalla" pitchFamily="2" charset="-78"/>
              </a:rPr>
              <a:t>مصادر البيانات: الاجهزة الوطنية للاحصاء</a:t>
            </a:r>
          </a:p>
          <a:p>
            <a:pPr algn="r" rtl="1">
              <a:spcBef>
                <a:spcPts val="0"/>
              </a:spcBef>
              <a:buNone/>
            </a:pPr>
            <a:r>
              <a:rPr lang="ar-LB" sz="1600" b="1" dirty="0">
                <a:latin typeface="Sakkal Majalla" pitchFamily="2" charset="-78"/>
                <a:ea typeface="+mj-ea"/>
                <a:cs typeface="Sakkal Majalla" pitchFamily="2" charset="-78"/>
              </a:rPr>
              <a:t>شعبة الاحصاء بالاسكوا</a:t>
            </a:r>
          </a:p>
          <a:p>
            <a:pPr algn="r" rtl="1">
              <a:spcBef>
                <a:spcPts val="0"/>
              </a:spcBef>
              <a:buNone/>
            </a:pPr>
            <a:r>
              <a:rPr lang="ar-LB" sz="1600" b="1" dirty="0">
                <a:latin typeface="Sakkal Majalla" pitchFamily="2" charset="-78"/>
                <a:ea typeface="+mj-ea"/>
                <a:cs typeface="Sakkal Majalla" pitchFamily="2" charset="-78"/>
              </a:rPr>
              <a:t>شعبة الاحصاء بالامم المتحدة</a:t>
            </a:r>
            <a:endParaRPr lang="ar-LB" sz="3000" b="1" dirty="0">
              <a:latin typeface="Sakkal Majalla" pitchFamily="2" charset="-78"/>
              <a:ea typeface="+mj-ea"/>
              <a:cs typeface="Sakkal Majalla" pitchFamily="2" charset="-78"/>
            </a:endParaRPr>
          </a:p>
          <a:p>
            <a:pPr algn="ctr" rtl="1">
              <a:buNone/>
            </a:pPr>
            <a:endParaRPr lang="en-US" sz="3600" b="1" dirty="0">
              <a:solidFill>
                <a:srgbClr val="FF0000"/>
              </a:solidFill>
              <a:latin typeface="Sakkal Majalla" pitchFamily="2" charset="-78"/>
              <a:ea typeface="+mj-ea"/>
              <a:cs typeface="Sakkal Majalla" pitchFamily="2" charset="-78"/>
            </a:endParaRPr>
          </a:p>
        </p:txBody>
      </p:sp>
      <p:graphicFrame>
        <p:nvGraphicFramePr>
          <p:cNvPr id="5" name="Chart 4"/>
          <p:cNvGraphicFramePr/>
          <p:nvPr/>
        </p:nvGraphicFramePr>
        <p:xfrm>
          <a:off x="381000" y="1752600"/>
          <a:ext cx="33528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192566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draft presentation future plans (002).potx" id="{1DA920EC-E68D-4B85-9991-A21953F92DDE}" vid="{810C6FAC-F6DA-4589-9A1C-2AF002735D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37614</TotalTime>
  <Words>1713</Words>
  <Application>Microsoft Office PowerPoint</Application>
  <PresentationFormat>On-screen Show (4:3)</PresentationFormat>
  <Paragraphs>414</Paragraphs>
  <Slides>27</Slides>
  <Notes>10</Notes>
  <HiddenSlides>3</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Calibri</vt:lpstr>
      <vt:lpstr>Garamond</vt:lpstr>
      <vt:lpstr>Sakkal Majalla</vt:lpstr>
      <vt:lpstr>Selawik Light</vt:lpstr>
      <vt:lpstr>Times New Roman</vt:lpstr>
      <vt:lpstr>Wingdings</vt:lpstr>
      <vt:lpstr>1_Default Design</vt:lpstr>
      <vt:lpstr>2_Default Design</vt:lpstr>
      <vt:lpstr>Custom Design</vt:lpstr>
      <vt:lpstr>SavonVTI</vt:lpstr>
      <vt:lpstr> واقع البيانات الاحصائية والمعلومات الجغرافية  المكانية في  بلدان عربية مخنارة إسماعيل لُبّد   </vt:lpstr>
      <vt:lpstr>محتويات العرض </vt:lpstr>
      <vt:lpstr>1.مقدمة</vt:lpstr>
      <vt:lpstr>التوصيات الدولية ذات الصلة</vt:lpstr>
      <vt:lpstr>التوصيات الدولية ذات الصلة</vt:lpstr>
      <vt:lpstr>التوصيات الدولية ذات الصلة</vt:lpstr>
      <vt:lpstr>PowerPoint Presentation</vt:lpstr>
      <vt:lpstr>PowerPoint Presentation</vt:lpstr>
      <vt:lpstr>2. إجراء التعدادات السكانية في المنطقة العربية</vt:lpstr>
      <vt:lpstr>2. إجراء التعدادات في البلدان العربية في جولة 2020</vt:lpstr>
      <vt:lpstr>3.تطورطرق جمع البيانات في تعدادات البلدان العربية</vt:lpstr>
      <vt:lpstr>استخدام التكنولوجيا في تعدادات البلدان العربية</vt:lpstr>
      <vt:lpstr>آفاق التكنولوجيا والابتكار في الإحصاءات الرسمية</vt:lpstr>
      <vt:lpstr>استبيان حول حالة تكنولوجيا البيانات المكانية في البلدان العربية</vt:lpstr>
      <vt:lpstr>وصف الهيكل التنظيمي لمنظومة المعلومات الجغرافية المكانية</vt:lpstr>
      <vt:lpstr>هل يقوم مكتب الإحصاء الوطني بدور قيادي في التمكين الجغرافي المكاني للبيانات الإدارية والإحصائية الوطنية؟</vt:lpstr>
      <vt:lpstr>PowerPoint Presentation</vt:lpstr>
      <vt:lpstr>- هل يوجد لدى مكتب الإحصاء الوطني بنية تحتية لنظام المعلومات الجغرافية من أجل التقاط بيانات مسندة جغرافيًا، وإدارتها، وتحليلها، ونشرها؟</vt:lpstr>
      <vt:lpstr>أنشطة التعداد التي يتم فيها استخدام نظام المعلومات الجغرافية </vt:lpstr>
      <vt:lpstr>4. أفاق  الحصول على خرائط لتقديرات سكانية تعتمد على صور الأقمار الاصطناعية والنمذجة الإحصائية</vt:lpstr>
      <vt:lpstr>PowerPoint Presentation</vt:lpstr>
      <vt:lpstr>5. التوصيات</vt:lpstr>
      <vt:lpstr>6.مصادر ذات صلة</vt:lpstr>
      <vt:lpstr>مصادر ذات صلة</vt:lpstr>
      <vt:lpstr>لجنة الأمم المتحدة لإدارة البيانات المكانية الجغرافية</vt:lpstr>
      <vt:lpstr>PowerPoint Presentation</vt:lpstr>
      <vt:lpstr>PowerPoint Presentation</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User</dc:creator>
  <cp:lastModifiedBy>Dina Karanouh</cp:lastModifiedBy>
  <cp:revision>239</cp:revision>
  <cp:lastPrinted>2017-01-10T12:34:53Z</cp:lastPrinted>
  <dcterms:created xsi:type="dcterms:W3CDTF">2008-04-16T08:27:11Z</dcterms:created>
  <dcterms:modified xsi:type="dcterms:W3CDTF">2024-10-01T07:31:34Z</dcterms:modified>
</cp:coreProperties>
</file>