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9" r:id="rId1"/>
    <p:sldMasterId id="2147483650" r:id="rId2"/>
    <p:sldMasterId id="2147483686" r:id="rId3"/>
    <p:sldMasterId id="2147483691" r:id="rId4"/>
    <p:sldMasterId id="2147483705" r:id="rId5"/>
    <p:sldMasterId id="2147483719" r:id="rId6"/>
    <p:sldMasterId id="2147483735" r:id="rId7"/>
  </p:sldMasterIdLst>
  <p:notesMasterIdLst>
    <p:notesMasterId r:id="rId18"/>
  </p:notesMasterIdLst>
  <p:handoutMasterIdLst>
    <p:handoutMasterId r:id="rId19"/>
  </p:handoutMasterIdLst>
  <p:sldIdLst>
    <p:sldId id="256" r:id="rId8"/>
    <p:sldId id="885" r:id="rId9"/>
    <p:sldId id="876" r:id="rId10"/>
    <p:sldId id="881" r:id="rId11"/>
    <p:sldId id="886" r:id="rId12"/>
    <p:sldId id="395" r:id="rId13"/>
    <p:sldId id="882" r:id="rId14"/>
    <p:sldId id="884" r:id="rId15"/>
    <p:sldId id="883" r:id="rId16"/>
    <p:sldId id="869" r:id="rId17"/>
  </p:sldIdLst>
  <p:sldSz cx="9144000" cy="6858000" type="screen4x3"/>
  <p:notesSz cx="6742113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da Moudallal" initials="N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CC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8" autoAdjust="0"/>
    <p:restoredTop sz="89753" autoAdjust="0"/>
  </p:normalViewPr>
  <p:slideViewPr>
    <p:cSldViewPr>
      <p:cViewPr varScale="1">
        <p:scale>
          <a:sx n="102" d="100"/>
          <a:sy n="102" d="100"/>
        </p:scale>
        <p:origin x="20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Chart%20in%20Microsoft%20PowerPoint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4729768153980753"/>
          <c:y val="7.317038495188101E-2"/>
          <c:w val="0.62134532901961359"/>
          <c:h val="0.8067650678866116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83-42C2-9262-94C1E6E80A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83-42C2-9262-94C1E6E80A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483-42C2-9262-94C1E6E80A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483-42C2-9262-94C1E6E80A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483-42C2-9262-94C1E6E80A8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483-42C2-9262-94C1E6E80A8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483-42C2-9262-94C1E6E80A84}"/>
              </c:ext>
            </c:extLst>
          </c:dPt>
          <c:dLbls>
            <c:dLbl>
              <c:idx val="6"/>
              <c:tx>
                <c:rich>
                  <a:bodyPr/>
                  <a:lstStyle/>
                  <a:p>
                    <a:fld id="{51F2BB28-E1E2-4829-9C48-B61A504C5EF8}" type="VALUE">
                      <a:rPr lang="en-US" baseline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483-42C2-9262-94C1E6E80A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'[Chart in Microsoft PowerPoint]Sheet1'!$F$14:$L$14</c:f>
              <c:strCache>
                <c:ptCount val="7"/>
                <c:pt idx="0">
                  <c:v>PAPI</c:v>
                </c:pt>
                <c:pt idx="1">
                  <c:v>CAPI</c:v>
                </c:pt>
                <c:pt idx="2">
                  <c:v>استبيان ورقي للرد الذاتي (عبر البريد)</c:v>
                </c:pt>
                <c:pt idx="3">
                  <c:v>استبيان ورقي للرد الذاتي (تم تسليمه / جمعه يواسطة مندوب التعداد)</c:v>
                </c:pt>
                <c:pt idx="4">
                  <c:v>CAWI - الاستجابة  الذاتية عبر الإنترنت  </c:v>
                </c:pt>
                <c:pt idx="5">
                  <c:v>مقابلة هاتفية (استبيان ورقي)</c:v>
                </c:pt>
                <c:pt idx="6">
                  <c:v>CATI- مقابلة هاتفية، استبيان إلكتروني</c:v>
                </c:pt>
              </c:strCache>
            </c:strRef>
          </c:cat>
          <c:val>
            <c:numRef>
              <c:f>'[Chart in Microsoft PowerPoint]Sheet1'!$F$15:$L$15</c:f>
              <c:numCache>
                <c:formatCode>General</c:formatCode>
                <c:ptCount val="7"/>
                <c:pt idx="0">
                  <c:v>42</c:v>
                </c:pt>
                <c:pt idx="1">
                  <c:v>72</c:v>
                </c:pt>
                <c:pt idx="2">
                  <c:v>10</c:v>
                </c:pt>
                <c:pt idx="3">
                  <c:v>15</c:v>
                </c:pt>
                <c:pt idx="4">
                  <c:v>38</c:v>
                </c:pt>
                <c:pt idx="5">
                  <c:v>2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483-42C2-9262-94C1E6E80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extLst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6666666666666666E-2"/>
          <c:y val="0.12163306291259048"/>
          <c:w val="0.34130993000874893"/>
          <c:h val="0.755526723932235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6056412369941393"/>
          <c:y val="3.1392694063926939E-2"/>
          <c:w val="0.60383560009544313"/>
          <c:h val="0.757387128191014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'c-method'!$A$2</c:f>
              <c:strCache>
                <c:ptCount val="1"/>
                <c:pt idx="0">
                  <c:v>Census in 2021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</c:spPr>
          <c:invertIfNegative val="0"/>
          <c:cat>
            <c:strRef>
              <c:f>'c-method'!$B$1:$F$1</c:f>
              <c:strCache>
                <c:ptCount val="5"/>
                <c:pt idx="0">
                  <c:v>Other changes/adaptations</c:v>
                </c:pt>
                <c:pt idx="1">
                  <c:v>Self-enumeration with paper questionnaire (mail-out/mail-back, drop-off/pick-up)</c:v>
                </c:pt>
                <c:pt idx="2">
                  <c:v>Telephone (CATI) data collection</c:v>
                </c:pt>
                <c:pt idx="3">
                  <c:v>Internet (CAWI) data collection</c:v>
                </c:pt>
                <c:pt idx="4">
                  <c:v>Use administrative data</c:v>
                </c:pt>
              </c:strCache>
            </c:strRef>
          </c:cat>
          <c:val>
            <c:numRef>
              <c:f>'c-method'!$B$2:$F$2</c:f>
              <c:numCache>
                <c:formatCode>0%</c:formatCode>
                <c:ptCount val="5"/>
                <c:pt idx="0">
                  <c:v>0.14285714285714293</c:v>
                </c:pt>
                <c:pt idx="1">
                  <c:v>0.23809523809523819</c:v>
                </c:pt>
                <c:pt idx="2">
                  <c:v>0.42857142857142855</c:v>
                </c:pt>
                <c:pt idx="3">
                  <c:v>0.57142857142857173</c:v>
                </c:pt>
                <c:pt idx="4">
                  <c:v>0.28571428571428586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5D-4369-841D-6EF60823069B}"/>
            </c:ext>
          </c:extLst>
        </c:ser>
        <c:ser>
          <c:idx val="1"/>
          <c:order val="1"/>
          <c:tx>
            <c:strRef>
              <c:f>'c-method'!$A$3</c:f>
              <c:strCache>
                <c:ptCount val="1"/>
                <c:pt idx="0">
                  <c:v>Census in 2020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</c:spPr>
          <c:invertIfNegative val="0"/>
          <c:cat>
            <c:strRef>
              <c:f>'c-method'!$B$1:$F$1</c:f>
              <c:strCache>
                <c:ptCount val="5"/>
                <c:pt idx="0">
                  <c:v>Other changes/adaptations</c:v>
                </c:pt>
                <c:pt idx="1">
                  <c:v>Self-enumeration with paper questionnaire (mail-out/mail-back, drop-off/pick-up)</c:v>
                </c:pt>
                <c:pt idx="2">
                  <c:v>Telephone (CATI) data collection</c:v>
                </c:pt>
                <c:pt idx="3">
                  <c:v>Internet (CAWI) data collection</c:v>
                </c:pt>
                <c:pt idx="4">
                  <c:v>Use administrative data</c:v>
                </c:pt>
              </c:strCache>
            </c:strRef>
          </c:cat>
          <c:val>
            <c:numRef>
              <c:f>'c-method'!$B$3:$F$3</c:f>
              <c:numCache>
                <c:formatCode>0%</c:formatCode>
                <c:ptCount val="5"/>
                <c:pt idx="0">
                  <c:v>0.18181818181818193</c:v>
                </c:pt>
                <c:pt idx="1">
                  <c:v>0.22727272727272727</c:v>
                </c:pt>
                <c:pt idx="2">
                  <c:v>0.72727272727272729</c:v>
                </c:pt>
                <c:pt idx="3">
                  <c:v>0.45454545454545453</c:v>
                </c:pt>
                <c:pt idx="4">
                  <c:v>0.22727272727272727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5D-4369-841D-6EF60823069B}"/>
            </c:ext>
          </c:extLst>
        </c:ser>
        <c:ser>
          <c:idx val="2"/>
          <c:order val="2"/>
          <c:tx>
            <c:strRef>
              <c:f>'c-method'!$A$4</c:f>
              <c:strCache>
                <c:ptCount val="1"/>
                <c:pt idx="0">
                  <c:v>Total number of responding countries reporting impact of COVID-19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'c-method'!$B$1:$F$1</c:f>
              <c:strCache>
                <c:ptCount val="5"/>
                <c:pt idx="0">
                  <c:v>Other changes/adaptations</c:v>
                </c:pt>
                <c:pt idx="1">
                  <c:v>Self-enumeration with paper questionnaire (mail-out/mail-back, drop-off/pick-up)</c:v>
                </c:pt>
                <c:pt idx="2">
                  <c:v>Telephone (CATI) data collection</c:v>
                </c:pt>
                <c:pt idx="3">
                  <c:v>Internet (CAWI) data collection</c:v>
                </c:pt>
                <c:pt idx="4">
                  <c:v>Use administrative data</c:v>
                </c:pt>
              </c:strCache>
            </c:strRef>
          </c:cat>
          <c:val>
            <c:numRef>
              <c:f>'c-method'!$B$4:$F$4</c:f>
              <c:numCache>
                <c:formatCode>0%</c:formatCode>
                <c:ptCount val="5"/>
                <c:pt idx="0">
                  <c:v>0.16279069767441864</c:v>
                </c:pt>
                <c:pt idx="1">
                  <c:v>0.23255813953488377</c:v>
                </c:pt>
                <c:pt idx="2">
                  <c:v>0.58139534883720889</c:v>
                </c:pt>
                <c:pt idx="3">
                  <c:v>0.51162790697674421</c:v>
                </c:pt>
                <c:pt idx="4">
                  <c:v>0.2558139534883721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5D-4369-841D-6EF608230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"/>
        <c:axId val="1551683568"/>
        <c:axId val="1551682480"/>
      </c:barChart>
      <c:catAx>
        <c:axId val="155168356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551682480"/>
        <c:crosses val="autoZero"/>
        <c:auto val="1"/>
        <c:lblAlgn val="ctr"/>
        <c:lblOffset val="100"/>
        <c:noMultiLvlLbl val="0"/>
      </c:catAx>
      <c:valAx>
        <c:axId val="1551682480"/>
        <c:scaling>
          <c:orientation val="minMax"/>
        </c:scaling>
        <c:delete val="0"/>
        <c:axPos val="b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en-US"/>
          </a:p>
        </c:txPr>
        <c:crossAx val="1551683568"/>
        <c:crosses val="autoZero"/>
        <c:crossBetween val="between"/>
        <c:majorUnit val="0.1"/>
      </c:valAx>
      <c:spPr>
        <a:ln>
          <a:solidFill>
            <a:sysClr val="window" lastClr="FFFFFF">
              <a:lumMod val="85000"/>
            </a:sysClr>
          </a:solidFill>
        </a:ln>
      </c:spPr>
    </c:plotArea>
    <c:legend>
      <c:legendPos val="b"/>
      <c:overlay val="0"/>
      <c:txPr>
        <a:bodyPr/>
        <a:lstStyle/>
        <a:p>
          <a:pPr>
            <a:defRPr sz="1200" baseline="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0.58416</cdr:x>
      <cdr:y>0.92424</cdr:y>
    </cdr:from>
    <cdr:to>
      <cdr:x>0.81188</cdr:x>
      <cdr:y>0.98485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95800" y="4648200"/>
          <a:ext cx="1752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0.53465</cdr:x>
      <cdr:y>0.90909</cdr:y>
    </cdr:from>
    <cdr:to>
      <cdr:x>0.82178</cdr:x>
      <cdr:y>0.98485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14800" y="4572000"/>
          <a:ext cx="2209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ar-LB" sz="1600" dirty="0"/>
            <a:t>نسبة مئوية</a:t>
          </a:r>
          <a:endParaRPr lang="en-US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0.04405</cdr:x>
      <cdr:y>0.07175</cdr:y>
    </cdr:from>
    <cdr:to>
      <cdr:x>0.31239</cdr:x>
      <cdr:y>0.84303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00324" y="304800"/>
          <a:ext cx="2438400" cy="3276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0.04405</cdr:x>
      <cdr:y>0.05381</cdr:y>
    </cdr:from>
    <cdr:to>
      <cdr:x>0.27046</cdr:x>
      <cdr:y>0.84303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0324" y="228600"/>
          <a:ext cx="2057400" cy="3352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endParaRPr lang="en-US" sz="1100" dirty="0"/>
        </a:p>
      </cdr:txBody>
    </cdr:sp>
  </cdr:relSizeAnchor>
  <cdr:relSizeAnchor xmlns:cdr="http://schemas.openxmlformats.org/drawingml/2006/chartDrawing">
    <cdr:from>
      <cdr:x>0.04405</cdr:x>
      <cdr:y>0.02605</cdr:y>
    </cdr:from>
    <cdr:to>
      <cdr:x>0.31239</cdr:x>
      <cdr:y>0.79733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00324" y="110654"/>
          <a:ext cx="2438400" cy="3276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ar-LB" sz="1600" dirty="0"/>
        </a:p>
        <a:p xmlns:a="http://schemas.openxmlformats.org/drawingml/2006/main">
          <a:pPr algn="r"/>
          <a:r>
            <a:rPr lang="ar-LB" sz="1600" dirty="0"/>
            <a:t>استخدام السجلات الإدارية</a:t>
          </a:r>
        </a:p>
        <a:p xmlns:a="http://schemas.openxmlformats.org/drawingml/2006/main">
          <a:pPr algn="r"/>
          <a:endParaRPr lang="ar-LB" sz="1100" dirty="0"/>
        </a:p>
        <a:p xmlns:a="http://schemas.openxmlformats.org/drawingml/2006/main">
          <a:pPr algn="r"/>
          <a:endParaRPr lang="ar-LB" dirty="0"/>
        </a:p>
        <a:p xmlns:a="http://schemas.openxmlformats.org/drawingml/2006/main">
          <a:pPr algn="r"/>
          <a:r>
            <a:rPr lang="ar-LB" sz="1600" dirty="0"/>
            <a:t> العد الذاتي باستخدام الإنترنت</a:t>
          </a:r>
          <a:r>
            <a:rPr lang="en-US" sz="1600" dirty="0"/>
            <a:t>CAWI</a:t>
          </a:r>
          <a:endParaRPr lang="ar-LB" sz="1600" dirty="0"/>
        </a:p>
        <a:p xmlns:a="http://schemas.openxmlformats.org/drawingml/2006/main">
          <a:pPr algn="r"/>
          <a:endParaRPr lang="ar-LB" dirty="0"/>
        </a:p>
        <a:p xmlns:a="http://schemas.openxmlformats.org/drawingml/2006/main">
          <a:pPr algn="r"/>
          <a:endParaRPr lang="ar-LB" sz="1100" dirty="0"/>
        </a:p>
        <a:p xmlns:a="http://schemas.openxmlformats.org/drawingml/2006/main">
          <a:pPr algn="r"/>
          <a:r>
            <a:rPr lang="ar-LB" sz="1600" dirty="0"/>
            <a:t> استخدام التليفون</a:t>
          </a:r>
          <a:r>
            <a:rPr lang="en-US" sz="1600" dirty="0"/>
            <a:t>CATI</a:t>
          </a:r>
        </a:p>
        <a:p xmlns:a="http://schemas.openxmlformats.org/drawingml/2006/main">
          <a:pPr algn="r"/>
          <a:endParaRPr lang="en-US" sz="1600" dirty="0"/>
        </a:p>
        <a:p xmlns:a="http://schemas.openxmlformats.org/drawingml/2006/main">
          <a:pPr algn="r"/>
          <a:endParaRPr lang="ar-LB" sz="1600" dirty="0"/>
        </a:p>
        <a:p xmlns:a="http://schemas.openxmlformats.org/drawingml/2006/main">
          <a:pPr algn="r"/>
          <a:r>
            <a:rPr lang="ar-LB" sz="1600" dirty="0"/>
            <a:t>استبيان ورقي للرد الذاتي (البريد)</a:t>
          </a:r>
        </a:p>
        <a:p xmlns:a="http://schemas.openxmlformats.org/drawingml/2006/main">
          <a:pPr algn="r"/>
          <a:endParaRPr lang="en-US" sz="1600" dirty="0"/>
        </a:p>
        <a:p xmlns:a="http://schemas.openxmlformats.org/drawingml/2006/main">
          <a:pPr algn="r"/>
          <a:r>
            <a:rPr lang="ar-LB" sz="1600" dirty="0"/>
            <a:t>تغييرات/تعديلات أخرى</a:t>
          </a:r>
          <a:endParaRPr lang="en-US" sz="16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2193" cy="4956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394" y="1"/>
            <a:ext cx="2922193" cy="4956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CD2C8-88E8-49EC-985A-A3B6049DBA84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007"/>
            <a:ext cx="2922193" cy="495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394" y="9377007"/>
            <a:ext cx="2922193" cy="495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DEBC1-D214-4A1D-802A-E1354A6FCF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30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EDA686E-E1A1-4760-A094-398B8F8F6CE3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36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00EAB6F-E63D-4521-AF37-34AC4559E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77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B6F-E63D-4521-AF37-34AC4559EF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3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B6F-E63D-4521-AF37-34AC4559EF5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8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marL="342900" marR="0" lvl="0" indent="-342900" algn="r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ar-LB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itchFamily="2" charset="-78"/>
                <a:ea typeface="ＭＳ Ｐゴシック"/>
                <a:cs typeface="Sakkal Majalla" pitchFamily="2" charset="-78"/>
              </a:rPr>
              <a:t>الشروط الأساسية للنهج القائم على السجلات الإدارية:</a:t>
            </a:r>
          </a:p>
          <a:p>
            <a:pPr marL="400050" marR="0" lvl="1" indent="0" algn="just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ar-LB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itchFamily="2" charset="-78"/>
                <a:ea typeface="ＭＳ Ｐゴシック"/>
                <a:cs typeface="Sakkal Majalla" pitchFamily="2" charset="-78"/>
              </a:rPr>
              <a:t>(أ) ينبغي السماح بالوصول إلى البيانات الموجودة في مختلف السجلات عن طريق التشريع؛</a:t>
            </a:r>
          </a:p>
          <a:p>
            <a:pPr marL="400050" marR="0" lvl="1" indent="0" algn="just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ar-LB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itchFamily="2" charset="-78"/>
                <a:ea typeface="ＭＳ Ｐゴシック"/>
                <a:cs typeface="Sakkal Majalla" pitchFamily="2" charset="-78"/>
              </a:rPr>
              <a:t>(ب) ينبغي مواءمة المفاهيم والتعاريف المستخدمة في مختلف السجلات؛</a:t>
            </a:r>
          </a:p>
          <a:p>
            <a:pPr marL="400050" marR="0" lvl="1" indent="0" algn="just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ar-LB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itchFamily="2" charset="-78"/>
                <a:ea typeface="ＭＳ Ｐゴシック"/>
                <a:cs typeface="Sakkal Majalla" pitchFamily="2" charset="-78"/>
              </a:rPr>
              <a:t>(ج) ينبغي وضع نظام عالمي لتحديد الهوية الشخصية (هوية فريدة)</a:t>
            </a:r>
          </a:p>
          <a:p>
            <a:pPr marL="400050" marR="0" lvl="1" indent="0" algn="just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ar-LB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itchFamily="2" charset="-78"/>
                <a:ea typeface="ＭＳ Ｐゴシック"/>
                <a:cs typeface="Sakkal Majalla" pitchFamily="2" charset="-78"/>
              </a:rPr>
              <a:t>لتسهيل الربط الصحيح للبيانات؛</a:t>
            </a:r>
          </a:p>
          <a:p>
            <a:pPr marL="400050" marR="0" lvl="1" indent="0" algn="just" defTabSz="914400" rtl="1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ar-LB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itchFamily="2" charset="-78"/>
                <a:ea typeface="ＭＳ Ｐゴシック"/>
                <a:cs typeface="Sakkal Majalla" pitchFamily="2" charset="-78"/>
              </a:rPr>
              <a:t>(د) ينبغي ضمان الجودة والاتساق للتحقق من مدى ملاءمة البيانات الواردة في السجلات المختلفة.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0EAB6F-E63D-4521-AF37-34AC4559EF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40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8CD11-9650-4EA0-866A-E4E158562DD0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E63848-8C6A-4010-B757-A5D130B7143D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4FE0D-01FD-408F-8844-3F8B59C25ADB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E901F-0307-4703-8738-9B6C0B4B488F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B0B5B-CBB2-4062-91BB-4C52FD950DD6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53908-854C-4706-A62D-4F18D999E202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06DD9-52D6-4AB2-86FD-2553E51C72F9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A91CDF-8DF7-4E25-B1F6-45ED52265B28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5DE16C-7F19-4DE8-8382-FF876D1DB7FA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CCC0C-5F65-4C4E-BDD7-10C07F41F0A8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F205F-57DD-4BAE-BBFD-240BDA3538F9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CC1CC2-285B-45A9-9137-86CC1571A934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50D7D-925D-45BE-AB37-1E33B20DCA0D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BFC59-F5F7-4C0F-BBD4-06C50C85D3E5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1C871-E03A-418F-8277-9CFBE75C4F87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FB26-6028-4BB5-A1D1-E5562444A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490766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673782-A1E8-473D-B1D7-6B539DED6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033641"/>
            <a:ext cx="6858000" cy="113579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1C25192-6A93-482F-8938-FFA8DD86C9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75" y="4779036"/>
            <a:ext cx="4490292" cy="1926565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1BCC3CE-166E-47FC-ABD0-C58C167AB65D}"/>
              </a:ext>
            </a:extLst>
          </p:cNvPr>
          <p:cNvCxnSpPr>
            <a:cxnSpLocks/>
          </p:cNvCxnSpPr>
          <p:nvPr userDrawn="1"/>
        </p:nvCxnSpPr>
        <p:spPr>
          <a:xfrm>
            <a:off x="1143000" y="2947377"/>
            <a:ext cx="685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0088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FADFF-EE87-47BF-AD77-A323871E1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89864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5847A-DDE3-4BD1-A397-8C96D10BAB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4991"/>
            <a:ext cx="7886700" cy="4372318"/>
          </a:xfrm>
          <a:prstGeom prst="rect">
            <a:avLst/>
          </a:prstGeom>
        </p:spPr>
        <p:txBody>
          <a:bodyPr/>
          <a:lstStyle>
            <a:lvl1pPr marL="171450" indent="-17145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514350" indent="-17145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8572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 marL="12001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 marL="15430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90751-C270-49CF-962C-37A413A8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DB0D9-A402-4BF0-9B69-B1E9DDA0A42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8650C7-E41F-4D70-8BF4-FE36C61C43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" y="5827309"/>
            <a:ext cx="2048001" cy="87869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68B8E6-31BB-45BE-AB1B-046AE5CBDDD5}"/>
              </a:ext>
            </a:extLst>
          </p:cNvPr>
          <p:cNvCxnSpPr/>
          <p:nvPr userDrawn="1"/>
        </p:nvCxnSpPr>
        <p:spPr>
          <a:xfrm>
            <a:off x="628650" y="1385974"/>
            <a:ext cx="7886700" cy="862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991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EB5EA-3F9D-4C0B-99F1-0EE1C15DC3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509320"/>
            <a:ext cx="3886200" cy="4317988"/>
          </a:xfrm>
          <a:prstGeom prst="rect">
            <a:avLst/>
          </a:prstGeom>
        </p:spPr>
        <p:txBody>
          <a:bodyPr/>
          <a:lstStyle>
            <a:lvl1pPr marL="171450" indent="-17145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514350" indent="-17145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8572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 marL="12001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 marL="15430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A2CE9-475E-4C05-B29D-A1730FFE6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509320"/>
            <a:ext cx="3886200" cy="4317988"/>
          </a:xfrm>
          <a:prstGeom prst="rect">
            <a:avLst/>
          </a:prstGeom>
        </p:spPr>
        <p:txBody>
          <a:bodyPr/>
          <a:lstStyle>
            <a:lvl1pPr marL="171450" indent="-17145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1pPr>
            <a:lvl2pPr marL="514350" indent="-171450">
              <a:buFont typeface="Wingdings" panose="05000000000000000000" pitchFamily="2" charset="2"/>
              <a:buChar char="§"/>
              <a:defRPr>
                <a:solidFill>
                  <a:schemeClr val="bg1"/>
                </a:solidFill>
              </a:defRPr>
            </a:lvl2pPr>
            <a:lvl3pPr marL="8572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 marL="12001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 marL="1543050" indent="-171450">
              <a:buFont typeface="Wingdings" panose="05000000000000000000" pitchFamily="2" charset="2"/>
              <a:buChar char="§"/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EF011-578C-41CA-8813-35574AAD9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DB0D9-A402-4BF0-9B69-B1E9DDA0A42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CC1CE4-A4D5-4F81-8DAC-D8AD3C480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" y="5827309"/>
            <a:ext cx="2048001" cy="87869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B4B0794-26D3-472F-BC8E-7FD70687E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89864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AD1047-0CCF-40E3-B435-5762B8BD38F5}"/>
              </a:ext>
            </a:extLst>
          </p:cNvPr>
          <p:cNvCxnSpPr/>
          <p:nvPr userDrawn="1"/>
        </p:nvCxnSpPr>
        <p:spPr>
          <a:xfrm>
            <a:off x="628650" y="1385974"/>
            <a:ext cx="7886700" cy="862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2694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4D0CB-46D7-4BA8-8CCB-04F2C694D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DB0D9-A402-4BF0-9B69-B1E9DDA0A42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14CEBA-2B09-4885-9F01-2BF7E3F495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" y="5827309"/>
            <a:ext cx="2048001" cy="87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997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21827" y="1297306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826" y="3756511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9078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2"/>
            <a:ext cx="9144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50145" y="2218794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144" y="4677999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1916311" y="6472813"/>
            <a:ext cx="5311379" cy="1789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63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95901" y="324610"/>
            <a:ext cx="2320956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105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1988" y="2409691"/>
            <a:ext cx="6593283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6595271" y="2409691"/>
            <a:ext cx="2548729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4470" y="2792625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70" y="4846406"/>
            <a:ext cx="60188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0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F064F6-656F-4820-9421-AF63BE0968A7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6595272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761" y="1719748"/>
            <a:ext cx="620095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7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595272" y="2409691"/>
            <a:ext cx="2548729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482" y="2644989"/>
            <a:ext cx="6018885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chemeClr val="bg1"/>
              </a:buClr>
              <a:buFont typeface="Wingdings" pitchFamily="2" charset="2"/>
              <a:buChar char="§"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3374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9144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008" y="557784"/>
            <a:ext cx="828998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7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9144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7731836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6726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  <a:p>
            <a:pPr marL="0" lvl="1" indent="0">
              <a:buNone/>
            </a:pPr>
            <a:r>
              <a:rPr lang="en-US" dirty="0"/>
              <a:t>Second level</a:t>
            </a:r>
          </a:p>
          <a:p>
            <a:pPr marL="0" lvl="2" indent="0">
              <a:buNone/>
            </a:pPr>
            <a:r>
              <a:rPr lang="en-US" dirty="0"/>
              <a:t>Third level</a:t>
            </a:r>
          </a:p>
          <a:p>
            <a:pPr marL="0" lvl="3" indent="0">
              <a:buNone/>
            </a:pPr>
            <a:r>
              <a:rPr lang="en-US" dirty="0"/>
              <a:t>Fourth level</a:t>
            </a:r>
          </a:p>
          <a:p>
            <a:pPr marL="0" lvl="4" indent="0">
              <a:buNone/>
            </a:pPr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059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  <a:p>
            <a:pPr marL="0" lvl="1" indent="0">
              <a:buNone/>
            </a:pPr>
            <a:r>
              <a:rPr lang="en-US" dirty="0"/>
              <a:t>Second level</a:t>
            </a:r>
          </a:p>
          <a:p>
            <a:pPr marL="0" lvl="2" indent="0">
              <a:buNone/>
            </a:pPr>
            <a:r>
              <a:rPr lang="en-US" dirty="0"/>
              <a:t>Third level</a:t>
            </a:r>
          </a:p>
          <a:p>
            <a:pPr marL="0" lvl="3" indent="0">
              <a:buNone/>
            </a:pPr>
            <a:r>
              <a:rPr lang="en-US" dirty="0"/>
              <a:t>Fourth level</a:t>
            </a:r>
          </a:p>
          <a:p>
            <a:pPr marL="0" lvl="4" indent="0">
              <a:buNone/>
            </a:pPr>
            <a:r>
              <a:rPr lang="en-US" dirty="0"/>
              <a:t>Fifth level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8" y="756537"/>
            <a:ext cx="8289986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9139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008" y="2520177"/>
            <a:ext cx="4505144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8" y="1667820"/>
            <a:ext cx="4505144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1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007" y="755180"/>
            <a:ext cx="8289986" cy="457201"/>
          </a:xfrm>
          <a:prstGeom prst="rect">
            <a:avLst/>
          </a:prstGeom>
        </p:spPr>
        <p:txBody>
          <a:bodyPr/>
          <a:lstStyle>
            <a:lvl1pPr algn="ctr" rtl="1"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5179055" y="1667820"/>
            <a:ext cx="3555668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427007" y="6488915"/>
            <a:ext cx="4505144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64371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5454052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4444631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46600"/>
            <a:ext cx="8289986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454052" y="1647645"/>
            <a:ext cx="3689949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802387" y="6488915"/>
            <a:ext cx="4444631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0430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85801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3377242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6088093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1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3383712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081623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1727440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4425352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7123263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5831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685800" y="2932982"/>
            <a:ext cx="3739552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4718648" y="2932982"/>
            <a:ext cx="3739553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707981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413240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6446089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66178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7511321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15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800099" y="1900069"/>
            <a:ext cx="7511321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802386" y="6469348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8264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1987" y="2409691"/>
            <a:ext cx="6572645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6574632" y="2409691"/>
            <a:ext cx="2569368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marL="0" lvl="0" indent="0" algn="r" defTabSz="685800" rtl="1" eaLnBrk="1" latinLnBrk="0" hangingPunct="1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639" y="3034907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0191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197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51308-CFB3-46C5-B766-E77C301BC81B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21827" y="1297306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826" y="3756511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38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2"/>
            <a:ext cx="9144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50145" y="2218794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144" y="4677999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1916311" y="6472813"/>
            <a:ext cx="5311379" cy="1789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63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95901" y="324610"/>
            <a:ext cx="2320956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270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1988" y="2409691"/>
            <a:ext cx="6593283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6595271" y="2409691"/>
            <a:ext cx="2548729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4470" y="2792625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70" y="4846406"/>
            <a:ext cx="60188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145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6595272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761" y="1719748"/>
            <a:ext cx="620095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7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595272" y="2409691"/>
            <a:ext cx="2548729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482" y="2644989"/>
            <a:ext cx="6018885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chemeClr val="bg1"/>
              </a:buClr>
              <a:buFont typeface="Wingdings" pitchFamily="2" charset="2"/>
              <a:buChar char="§"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67371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9144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008" y="557784"/>
            <a:ext cx="828998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7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9144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7731836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910446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059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8" y="756537"/>
            <a:ext cx="8289986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026604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008" y="2520177"/>
            <a:ext cx="4505144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8" y="1667820"/>
            <a:ext cx="4505144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1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007" y="755180"/>
            <a:ext cx="8289986" cy="457201"/>
          </a:xfrm>
          <a:prstGeom prst="rect">
            <a:avLst/>
          </a:prstGeom>
        </p:spPr>
        <p:txBody>
          <a:bodyPr/>
          <a:lstStyle>
            <a:lvl1pPr algn="ctr" rtl="1"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5179055" y="1667820"/>
            <a:ext cx="3555668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427007" y="6488915"/>
            <a:ext cx="4505144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52320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5454052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4444631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46600"/>
            <a:ext cx="8289986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454052" y="1647645"/>
            <a:ext cx="3689949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802387" y="6488915"/>
            <a:ext cx="4444631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514163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85801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3377242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6088093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1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3383712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081623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1727440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4425352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7123263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01028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685800" y="2932982"/>
            <a:ext cx="3739552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4718648" y="2932982"/>
            <a:ext cx="3739553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707981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413240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6446089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02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EC750-3D4A-4E07-BFEE-756E988B0EB5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7511321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15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800099" y="1900069"/>
            <a:ext cx="7511321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802386" y="6469348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5654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1987" y="2409691"/>
            <a:ext cx="6572645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6574632" y="2409691"/>
            <a:ext cx="2569368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algn="r" rtl="1"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639" y="3034907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856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96435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21827" y="1297306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826" y="3756511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170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2"/>
            <a:ext cx="9144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50145" y="2218794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144" y="4677999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1916311" y="6472813"/>
            <a:ext cx="5311379" cy="1789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63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95901" y="324610"/>
            <a:ext cx="2320956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0539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1988" y="2409691"/>
            <a:ext cx="6593283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6595271" y="2409691"/>
            <a:ext cx="2548729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4470" y="2792625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70" y="4846406"/>
            <a:ext cx="60188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6739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6595272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761" y="1719748"/>
            <a:ext cx="620095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7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595272" y="2409691"/>
            <a:ext cx="2548729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482" y="2644989"/>
            <a:ext cx="6018885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chemeClr val="bg1"/>
              </a:buClr>
              <a:buFont typeface="Wingdings" pitchFamily="2" charset="2"/>
              <a:buChar char="§"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81706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9144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008" y="557784"/>
            <a:ext cx="828998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7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9144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7731836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345257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059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8" y="756537"/>
            <a:ext cx="8289986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58471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008" y="2520177"/>
            <a:ext cx="4505144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8" y="1667820"/>
            <a:ext cx="4505144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1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007" y="755180"/>
            <a:ext cx="8289986" cy="457201"/>
          </a:xfrm>
          <a:prstGeom prst="rect">
            <a:avLst/>
          </a:prstGeom>
        </p:spPr>
        <p:txBody>
          <a:bodyPr/>
          <a:lstStyle>
            <a:lvl1pPr algn="ctr" rtl="1"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5179055" y="1667820"/>
            <a:ext cx="3555668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427007" y="6488915"/>
            <a:ext cx="4505144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812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8AF3C-2BBE-4A23-A80B-0728FB15B230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5454052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4444631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46600"/>
            <a:ext cx="8289986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454052" y="1647645"/>
            <a:ext cx="3689949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802387" y="6488915"/>
            <a:ext cx="4444631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49566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85801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3377242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6088093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1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3383712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081623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1727440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4425352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7123263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93597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685800" y="2932982"/>
            <a:ext cx="3739552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4718648" y="2932982"/>
            <a:ext cx="3739553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707981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413240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6446089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1589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7511321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15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800099" y="1900069"/>
            <a:ext cx="7511321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802386" y="6469348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23566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1987" y="2409691"/>
            <a:ext cx="6572645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6574632" y="2409691"/>
            <a:ext cx="2569368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algn="r" rtl="1"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639" y="3034907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436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92315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A63709-99DF-463E-B52F-E55C0E9F94C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03301" y="2582863"/>
            <a:ext cx="64897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rgbClr val="FFFFFF"/>
                </a:solidFill>
              </a:rPr>
              <a:t>Economic And Social Commission For Western Asia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9" y="1145919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l">
              <a:lnSpc>
                <a:spcPts val="2025"/>
              </a:lnSpc>
              <a:spcBef>
                <a:spcPts val="0"/>
              </a:spcBef>
              <a:buNone/>
              <a:defRPr sz="2025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993235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AEA1AE-2004-45FF-8FF6-C2F6672242A7}"/>
              </a:ext>
            </a:extLst>
          </p:cNvPr>
          <p:cNvSpPr/>
          <p:nvPr userDrawn="1"/>
        </p:nvSpPr>
        <p:spPr>
          <a:xfrm>
            <a:off x="1614489" y="1695452"/>
            <a:ext cx="7529512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81378D-9B41-4085-BD65-B2449BD63E18}"/>
              </a:ext>
            </a:extLst>
          </p:cNvPr>
          <p:cNvSpPr txBox="1"/>
          <p:nvPr userDrawn="1"/>
        </p:nvSpPr>
        <p:spPr>
          <a:xfrm>
            <a:off x="685801" y="6418264"/>
            <a:ext cx="631825" cy="692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450" b="1">
                <a:solidFill>
                  <a:srgbClr val="595959"/>
                </a:solidFill>
              </a:rPr>
              <a:t>Page </a:t>
            </a:r>
            <a:fld id="{77580C28-7645-4814-A002-4F6ABD8286FB}" type="slidenum">
              <a:rPr lang="en-US" altLang="en-US" sz="450" b="1" smtClean="0">
                <a:solidFill>
                  <a:srgbClr val="595959"/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 sz="450" b="1">
              <a:solidFill>
                <a:srgbClr val="59595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C99946-C8FB-4579-9666-764111354E22}"/>
              </a:ext>
            </a:extLst>
          </p:cNvPr>
          <p:cNvSpPr txBox="1"/>
          <p:nvPr userDrawn="1"/>
        </p:nvSpPr>
        <p:spPr>
          <a:xfrm>
            <a:off x="1533526" y="6359526"/>
            <a:ext cx="7081838" cy="16158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450" b="1">
                <a:solidFill>
                  <a:srgbClr val="595959"/>
                </a:solidFill>
              </a:rPr>
              <a:t>© Copyright 2014 ESCWA. All rights reserved. No part of this presentation in all its property may be used or reproduced in any form without a written permission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5180" y="814168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>
              <a:lnSpc>
                <a:spcPts val="810"/>
              </a:lnSpc>
              <a:spcBef>
                <a:spcPts val="0"/>
              </a:spcBef>
              <a:buNone/>
              <a:defRPr sz="105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614714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>
              <a:buNone/>
              <a:defRPr sz="2025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1615180" y="2267082"/>
            <a:ext cx="6938270" cy="3375025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350" b="0" cap="none" baseline="0">
                <a:solidFill>
                  <a:srgbClr val="595959"/>
                </a:solidFill>
                <a:latin typeface="Arial"/>
                <a:cs typeface="Arial"/>
              </a:defRPr>
            </a:lvl1pPr>
            <a:lvl2pPr marL="0">
              <a:lnSpc>
                <a:spcPct val="100000"/>
              </a:lnSpc>
              <a:spcBef>
                <a:spcPts val="0"/>
              </a:spcBef>
              <a:buNone/>
              <a:defRPr sz="1350" b="0" cap="all">
                <a:solidFill>
                  <a:srgbClr val="418FDE"/>
                </a:solidFill>
                <a:latin typeface="Arial"/>
                <a:cs typeface="Arial"/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1350" cap="all">
                <a:solidFill>
                  <a:srgbClr val="595959"/>
                </a:solidFill>
                <a:latin typeface="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18147122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21827" y="1297306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1826" y="3756511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3941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2"/>
            <a:ext cx="9144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50145" y="2218794"/>
            <a:ext cx="6700347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405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144" y="4677999"/>
            <a:ext cx="670263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1916311" y="6472813"/>
            <a:ext cx="5311379" cy="1789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63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63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295901" y="324610"/>
            <a:ext cx="2320956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43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E5C299-F317-4382-A873-FD2F9CB294F9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1988" y="2409691"/>
            <a:ext cx="6593283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6595271" y="2409691"/>
            <a:ext cx="2548729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4470" y="2792625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4470" y="4846406"/>
            <a:ext cx="60188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40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4628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6595272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761" y="1719748"/>
            <a:ext cx="620095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7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595272" y="2409691"/>
            <a:ext cx="2548729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482" y="2644989"/>
            <a:ext cx="6018885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chemeClr val="bg1"/>
              </a:buClr>
              <a:buFont typeface="Wingdings" pitchFamily="2" charset="2"/>
              <a:buChar char="§"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283892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43517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9144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008" y="557784"/>
            <a:ext cx="8289985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7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9144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7731836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1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459135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059" y="2103120"/>
            <a:ext cx="3605842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8" y="756537"/>
            <a:ext cx="8289986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04375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008" y="2520177"/>
            <a:ext cx="4505144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8" y="1667820"/>
            <a:ext cx="4505144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100" b="0" i="0" spc="6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007" y="755180"/>
            <a:ext cx="8289986" cy="457201"/>
          </a:xfrm>
          <a:prstGeom prst="rect">
            <a:avLst/>
          </a:prstGeom>
        </p:spPr>
        <p:txBody>
          <a:bodyPr/>
          <a:lstStyle>
            <a:lvl1pPr algn="ctr" rtl="1"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5179055" y="1667820"/>
            <a:ext cx="3555668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427007" y="6488915"/>
            <a:ext cx="4505144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44744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5454052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176949"/>
            <a:ext cx="4444631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04813" indent="-198835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8640" indent="-137160" algn="r" rtl="1">
              <a:buClr>
                <a:srgbClr val="0298CA"/>
              </a:buClr>
              <a:buFont typeface="Wingdings" pitchFamily="2" charset="2"/>
              <a:buChar char="§"/>
              <a:defRPr sz="15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46600"/>
            <a:ext cx="8289986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5454052" y="1647645"/>
            <a:ext cx="3689949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802387" y="6488915"/>
            <a:ext cx="4444631" cy="173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90172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685801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3377242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6088093" y="1647646"/>
            <a:ext cx="2367950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1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3383712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081623" y="4692770"/>
            <a:ext cx="2371472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1727440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4425352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7123263" y="4390847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03175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685800" y="2932982"/>
            <a:ext cx="3739552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4718648" y="2932982"/>
            <a:ext cx="3739553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4707981" y="1647645"/>
            <a:ext cx="3745114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15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413240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6446089" y="2648311"/>
            <a:ext cx="28467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1916310" y="6488915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31052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2103120"/>
            <a:ext cx="7511321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15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427006" y="756537"/>
            <a:ext cx="828998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2400" b="0" i="0" spc="6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200"/>
            </a:lvl2pPr>
            <a:lvl3pPr marL="685800" indent="0" algn="ctr">
              <a:buNone/>
              <a:defRPr sz="12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9144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800099" y="1900069"/>
            <a:ext cx="7511321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802386" y="6469348"/>
            <a:ext cx="5311379" cy="1731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</a:t>
            </a:r>
            <a:r>
              <a:rPr lang="en-US" sz="525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©</a:t>
            </a:r>
            <a:r>
              <a:rPr lang="x-none" sz="525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525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52734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1987" y="2409691"/>
            <a:ext cx="6572645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6574632" y="2409691"/>
            <a:ext cx="2569368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68580" tIns="34290" rIns="68580" bIns="34290" rtlCol="0" anchor="t">
            <a:normAutofit/>
          </a:bodyPr>
          <a:lstStyle/>
          <a:p>
            <a:pPr algn="r" rtl="1" fontAlgn="auto">
              <a:lnSpc>
                <a:spcPct val="110000"/>
              </a:lnSpc>
              <a:spcBef>
                <a:spcPts val="675"/>
              </a:spcBef>
              <a:spcAft>
                <a:spcPts val="0"/>
              </a:spcAft>
              <a:buClr>
                <a:srgbClr val="000000">
                  <a:lumMod val="85000"/>
                  <a:lumOff val="15000"/>
                </a:srgbClr>
              </a:buClr>
              <a:buFont typeface="Garamond" pitchFamily="18" charset="0"/>
              <a:buNone/>
            </a:pPr>
            <a:endParaRPr lang="en-US" sz="1500">
              <a:solidFill>
                <a:srgbClr val="000000"/>
              </a:solidFill>
              <a:latin typeface="Selawik Light" panose="02020404030301010803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6639" y="3034907"/>
            <a:ext cx="6018886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3300" b="0" i="0" kern="1200" cap="none" spc="-75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595271" y="455205"/>
            <a:ext cx="2021586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7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042DA7-4153-4080-B030-D01E54978A72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014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A694C-B522-4443-A9E6-15E0D4C57784}" type="slidenum">
              <a:rPr lang="ar-LB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C0B3ED-7258-4A91-8124-77AA1CE462BD}" type="slidenum">
              <a:rPr lang="ar-LB"/>
              <a:pPr/>
              <a:t>‹#›</a:t>
            </a:fld>
            <a:endParaRPr lang="en-US"/>
          </a:p>
        </p:txBody>
      </p:sp>
      <p:pic>
        <p:nvPicPr>
          <p:cNvPr id="2055" name="Picture 10" descr="Header English Power Point August 2008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77338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E580C4-B208-4AD8-A909-39E640EB523F}" type="slidenum">
              <a:rPr lang="ar-LB"/>
              <a:pPr/>
              <a:t>‹#›</a:t>
            </a:fld>
            <a:endParaRPr lang="en-US"/>
          </a:p>
        </p:txBody>
      </p:sp>
      <p:pic>
        <p:nvPicPr>
          <p:cNvPr id="3079" name="Picture 10" descr="Header 2 English Power Poin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64814-4BE6-435D-8291-36549CD38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0BF3F-D1C6-4E09-B976-3E400454E33B}" type="datetimeFigureOut">
              <a:rPr lang="en-GB" smtClean="0"/>
              <a:t>15/11/2021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2D0C2-9E54-409F-8E37-9CB4238557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3E0C9E-B360-479A-B1B9-AAC6D2F16A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44DBA-CAA9-45DD-A957-AF6535054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90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1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03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1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596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1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972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37160" indent="-137160" algn="l" defTabSz="685800" rtl="0" eaLnBrk="1" latinLnBrk="0" hangingPunct="1">
        <a:lnSpc>
          <a:spcPct val="110000"/>
        </a:lnSpc>
        <a:spcBef>
          <a:spcPts val="67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escwa.org/sub-site/arab-population-housing-censuses" TargetMode="Externa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053" y="1751772"/>
            <a:ext cx="8656982" cy="1023731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Sakkal Majalla" pitchFamily="2" charset="-78"/>
                <a:cs typeface="Sakkal Majalla" pitchFamily="2" charset="-78"/>
              </a:rPr>
            </a:br>
            <a:r>
              <a:rPr lang="ar-LB" b="1" dirty="0">
                <a:latin typeface="Sakkal Majalla" pitchFamily="2" charset="-78"/>
                <a:cs typeface="Sakkal Majalla" pitchFamily="2" charset="-78"/>
              </a:rPr>
              <a:t>لمحة حول اجراء التعدادات في البلدان العربية خلال جولة 2020 : التحديات في ظل جائحة كورونا</a:t>
            </a:r>
            <a:br>
              <a:rPr lang="en-US" b="1" dirty="0">
                <a:latin typeface="Sakkal Majalla" pitchFamily="2" charset="-78"/>
                <a:cs typeface="Sakkal Majalla" pitchFamily="2" charset="-78"/>
              </a:rPr>
            </a:br>
            <a:r>
              <a:rPr lang="ar-LB" sz="2700" b="1" dirty="0">
                <a:latin typeface="Sakkal Majalla" pitchFamily="2" charset="-78"/>
                <a:cs typeface="Sakkal Majalla" pitchFamily="2" charset="-78"/>
              </a:rPr>
              <a:t>إسماعيل لُبّد</a:t>
            </a:r>
            <a:br>
              <a:rPr lang="en-US" sz="2700" b="1" dirty="0">
                <a:latin typeface="Sakkal Majalla" pitchFamily="2" charset="-78"/>
                <a:cs typeface="Sakkal Majalla" pitchFamily="2" charset="-78"/>
              </a:rPr>
            </a:br>
            <a:br>
              <a:rPr lang="en-US" sz="2700" b="1" dirty="0">
                <a:latin typeface="Sakkal Majalla" pitchFamily="2" charset="-78"/>
                <a:cs typeface="Sakkal Majalla" pitchFamily="2" charset="-78"/>
              </a:rPr>
            </a:br>
            <a:br>
              <a:rPr lang="en-US" sz="2700" dirty="0"/>
            </a:br>
            <a:endParaRPr lang="en-US" sz="3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3088D8F-8C3D-4DD9-AE47-6985502E7C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3" y="2845077"/>
            <a:ext cx="8507895" cy="1041123"/>
          </a:xfrm>
        </p:spPr>
        <p:txBody>
          <a:bodyPr/>
          <a:lstStyle/>
          <a:p>
            <a:r>
              <a:rPr lang="ar-LB" b="1" dirty="0">
                <a:latin typeface="Sakkal Majalla" pitchFamily="2" charset="-78"/>
                <a:cs typeface="Sakkal Majalla" pitchFamily="2" charset="-78"/>
              </a:rPr>
              <a:t>ورشة عمل اقليمية حول استعراض تجربة اجراء التعداد العام للسكان والمساكن المرتكزة </a:t>
            </a:r>
          </a:p>
          <a:p>
            <a:r>
              <a:rPr lang="ar-LB" b="1" dirty="0">
                <a:latin typeface="Sakkal Majalla" pitchFamily="2" charset="-78"/>
                <a:cs typeface="Sakkal Majalla" pitchFamily="2" charset="-78"/>
              </a:rPr>
              <a:t>على السجلات الإدارية  في سلطنة عمان </a:t>
            </a:r>
          </a:p>
          <a:p>
            <a:br>
              <a:rPr lang="ar-LB" sz="2100" b="1" dirty="0">
                <a:latin typeface="Sakkal Majalla" pitchFamily="2" charset="-78"/>
                <a:cs typeface="Sakkal Majalla" pitchFamily="2" charset="-78"/>
              </a:rPr>
            </a:br>
            <a:r>
              <a:rPr lang="ar-LB" sz="1800" b="1" dirty="0">
                <a:latin typeface="Sakkal Majalla" pitchFamily="2" charset="-78"/>
                <a:cs typeface="Sakkal Majalla" pitchFamily="2" charset="-78"/>
              </a:rPr>
              <a:t>11 اذار/مارس 2021</a:t>
            </a:r>
            <a:r>
              <a:rPr lang="en-US" sz="1800" b="1" dirty="0">
                <a:latin typeface="Sakkal Majalla" pitchFamily="2" charset="-78"/>
                <a:cs typeface="Sakkal Majalla" pitchFamily="2" charset="-78"/>
              </a:rPr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شكراً</a:t>
            </a:r>
            <a:r>
              <a:rPr lang="ar-LB" dirty="0"/>
              <a:t> لحسن المتابعة والاستماع</a:t>
            </a:r>
            <a:br>
              <a:rPr lang="ar-LB" dirty="0"/>
            </a:br>
            <a:r>
              <a:rPr lang="ar-L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415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dirty="0"/>
              <a:t>محتويات العرض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2387" y="2457450"/>
            <a:ext cx="7731836" cy="2990850"/>
          </a:xfrm>
        </p:spPr>
        <p:txBody>
          <a:bodyPr/>
          <a:lstStyle/>
          <a:p>
            <a:pPr marL="790575" lvl="1" indent="-385763">
              <a:buFont typeface="+mj-lt"/>
              <a:buAutoNum type="arabicPeriod"/>
            </a:pPr>
            <a:r>
              <a:rPr lang="ar-LB" dirty="0">
                <a:solidFill>
                  <a:schemeClr val="tx2"/>
                </a:solidFill>
              </a:rPr>
              <a:t>لمحة عامة عن إجراء جولة التعداد 2020 في العالم.</a:t>
            </a:r>
          </a:p>
          <a:p>
            <a:pPr marL="790575" lvl="1" indent="-385763">
              <a:buFont typeface="+mj-lt"/>
              <a:buAutoNum type="arabicPeriod"/>
            </a:pPr>
            <a:r>
              <a:rPr lang="ar-LB" dirty="0">
                <a:solidFill>
                  <a:schemeClr val="tx2"/>
                </a:solidFill>
              </a:rPr>
              <a:t>لمحة عامة عن تأثير جائحة كوفيد على إجراء التعدادات في البلدان العربية في جولة 2020.</a:t>
            </a:r>
          </a:p>
          <a:p>
            <a:pPr marL="790575" lvl="1" indent="-385763">
              <a:buFont typeface="+mj-lt"/>
              <a:buAutoNum type="arabicPeriod"/>
            </a:pPr>
            <a:r>
              <a:rPr lang="ar-LB" dirty="0">
                <a:solidFill>
                  <a:schemeClr val="tx2"/>
                </a:solidFill>
              </a:rPr>
              <a:t>الانشطة والمشاريع الإحصائية المنفذة من قبل قسم الإحصاءات الديمغرافية والاجتماعية بالإسكوا حول تعدادات السكان والمساكن </a:t>
            </a:r>
          </a:p>
          <a:p>
            <a:pPr marL="790575" lvl="1" indent="-385763">
              <a:buFont typeface="+mj-lt"/>
              <a:buAutoNum type="arabicPeriod"/>
            </a:pPr>
            <a:endParaRPr lang="ar-LB" dirty="0">
              <a:solidFill>
                <a:schemeClr val="tx2"/>
              </a:solidFill>
            </a:endParaRPr>
          </a:p>
          <a:p>
            <a:pPr lvl="1" indent="0">
              <a:buNone/>
            </a:pPr>
            <a:endParaRPr lang="ar-L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1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-228600"/>
            <a:ext cx="8077200" cy="1066800"/>
          </a:xfrm>
        </p:spPr>
        <p:txBody>
          <a:bodyPr>
            <a:noAutofit/>
          </a:bodyPr>
          <a:lstStyle/>
          <a:p>
            <a:pPr marL="514350" lvl="0" indent="-514350" rtl="1">
              <a:lnSpc>
                <a:spcPct val="200000"/>
              </a:lnSpc>
              <a:spcBef>
                <a:spcPts val="0"/>
              </a:spcBef>
            </a:pPr>
            <a:r>
              <a:rPr lang="ar-LB" sz="32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1. لمحة عامة عن إجراء التعدادات في العالم في جولة 2020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 marL="0" indent="0" algn="r" rtl="1">
              <a:buClr>
                <a:schemeClr val="tx1"/>
              </a:buClr>
              <a:buNone/>
              <a:defRPr/>
            </a:pPr>
            <a:r>
              <a:rPr lang="ar-LB" sz="3600" b="1" dirty="0">
                <a:latin typeface="Sakkal Majalla" pitchFamily="2" charset="-78"/>
                <a:ea typeface="+mj-ea"/>
                <a:cs typeface="Sakkal Majalla" pitchFamily="2" charset="-78"/>
              </a:rPr>
              <a:t>جولة تعدادات 2020 (138 دولة حول العالم)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ar-LB" sz="3600" b="1" dirty="0">
                <a:latin typeface="Sakkal Majalla" pitchFamily="2" charset="-78"/>
                <a:ea typeface="+mj-ea"/>
                <a:cs typeface="Sakkal Majalla" pitchFamily="2" charset="-78"/>
              </a:rPr>
              <a:t>التعداد التقليدي:					</a:t>
            </a:r>
            <a:r>
              <a:rPr lang="en-US" sz="3600" b="1" dirty="0">
                <a:latin typeface="Sakkal Majalla" pitchFamily="2" charset="-78"/>
                <a:ea typeface="+mj-ea"/>
                <a:cs typeface="Sakkal Majalla" pitchFamily="2" charset="-78"/>
              </a:rPr>
              <a:t>112    </a:t>
            </a:r>
            <a:r>
              <a:rPr lang="en-GB" sz="3600" b="1" dirty="0">
                <a:latin typeface="Sakkal Majalla" pitchFamily="2" charset="-78"/>
                <a:ea typeface="+mj-ea"/>
                <a:cs typeface="Sakkal Majalla" pitchFamily="2" charset="-78"/>
              </a:rPr>
              <a:t>71%</a:t>
            </a:r>
            <a:endParaRPr lang="ar-LB" sz="3600" b="1" dirty="0"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ar-LB" sz="3600" b="1" dirty="0">
                <a:latin typeface="Sakkal Majalla" pitchFamily="2" charset="-78"/>
                <a:ea typeface="+mj-ea"/>
                <a:cs typeface="Sakkal Majalla" pitchFamily="2" charset="-78"/>
              </a:rPr>
              <a:t>التعداد المتجدد: </a:t>
            </a:r>
            <a:r>
              <a:rPr lang="ar-LB" sz="3600" dirty="0">
                <a:latin typeface="Sakkal Majalla" pitchFamily="2" charset="-78"/>
                <a:ea typeface="+mj-ea"/>
                <a:cs typeface="Sakkal Majalla" pitchFamily="2" charset="-78"/>
              </a:rPr>
              <a:t>فرنسا				</a:t>
            </a:r>
            <a:r>
              <a:rPr lang="ar-LB" sz="3600" b="1" dirty="0">
                <a:latin typeface="Sakkal Majalla" pitchFamily="2" charset="-78"/>
                <a:ea typeface="+mj-ea"/>
                <a:cs typeface="Sakkal Majalla" pitchFamily="2" charset="-78"/>
              </a:rPr>
              <a:t>1</a:t>
            </a:r>
          </a:p>
          <a:p>
            <a:pPr algn="r" rtl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ar-LB" sz="3600" b="1" dirty="0">
                <a:latin typeface="Sakkal Majalla" pitchFamily="2" charset="-78"/>
                <a:ea typeface="+mj-ea"/>
                <a:cs typeface="Sakkal Majalla" pitchFamily="2" charset="-78"/>
              </a:rPr>
              <a:t>التعداد القائم على السجلات: 			</a:t>
            </a:r>
            <a:r>
              <a:rPr lang="en-GB" sz="3600" b="1" dirty="0">
                <a:latin typeface="Sakkal Majalla" pitchFamily="2" charset="-78"/>
                <a:ea typeface="+mj-ea"/>
                <a:cs typeface="Sakkal Majalla" pitchFamily="2" charset="-78"/>
              </a:rPr>
              <a:t>45   29% </a:t>
            </a:r>
            <a:endParaRPr lang="ar-LB" sz="2400" b="1" dirty="0"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lvl="2" algn="r" rtl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ar-LB" sz="2000" b="1" dirty="0">
                <a:latin typeface="Sakkal Majalla" pitchFamily="2" charset="-78"/>
                <a:ea typeface="+mj-ea"/>
                <a:cs typeface="Sakkal Majalla" pitchFamily="2" charset="-78"/>
              </a:rPr>
              <a:t>	</a:t>
            </a:r>
            <a:r>
              <a:rPr lang="ar-LB" b="1" dirty="0">
                <a:latin typeface="Sakkal Majalla" pitchFamily="2" charset="-78"/>
                <a:ea typeface="+mj-ea"/>
                <a:cs typeface="Sakkal Majalla" pitchFamily="2" charset="-78"/>
              </a:rPr>
              <a:t>سجلي كامل  				11</a:t>
            </a:r>
          </a:p>
          <a:p>
            <a:pPr marL="1200150" lvl="2" indent="-342900" algn="r" rtl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ar-LB" b="1" dirty="0">
                <a:latin typeface="Sakkal Majalla" pitchFamily="2" charset="-78"/>
                <a:ea typeface="+mj-ea"/>
                <a:cs typeface="Sakkal Majalla" pitchFamily="2" charset="-78"/>
              </a:rPr>
              <a:t>سجلي مختلط (1) (سجلات+ عمل ميداني كامل)   	 14</a:t>
            </a:r>
          </a:p>
          <a:p>
            <a:pPr marL="1200150" lvl="2" indent="-342900" algn="r" rtl="1">
              <a:buClr>
                <a:schemeClr val="tx1"/>
              </a:buClr>
              <a:buFont typeface="Wingdings" panose="05000000000000000000" pitchFamily="2" charset="2"/>
              <a:buChar char="§"/>
              <a:defRPr/>
            </a:pPr>
            <a:r>
              <a:rPr lang="ar-LB" b="1" dirty="0">
                <a:latin typeface="Sakkal Majalla" pitchFamily="2" charset="-78"/>
                <a:ea typeface="+mj-ea"/>
                <a:cs typeface="Sakkal Majalla" pitchFamily="2" charset="-78"/>
              </a:rPr>
              <a:t>سجلي مختلط (2) (سجلات + مسح بالعينة) 		6</a:t>
            </a:r>
          </a:p>
          <a:p>
            <a:pPr lvl="1" algn="r" rtl="1">
              <a:buClr>
                <a:schemeClr val="tx1"/>
              </a:buClr>
              <a:buFontTx/>
              <a:buChar char="-"/>
              <a:defRPr/>
            </a:pPr>
            <a:endParaRPr lang="ar-LB" dirty="0"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516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81000" y="152400"/>
            <a:ext cx="9220200" cy="838200"/>
          </a:xfrm>
        </p:spPr>
        <p:txBody>
          <a:bodyPr>
            <a:normAutofit fontScale="90000"/>
          </a:bodyPr>
          <a:lstStyle/>
          <a:p>
            <a:pPr rtl="1"/>
            <a:r>
              <a:rPr lang="ar-LB" sz="3600" b="1" dirty="0">
                <a:solidFill>
                  <a:srgbClr val="FFFFFF"/>
                </a:solidFill>
                <a:latin typeface="Sakkal Majalla" pitchFamily="2" charset="-78"/>
                <a:cs typeface="Sakkal Majalla" pitchFamily="2" charset="-78"/>
              </a:rPr>
              <a:t>1. لمحة عامة عن إجراء التعدادات في العالم في جولة 2020 (تابع)</a:t>
            </a:r>
            <a:br>
              <a:rPr lang="ar-SA" sz="29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sz="29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625672"/>
              </p:ext>
            </p:extLst>
          </p:nvPr>
        </p:nvGraphicFramePr>
        <p:xfrm>
          <a:off x="457200" y="1066800"/>
          <a:ext cx="7696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6172200"/>
            <a:ext cx="822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</a:t>
            </a:r>
            <a:r>
              <a:rPr lang="ar-LB" sz="1000" dirty="0"/>
              <a:t> </a:t>
            </a:r>
            <a:r>
              <a:rPr lang="en-US" sz="1000" dirty="0"/>
              <a:t>UNSD:  The 2020 round of population and housing censuses: An overview. Statistical Journal of the IAOS 36 (2020) 35–42.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0707" y="882134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LB" dirty="0"/>
              <a:t>طرق جمع البيانات لتعدادات جولة 2020 ( 123 بلداً)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9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81000" y="152400"/>
            <a:ext cx="9220200" cy="838200"/>
          </a:xfrm>
        </p:spPr>
        <p:txBody>
          <a:bodyPr>
            <a:normAutofit fontScale="90000"/>
          </a:bodyPr>
          <a:lstStyle/>
          <a:p>
            <a:pPr rtl="1"/>
            <a:r>
              <a:rPr lang="ar-LB" sz="3600" b="1" dirty="0">
                <a:solidFill>
                  <a:srgbClr val="FFFFFF"/>
                </a:solidFill>
                <a:latin typeface="Sakkal Majalla" pitchFamily="2" charset="-78"/>
                <a:cs typeface="Sakkal Majalla" pitchFamily="2" charset="-78"/>
              </a:rPr>
              <a:t>1. لمحة عامة عن إجراء التعدادات في العالم في جولة 2020 (تابع)</a:t>
            </a:r>
            <a:br>
              <a:rPr lang="ar-SA" sz="29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</a:br>
            <a:endParaRPr lang="fr-FR" sz="29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990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b="1" dirty="0"/>
              <a:t>التغيير / التكيف الذي تم إجراؤه على منهجبة إجراء التعداد ( 123 بلداً)</a:t>
            </a:r>
            <a:endParaRPr lang="en-US" b="1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794201"/>
              </p:ext>
            </p:extLst>
          </p:nvPr>
        </p:nvGraphicFramePr>
        <p:xfrm>
          <a:off x="28438" y="1641946"/>
          <a:ext cx="9087124" cy="4248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202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57064" y="61810"/>
            <a:ext cx="9048610" cy="406981"/>
          </a:xfrm>
        </p:spPr>
        <p:txBody>
          <a:bodyPr>
            <a:noAutofit/>
          </a:bodyPr>
          <a:lstStyle/>
          <a:p>
            <a:pPr marL="514350" lvl="0" indent="-514350" rtl="1">
              <a:lnSpc>
                <a:spcPct val="200000"/>
              </a:lnSpc>
              <a:spcBef>
                <a:spcPts val="0"/>
              </a:spcBef>
            </a:pPr>
            <a:r>
              <a:rPr lang="ar-LB" sz="2400" b="1" dirty="0">
                <a:solidFill>
                  <a:srgbClr val="FFFFFF"/>
                </a:solidFill>
                <a:latin typeface="Sakkal Majalla" pitchFamily="2" charset="-78"/>
                <a:cs typeface="Sakkal Majalla" pitchFamily="2" charset="-78"/>
              </a:rPr>
              <a:t>2لمحة عامة عن تأثير جائحة كوفيد على إجراء التعدادات في البلدان العربية في جولة 2020.</a:t>
            </a:r>
          </a:p>
        </p:txBody>
      </p:sp>
      <p:pic>
        <p:nvPicPr>
          <p:cNvPr id="33" name="Graphic 32" descr="Database">
            <a:extLst>
              <a:ext uri="{FF2B5EF4-FFF2-40B4-BE49-F238E27FC236}">
                <a16:creationId xmlns:a16="http://schemas.microsoft.com/office/drawing/2014/main" id="{099A7044-8C43-47A3-A93E-70A9EE1AF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7100" y="1641786"/>
            <a:ext cx="685800" cy="685800"/>
          </a:xfrm>
          <a:prstGeom prst="rect">
            <a:avLst/>
          </a:prstGeom>
        </p:spPr>
      </p:pic>
      <p:pic>
        <p:nvPicPr>
          <p:cNvPr id="34" name="Graphic 33" descr="Questions">
            <a:extLst>
              <a:ext uri="{FF2B5EF4-FFF2-40B4-BE49-F238E27FC236}">
                <a16:creationId xmlns:a16="http://schemas.microsoft.com/office/drawing/2014/main" id="{C20EB1B7-7605-42E0-A56F-FCE39DAFAD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968211" y="3614067"/>
            <a:ext cx="1043641" cy="1043641"/>
          </a:xfrm>
          <a:prstGeom prst="rect">
            <a:avLst/>
          </a:prstGeom>
        </p:spPr>
      </p:pic>
      <p:pic>
        <p:nvPicPr>
          <p:cNvPr id="31" name="Graphic 30" descr="Smart Phone">
            <a:extLst>
              <a:ext uri="{FF2B5EF4-FFF2-40B4-BE49-F238E27FC236}">
                <a16:creationId xmlns:a16="http://schemas.microsoft.com/office/drawing/2014/main" id="{5B157E2B-5E15-4627-A9AC-3BECD8382B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164429">
            <a:off x="6364502" y="1007117"/>
            <a:ext cx="668968" cy="624798"/>
          </a:xfrm>
          <a:prstGeom prst="rect">
            <a:avLst/>
          </a:prstGeom>
        </p:spPr>
      </p:pic>
      <p:pic>
        <p:nvPicPr>
          <p:cNvPr id="32" name="Graphic 31" descr="Smart Phone">
            <a:extLst>
              <a:ext uri="{FF2B5EF4-FFF2-40B4-BE49-F238E27FC236}">
                <a16:creationId xmlns:a16="http://schemas.microsoft.com/office/drawing/2014/main" id="{AD3A5CE1-0C65-4E1C-90A0-29BEE6CC62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80112">
            <a:off x="6042058" y="869678"/>
            <a:ext cx="617202" cy="57645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75903F1-7D42-407B-861B-05D1247422F6}"/>
              </a:ext>
            </a:extLst>
          </p:cNvPr>
          <p:cNvCxnSpPr>
            <a:cxnSpLocks/>
          </p:cNvCxnSpPr>
          <p:nvPr/>
        </p:nvCxnSpPr>
        <p:spPr>
          <a:xfrm flipV="1">
            <a:off x="304800" y="5626793"/>
            <a:ext cx="7696200" cy="461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10DC801C-B9DA-428A-A9BB-38267E730198}"/>
              </a:ext>
            </a:extLst>
          </p:cNvPr>
          <p:cNvSpPr txBox="1"/>
          <p:nvPr/>
        </p:nvSpPr>
        <p:spPr>
          <a:xfrm>
            <a:off x="371976" y="5675527"/>
            <a:ext cx="635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600" b="1" dirty="0"/>
              <a:t>2015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E772041-8BEB-48D4-BA28-0630E6703E5E}"/>
              </a:ext>
            </a:extLst>
          </p:cNvPr>
          <p:cNvSpPr txBox="1"/>
          <p:nvPr/>
        </p:nvSpPr>
        <p:spPr>
          <a:xfrm flipH="1">
            <a:off x="371976" y="2560970"/>
            <a:ext cx="2026117" cy="2031325"/>
          </a:xfrm>
          <a:prstGeom prst="rect">
            <a:avLst/>
          </a:prstGeom>
          <a:solidFill>
            <a:srgbClr val="92D050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 algn="r" rtl="1">
              <a:buFontTx/>
              <a:buChar char="-"/>
            </a:pPr>
            <a:r>
              <a:rPr lang="ar-LB" dirty="0"/>
              <a:t>الأردن </a:t>
            </a:r>
            <a:endParaRPr lang="ar-SA" dirty="0"/>
          </a:p>
          <a:p>
            <a:pPr marL="285750" indent="-285750" algn="r" rtl="1">
              <a:buFontTx/>
              <a:buChar char="-"/>
            </a:pPr>
            <a:r>
              <a:rPr lang="ar-LB" dirty="0"/>
              <a:t>إمارتي الشارقة وعجمان </a:t>
            </a:r>
          </a:p>
          <a:p>
            <a:pPr marL="285750" indent="-285750" algn="r" rtl="1">
              <a:buFontTx/>
              <a:buChar char="-"/>
            </a:pPr>
            <a:r>
              <a:rPr lang="ar-LB" dirty="0"/>
              <a:t>مص</a:t>
            </a:r>
            <a:r>
              <a:rPr lang="ar-SA" dirty="0"/>
              <a:t>ر</a:t>
            </a:r>
          </a:p>
          <a:p>
            <a:pPr marL="285750" indent="-285750" algn="r" rtl="1">
              <a:buFontTx/>
              <a:buChar char="-"/>
            </a:pPr>
            <a:r>
              <a:rPr lang="ar-LB" dirty="0"/>
              <a:t>فلسطين </a:t>
            </a:r>
          </a:p>
          <a:p>
            <a:pPr lvl="0" algn="ctr" rtl="1"/>
            <a:r>
              <a:rPr lang="ar-LB" b="1" u="sng" dirty="0">
                <a:solidFill>
                  <a:srgbClr val="000000"/>
                </a:solidFill>
              </a:rPr>
              <a:t>تعداد باستخدام التكنولوجيا الحديثة</a:t>
            </a:r>
            <a:endParaRPr lang="ar-SA" b="1" u="sng" dirty="0">
              <a:solidFill>
                <a:srgbClr val="00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C936D9A-860B-4AC7-B604-B6B0278F174B}"/>
              </a:ext>
            </a:extLst>
          </p:cNvPr>
          <p:cNvSpPr txBox="1"/>
          <p:nvPr/>
        </p:nvSpPr>
        <p:spPr>
          <a:xfrm>
            <a:off x="1510883" y="5664465"/>
            <a:ext cx="686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1600" b="1" dirty="0"/>
              <a:t>2017</a:t>
            </a:r>
            <a:endParaRPr lang="en-US" sz="1600" b="1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A8A0624-05CB-49BD-85A7-A444AEE5419A}"/>
              </a:ext>
            </a:extLst>
          </p:cNvPr>
          <p:cNvSpPr txBox="1"/>
          <p:nvPr/>
        </p:nvSpPr>
        <p:spPr>
          <a:xfrm>
            <a:off x="2119511" y="5656709"/>
            <a:ext cx="698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/>
              <a:t>201</a:t>
            </a:r>
            <a:r>
              <a:rPr lang="ar-LB" sz="1600" b="1" dirty="0"/>
              <a:t>8</a:t>
            </a:r>
            <a:endParaRPr lang="en-US" sz="16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CF75A2-4104-4A43-AB41-14E517D21DFD}"/>
              </a:ext>
            </a:extLst>
          </p:cNvPr>
          <p:cNvSpPr txBox="1"/>
          <p:nvPr/>
        </p:nvSpPr>
        <p:spPr>
          <a:xfrm flipH="1">
            <a:off x="5218779" y="1868981"/>
            <a:ext cx="2694794" cy="196977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dirty="0"/>
              <a:t>الجزائر: من </a:t>
            </a:r>
            <a:r>
              <a:rPr lang="ar-LB" sz="1400" dirty="0"/>
              <a:t>2018</a:t>
            </a:r>
            <a:r>
              <a:rPr lang="ar-LB" dirty="0"/>
              <a:t> (لم يحدد العام)</a:t>
            </a:r>
          </a:p>
          <a:p>
            <a:pPr algn="r" rtl="1"/>
            <a:r>
              <a:rPr lang="ar-LB" dirty="0"/>
              <a:t>السودان: من </a:t>
            </a:r>
            <a:r>
              <a:rPr lang="ar-LB" sz="1400" dirty="0"/>
              <a:t>2018</a:t>
            </a:r>
            <a:r>
              <a:rPr lang="ar-LB" dirty="0"/>
              <a:t> الى </a:t>
            </a:r>
            <a:r>
              <a:rPr lang="ar-LB" sz="1400" dirty="0"/>
              <a:t>2022</a:t>
            </a:r>
            <a:r>
              <a:rPr lang="ar-LB" dirty="0"/>
              <a:t> </a:t>
            </a:r>
          </a:p>
          <a:p>
            <a:pPr algn="r" rtl="1"/>
            <a:r>
              <a:rPr lang="ar-LB" dirty="0"/>
              <a:t>العراق: من </a:t>
            </a:r>
            <a:r>
              <a:rPr lang="ar-LB" sz="1400" dirty="0"/>
              <a:t>2020</a:t>
            </a:r>
            <a:r>
              <a:rPr lang="ar-LB" dirty="0"/>
              <a:t> الى </a:t>
            </a:r>
            <a:r>
              <a:rPr lang="ar-LB" sz="1400" dirty="0"/>
              <a:t>2022</a:t>
            </a:r>
          </a:p>
          <a:p>
            <a:pPr algn="r" rtl="1"/>
            <a:r>
              <a:rPr lang="ar-LB" dirty="0"/>
              <a:t>المغرب: </a:t>
            </a:r>
            <a:r>
              <a:rPr lang="ar-LB" sz="1400" dirty="0"/>
              <a:t>2024</a:t>
            </a:r>
          </a:p>
          <a:p>
            <a:pPr algn="r" rtl="1"/>
            <a:r>
              <a:rPr lang="ar-LB" dirty="0"/>
              <a:t>تونس:</a:t>
            </a:r>
            <a:r>
              <a:rPr lang="ar-LB" sz="1400" dirty="0"/>
              <a:t> 2024</a:t>
            </a:r>
          </a:p>
          <a:p>
            <a:pPr algn="r" rtl="1"/>
            <a:endParaRPr lang="ar-LB" sz="1400" b="1" u="sng" dirty="0"/>
          </a:p>
          <a:p>
            <a:pPr algn="r" rtl="1"/>
            <a:r>
              <a:rPr lang="ar-LB" b="1" u="sng" dirty="0"/>
              <a:t>تعداد باستخدام التكنولوجيا الحديثة</a:t>
            </a:r>
            <a:endParaRPr lang="ar-LB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D9AB96-6718-4E91-919E-5BD92A65CDA0}"/>
              </a:ext>
            </a:extLst>
          </p:cNvPr>
          <p:cNvSpPr txBox="1"/>
          <p:nvPr/>
        </p:nvSpPr>
        <p:spPr>
          <a:xfrm>
            <a:off x="3219745" y="5626793"/>
            <a:ext cx="1145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800" b="1" dirty="0"/>
              <a:t>2020</a:t>
            </a:r>
            <a:endParaRPr lang="en-US" sz="2800" b="1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446B675-82FC-4B60-B7A4-7CB50548581D}"/>
              </a:ext>
            </a:extLst>
          </p:cNvPr>
          <p:cNvSpPr txBox="1"/>
          <p:nvPr/>
        </p:nvSpPr>
        <p:spPr>
          <a:xfrm flipH="1">
            <a:off x="2666997" y="2480244"/>
            <a:ext cx="2312065" cy="3139321"/>
          </a:xfrm>
          <a:prstGeom prst="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LB" b="1" u="sng" dirty="0"/>
              <a:t>بلدان مجلس التعاون الخليجي:</a:t>
            </a:r>
          </a:p>
          <a:p>
            <a:pPr algn="ctr" rtl="1"/>
            <a:r>
              <a:rPr lang="ar-LB" b="1" u="sng" dirty="0"/>
              <a:t>تغيير في منهجية التعداد</a:t>
            </a:r>
          </a:p>
          <a:p>
            <a:pPr algn="ctr" rtl="1"/>
            <a:r>
              <a:rPr lang="ar-LB" b="1" u="sng" dirty="0"/>
              <a:t>تعداد مرتكزعلى السجلات</a:t>
            </a:r>
          </a:p>
          <a:p>
            <a:pPr algn="ctr" rtl="1"/>
            <a:r>
              <a:rPr lang="ar-LB" b="1" u="sng" dirty="0"/>
              <a:t>الإدارية</a:t>
            </a:r>
          </a:p>
          <a:p>
            <a:pPr algn="r" rtl="1"/>
            <a:r>
              <a:rPr lang="ar-LB" dirty="0"/>
              <a:t>- </a:t>
            </a:r>
            <a:r>
              <a:rPr lang="ar-LB" u="sng" dirty="0"/>
              <a:t>كليا:</a:t>
            </a:r>
            <a:r>
              <a:rPr lang="ar-LB" dirty="0"/>
              <a:t> البحرين (</a:t>
            </a:r>
            <a:r>
              <a:rPr lang="ar-LB" sz="1400" dirty="0"/>
              <a:t>2021</a:t>
            </a:r>
            <a:r>
              <a:rPr lang="ar-LB" dirty="0"/>
              <a:t>)، </a:t>
            </a:r>
            <a:r>
              <a:rPr lang="ar-LB" sz="2000" b="1" dirty="0"/>
              <a:t>عمان</a:t>
            </a:r>
            <a:r>
              <a:rPr lang="ar-LB" dirty="0"/>
              <a:t>، الإمارات </a:t>
            </a:r>
            <a:r>
              <a:rPr lang="ar-LB" sz="1600" dirty="0"/>
              <a:t>(</a:t>
            </a:r>
            <a:r>
              <a:rPr lang="ar-LB" sz="1400" dirty="0"/>
              <a:t>2021</a:t>
            </a:r>
            <a:r>
              <a:rPr lang="ar-LB" sz="1600" dirty="0"/>
              <a:t>)، الكويت (</a:t>
            </a:r>
            <a:r>
              <a:rPr lang="ar-LB" sz="1400" dirty="0"/>
              <a:t>2021</a:t>
            </a:r>
            <a:r>
              <a:rPr lang="ar-LB" sz="1600" dirty="0"/>
              <a:t>) </a:t>
            </a:r>
          </a:p>
          <a:p>
            <a:pPr algn="r" rtl="1"/>
            <a:r>
              <a:rPr lang="ar-LB" dirty="0"/>
              <a:t>- </a:t>
            </a:r>
            <a:r>
              <a:rPr lang="ar-LB" u="sng" dirty="0"/>
              <a:t>جزئيا:</a:t>
            </a:r>
            <a:r>
              <a:rPr lang="ar-LB" dirty="0"/>
              <a:t> قطر </a:t>
            </a:r>
            <a:r>
              <a:rPr lang="ar-LB" sz="1400" dirty="0"/>
              <a:t>(2021</a:t>
            </a:r>
            <a:r>
              <a:rPr lang="ar-LB" dirty="0"/>
              <a:t>)، السعودية </a:t>
            </a:r>
            <a:r>
              <a:rPr lang="ar-LB" sz="1600" dirty="0"/>
              <a:t>(</a:t>
            </a:r>
            <a:r>
              <a:rPr lang="ar-LB" sz="1400" dirty="0"/>
              <a:t>2021</a:t>
            </a:r>
            <a:r>
              <a:rPr lang="ar-LB" sz="1600" dirty="0"/>
              <a:t>)، </a:t>
            </a:r>
            <a:endParaRPr lang="ar-LB" sz="1600" dirty="0">
              <a:solidFill>
                <a:srgbClr val="92D050"/>
              </a:solidFill>
              <a:highlight>
                <a:srgbClr val="008000"/>
              </a:highlight>
            </a:endParaRPr>
          </a:p>
          <a:p>
            <a:pPr algn="r" rtl="1"/>
            <a:endParaRPr lang="ar-LB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7E216CB-5CE0-4646-A5BE-96AF507EC3DD}"/>
              </a:ext>
            </a:extLst>
          </p:cNvPr>
          <p:cNvSpPr txBox="1"/>
          <p:nvPr/>
        </p:nvSpPr>
        <p:spPr>
          <a:xfrm>
            <a:off x="6214209" y="5652868"/>
            <a:ext cx="6966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1600" b="1" dirty="0"/>
              <a:t>2023</a:t>
            </a:r>
            <a:endParaRPr lang="en-US" sz="1600" b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E416737-1DCE-4BE2-99AE-8479E169878C}"/>
              </a:ext>
            </a:extLst>
          </p:cNvPr>
          <p:cNvSpPr txBox="1"/>
          <p:nvPr/>
        </p:nvSpPr>
        <p:spPr>
          <a:xfrm>
            <a:off x="7189085" y="5626793"/>
            <a:ext cx="6379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1600" b="1" dirty="0"/>
              <a:t>2024</a:t>
            </a:r>
            <a:endParaRPr lang="en-US" sz="1600" b="1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42F5850-09BC-40CB-8464-5925DE1E90CC}"/>
              </a:ext>
            </a:extLst>
          </p:cNvPr>
          <p:cNvSpPr txBox="1"/>
          <p:nvPr/>
        </p:nvSpPr>
        <p:spPr>
          <a:xfrm flipH="1">
            <a:off x="5940238" y="4695653"/>
            <a:ext cx="1099588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LB" dirty="0"/>
              <a:t>المغرب تونس</a:t>
            </a:r>
          </a:p>
          <a:p>
            <a:pPr algn="r" rtl="1"/>
            <a:r>
              <a:rPr lang="ar-LB" dirty="0"/>
              <a:t>موريتانيا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EEBD2F2-8951-452A-A391-D58372D9B2F8}"/>
              </a:ext>
            </a:extLst>
          </p:cNvPr>
          <p:cNvSpPr txBox="1"/>
          <p:nvPr/>
        </p:nvSpPr>
        <p:spPr>
          <a:xfrm>
            <a:off x="5347895" y="5644749"/>
            <a:ext cx="770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ar-LB" sz="1600" b="1" dirty="0"/>
              <a:t>202</a:t>
            </a:r>
            <a:r>
              <a:rPr lang="en-US" sz="1600" b="1" dirty="0"/>
              <a:t>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7F70A1C-418D-4489-9EF1-866B643658DD}"/>
              </a:ext>
            </a:extLst>
          </p:cNvPr>
          <p:cNvSpPr txBox="1"/>
          <p:nvPr/>
        </p:nvSpPr>
        <p:spPr>
          <a:xfrm>
            <a:off x="4409520" y="5664465"/>
            <a:ext cx="7346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1600" b="1" dirty="0"/>
              <a:t>2021</a:t>
            </a:r>
            <a:endParaRPr lang="en-US" sz="1600" b="1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25BD364-3D89-4D18-9716-0E06270BD42B}"/>
              </a:ext>
            </a:extLst>
          </p:cNvPr>
          <p:cNvSpPr txBox="1"/>
          <p:nvPr/>
        </p:nvSpPr>
        <p:spPr>
          <a:xfrm>
            <a:off x="2733506" y="5652868"/>
            <a:ext cx="686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/>
              <a:t>201</a:t>
            </a:r>
            <a:r>
              <a:rPr lang="ar-LB" sz="1600" b="1" dirty="0"/>
              <a:t>9</a:t>
            </a:r>
            <a:endParaRPr lang="en-US" sz="1600" b="1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29FD750-36C9-45CC-805B-9FA989860019}"/>
              </a:ext>
            </a:extLst>
          </p:cNvPr>
          <p:cNvSpPr txBox="1"/>
          <p:nvPr/>
        </p:nvSpPr>
        <p:spPr>
          <a:xfrm>
            <a:off x="8150471" y="5613971"/>
            <a:ext cx="10036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2000" b="1" dirty="0"/>
              <a:t>غير محدد</a:t>
            </a:r>
            <a:endParaRPr lang="en-US" sz="2000" b="1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88BA6D4-3D18-473D-BB6C-55B0080C3BA6}"/>
              </a:ext>
            </a:extLst>
          </p:cNvPr>
          <p:cNvSpPr txBox="1"/>
          <p:nvPr/>
        </p:nvSpPr>
        <p:spPr>
          <a:xfrm flipH="1">
            <a:off x="8204694" y="3715132"/>
            <a:ext cx="838197" cy="175432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LB" dirty="0"/>
              <a:t>اليمن</a:t>
            </a:r>
          </a:p>
          <a:p>
            <a:pPr algn="r" rtl="1"/>
            <a:r>
              <a:rPr lang="ar-LB" dirty="0"/>
              <a:t>سوريا</a:t>
            </a:r>
          </a:p>
          <a:p>
            <a:pPr algn="r" rtl="1"/>
            <a:r>
              <a:rPr lang="ar-LB" dirty="0"/>
              <a:t>لبنان</a:t>
            </a:r>
          </a:p>
          <a:p>
            <a:pPr algn="r" rtl="1"/>
            <a:r>
              <a:rPr lang="ar-LB" dirty="0"/>
              <a:t>ليبيا</a:t>
            </a:r>
            <a:endParaRPr lang="en-GB" dirty="0"/>
          </a:p>
          <a:p>
            <a:pPr algn="r" rtl="1"/>
            <a:r>
              <a:rPr lang="ar-LB" dirty="0"/>
              <a:t>جيبوتي</a:t>
            </a:r>
          </a:p>
          <a:p>
            <a:pPr algn="r" rtl="1"/>
            <a:r>
              <a:rPr lang="ar-LB" dirty="0"/>
              <a:t>الصومال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98F117B-0B07-4328-B416-D913029F4AD5}"/>
              </a:ext>
            </a:extLst>
          </p:cNvPr>
          <p:cNvSpPr txBox="1"/>
          <p:nvPr/>
        </p:nvSpPr>
        <p:spPr>
          <a:xfrm>
            <a:off x="966530" y="5675527"/>
            <a:ext cx="686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en-US" sz="1600" b="1" dirty="0"/>
              <a:t>2016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1388" y="1424697"/>
            <a:ext cx="2109181" cy="848214"/>
            <a:chOff x="1204327" y="3188186"/>
            <a:chExt cx="2109181" cy="848214"/>
          </a:xfrm>
        </p:grpSpPr>
        <p:pic>
          <p:nvPicPr>
            <p:cNvPr id="38" name="Graphic 37" descr="Smart Phone">
              <a:extLst>
                <a:ext uri="{FF2B5EF4-FFF2-40B4-BE49-F238E27FC236}">
                  <a16:creationId xmlns:a16="http://schemas.microsoft.com/office/drawing/2014/main" id="{05671F4A-902C-40DA-AC47-F74492623CA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2164429">
              <a:off x="1494371" y="3450070"/>
              <a:ext cx="617202" cy="576450"/>
            </a:xfrm>
            <a:prstGeom prst="rect">
              <a:avLst/>
            </a:prstGeom>
          </p:spPr>
        </p:pic>
        <p:pic>
          <p:nvPicPr>
            <p:cNvPr id="39" name="Graphic 38" descr="Smart Phone">
              <a:extLst>
                <a:ext uri="{FF2B5EF4-FFF2-40B4-BE49-F238E27FC236}">
                  <a16:creationId xmlns:a16="http://schemas.microsoft.com/office/drawing/2014/main" id="{478F4C3C-C644-45B9-921C-8519A1938C2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880112">
              <a:off x="1204327" y="3211855"/>
              <a:ext cx="617202" cy="576450"/>
            </a:xfrm>
            <a:prstGeom prst="rect">
              <a:avLst/>
            </a:prstGeom>
          </p:spPr>
        </p:pic>
        <p:pic>
          <p:nvPicPr>
            <p:cNvPr id="36" name="Graphic 37" descr="Smart Phone">
              <a:extLst>
                <a:ext uri="{FF2B5EF4-FFF2-40B4-BE49-F238E27FC236}">
                  <a16:creationId xmlns:a16="http://schemas.microsoft.com/office/drawing/2014/main" id="{05671F4A-902C-40DA-AC47-F74492623CA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2164429">
              <a:off x="2696306" y="3459950"/>
              <a:ext cx="617202" cy="576450"/>
            </a:xfrm>
            <a:prstGeom prst="rect">
              <a:avLst/>
            </a:prstGeom>
          </p:spPr>
        </p:pic>
        <p:pic>
          <p:nvPicPr>
            <p:cNvPr id="37" name="Graphic 38" descr="Smart Phone">
              <a:extLst>
                <a:ext uri="{FF2B5EF4-FFF2-40B4-BE49-F238E27FC236}">
                  <a16:creationId xmlns:a16="http://schemas.microsoft.com/office/drawing/2014/main" id="{478F4C3C-C644-45B9-921C-8519A1938C2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880112">
              <a:off x="2427865" y="3188186"/>
              <a:ext cx="617202" cy="576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446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89985" cy="552449"/>
          </a:xfrm>
        </p:spPr>
        <p:txBody>
          <a:bodyPr/>
          <a:lstStyle/>
          <a:p>
            <a:r>
              <a:rPr lang="ar-LB" dirty="0"/>
              <a:t>3. </a:t>
            </a:r>
            <a:r>
              <a:rPr lang="ar-SA" dirty="0"/>
              <a:t>الانشطة والمشاريع الإحصائية المنفذة من قبل قسم الإحصاءات الديمغرافية والاجتماعية بالإسكوا حول تعدادات السكان والمساكن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101" y="2133600"/>
            <a:ext cx="8556699" cy="4419600"/>
          </a:xfrm>
        </p:spPr>
        <p:txBody>
          <a:bodyPr/>
          <a:lstStyle/>
          <a:p>
            <a:pPr marL="342900" indent="-342900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r>
              <a:rPr lang="ar-LB" altLang="en-US" sz="2400" b="1" dirty="0">
                <a:solidFill>
                  <a:schemeClr val="tx2"/>
                </a:solidFill>
              </a:rPr>
              <a:t>اجتماعات الخبراء وورشات العمل - التدريبية: </a:t>
            </a:r>
          </a:p>
          <a:p>
            <a:pPr marL="342900" indent="-342900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r>
              <a:rPr lang="ar-LB" altLang="en-US" sz="2400" b="1" dirty="0">
                <a:solidFill>
                  <a:schemeClr val="tx2"/>
                </a:solidFill>
              </a:rPr>
              <a:t>الشركاء: صندوق الأمم المتحدة للسكان، مركز الخليج للإحصاءات، شعبة الإحصاء بالأمم المتحدة، المعهد العربي للتدريب الاحصائي</a:t>
            </a:r>
          </a:p>
          <a:p>
            <a:pPr lvl="1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LB" sz="2000" dirty="0">
                <a:solidFill>
                  <a:schemeClr val="tx2"/>
                </a:solidFill>
              </a:rPr>
              <a:t>     فريق عمل تعدادات السكان والمساكن للبلدان العربية في دورة 2020</a:t>
            </a:r>
          </a:p>
          <a:p>
            <a:pPr marL="807005" lvl="2" indent="-4572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الاجتماع الأول لفريق عمل تعدادات السكان والمساكن للبلدان العربية في دورة 2020 ، عمان، 8 إلى 9 ديسمبر 2015</a:t>
            </a:r>
          </a:p>
          <a:p>
            <a:pPr marL="807005" lvl="2" indent="-4572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الاجتماع الثاني لفريق عمل تعدادات السكان والمساكن للبلدان العربية في دورة 2020 ، القاهرة، 22 إلى 23 كانون الثاني/ يناير 2017. (منهجيات بديلة ونشر بيانات التعداد)</a:t>
            </a:r>
          </a:p>
          <a:p>
            <a:pPr marL="807005" lvl="2" indent="-4572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الاجتماع الثالث لفريق عمل تعدادات السكان والمساكن للبلدان العربية في دورة 2020 ، القاهرة 29 - 31 كانون الثاني/ يناير 2018</a:t>
            </a: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dirty="0">
                <a:solidFill>
                  <a:schemeClr val="tx2"/>
                </a:solidFill>
              </a:rPr>
              <a:t>اجتماع فريق الخبراء المعني بتقييم بيانات التعداد العام للسكان في البلدان العربية، الرباط، 2019 </a:t>
            </a: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dirty="0">
                <a:solidFill>
                  <a:schemeClr val="tx2"/>
                </a:solidFill>
              </a:rPr>
              <a:t>ورشة عمل إقليمية حول استخدام بيانات التعداد لأغراض التخطيط للتنمية والبحث العلمي في البلدان العربية، الرباط، 1-3 تشرين الأول/اكتوبر 2019</a:t>
            </a:r>
            <a:endParaRPr lang="ar-LB" sz="1650" dirty="0">
              <a:solidFill>
                <a:schemeClr val="tx2"/>
              </a:solidFill>
            </a:endParaRPr>
          </a:p>
          <a:p>
            <a:pPr lvl="1" indent="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ar-LB" sz="2000" dirty="0">
              <a:solidFill>
                <a:schemeClr val="tx2"/>
              </a:solidFill>
            </a:endParaRP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endParaRPr lang="ar-LB" sz="2000" dirty="0">
              <a:solidFill>
                <a:schemeClr val="tx2"/>
              </a:solidFill>
            </a:endParaRPr>
          </a:p>
          <a:p>
            <a:pPr lvl="1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ar-LB" sz="1950" dirty="0">
              <a:solidFill>
                <a:schemeClr val="tx2"/>
              </a:solidFill>
            </a:endParaRPr>
          </a:p>
          <a:p>
            <a:pPr marL="257175" indent="-257175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AutoNum type="arabicPeriod"/>
            </a:pPr>
            <a:endParaRPr lang="ar-LB" sz="1950" dirty="0">
              <a:solidFill>
                <a:schemeClr val="tx2"/>
              </a:solidFill>
            </a:endParaRPr>
          </a:p>
          <a:p>
            <a:pPr indent="-257175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v"/>
            </a:pPr>
            <a:endParaRPr lang="ar-SA" alt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07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89985" cy="552449"/>
          </a:xfrm>
        </p:spPr>
        <p:txBody>
          <a:bodyPr/>
          <a:lstStyle/>
          <a:p>
            <a:r>
              <a:rPr lang="ar-LB" dirty="0"/>
              <a:t>3. </a:t>
            </a:r>
            <a:r>
              <a:rPr lang="ar-SA" dirty="0"/>
              <a:t>الانشطة والمشاريع الإحصائية المنفذة من قبل قسم الإحصاءات الديمغرافية والاجتماعية بالإسكوا حول تعدادات السكان والمساكن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415" y="2189730"/>
            <a:ext cx="7731836" cy="3479006"/>
          </a:xfrm>
        </p:spPr>
        <p:txBody>
          <a:bodyPr/>
          <a:lstStyle/>
          <a:p>
            <a:pPr marL="342900" indent="-342900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r>
              <a:rPr lang="ar-LB" altLang="en-US" sz="2400" b="1" dirty="0">
                <a:solidFill>
                  <a:schemeClr val="tx2"/>
                </a:solidFill>
              </a:rPr>
              <a:t>اجتماعات الخبراء وورشات العمل – التدريبية (تابع): </a:t>
            </a:r>
          </a:p>
          <a:p>
            <a:pPr marL="747713" lvl="1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LB" sz="2000" dirty="0">
                <a:solidFill>
                  <a:schemeClr val="tx2"/>
                </a:solidFill>
              </a:rPr>
              <a:t>سلسلة من الورشات وورشات العمل الإقليمية والوطنية: </a:t>
            </a: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ورشة عمل حول اجراء التعدادات في ظل أنظمة فدرالية بالتعاون مع مركز الإحصاء في امارة راس الخيمة، في دولة الامارات العربية المتحدة في الفترة ما بين 17-18 أكتوبر 2017</a:t>
            </a: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ورشة عمل حول التخطيط لإجراء تعدادات السكان والمساكن باستخدام التكنولوجيا في بلدان عربية مختارة بيروت،24- 27 تموز / يوليو 2018</a:t>
            </a: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ورشة عمل إقليمية حول قياس مؤشرات أهداف التنمية المستدامة من خلال تعدادات السكان والمساكن وبيانات السجلات المدنية في البلدان العربية، 17-19 تشرين الثاني/نوفمبر 202</a:t>
            </a: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ورشة العمل التشاورية حول التخطيط لإجراء تعداد السكان والمساكن باستخدام التكنولوجيا في المملكة المغربية، 15-17كانون الأول/ديسمبر2020</a:t>
            </a:r>
          </a:p>
          <a:p>
            <a:pPr marL="754380" lvl="2" indent="-34290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+mj-lt"/>
              <a:buAutoNum type="arabicPeriod"/>
            </a:pPr>
            <a:r>
              <a:rPr lang="ar-LB" sz="1650" dirty="0">
                <a:solidFill>
                  <a:schemeClr val="tx2"/>
                </a:solidFill>
              </a:rPr>
              <a:t>سلسة جلسات لدعم تعدادات السكان والمساكن : العراق، السودان، الامارات، المملكة العربية السعودية </a:t>
            </a:r>
          </a:p>
          <a:p>
            <a:pPr lvl="1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ar-LB" sz="1950" dirty="0">
              <a:solidFill>
                <a:schemeClr val="tx2"/>
              </a:solidFill>
            </a:endParaRPr>
          </a:p>
          <a:p>
            <a:pPr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ar-LB" sz="1950" dirty="0">
              <a:solidFill>
                <a:schemeClr val="tx2"/>
              </a:solidFill>
            </a:endParaRPr>
          </a:p>
          <a:p>
            <a:pPr indent="-257175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v"/>
            </a:pPr>
            <a:endParaRPr lang="ar-SA" alt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100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81000"/>
            <a:ext cx="8289985" cy="552449"/>
          </a:xfrm>
        </p:spPr>
        <p:txBody>
          <a:bodyPr/>
          <a:lstStyle/>
          <a:p>
            <a:r>
              <a:rPr lang="ar-LB" dirty="0"/>
              <a:t>3. </a:t>
            </a:r>
            <a:r>
              <a:rPr lang="ar-SA" dirty="0"/>
              <a:t>الانشطة والمشاريع الإحصائية المنفذة من قبل قسم الإحصاءات الديمغرافية والاجتماعية بالإسكوا حول تعدادات السكان والمساكن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415" y="2189730"/>
            <a:ext cx="7731836" cy="3479006"/>
          </a:xfrm>
        </p:spPr>
        <p:txBody>
          <a:bodyPr/>
          <a:lstStyle/>
          <a:p>
            <a:pPr marL="205978" lvl="1" indent="0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</a:pPr>
            <a:endParaRPr lang="ar-LB" sz="1125" dirty="0">
              <a:solidFill>
                <a:schemeClr val="tx2"/>
              </a:solidFill>
            </a:endParaRPr>
          </a:p>
          <a:p>
            <a:pPr marL="342900" indent="-342900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r>
              <a:rPr lang="ar-LB" sz="2400" b="1" dirty="0">
                <a:solidFill>
                  <a:schemeClr val="tx2"/>
                </a:solidFill>
              </a:rPr>
              <a:t>الدراسات المنهجية وقاعدة المعرفة</a:t>
            </a:r>
          </a:p>
          <a:p>
            <a:pPr lvl="1" indent="-257175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SA" sz="1950" dirty="0">
                <a:solidFill>
                  <a:schemeClr val="tx2"/>
                </a:solidFill>
              </a:rPr>
              <a:t>تعد</a:t>
            </a:r>
            <a:r>
              <a:rPr lang="ar-LB" sz="1950" dirty="0">
                <a:solidFill>
                  <a:schemeClr val="tx2"/>
                </a:solidFill>
              </a:rPr>
              <a:t>ا</a:t>
            </a:r>
            <a:r>
              <a:rPr lang="ar-SA" sz="1950" dirty="0" err="1">
                <a:solidFill>
                  <a:schemeClr val="tx2"/>
                </a:solidFill>
              </a:rPr>
              <a:t>دات</a:t>
            </a:r>
            <a:r>
              <a:rPr lang="ar-SA" sz="1950" dirty="0">
                <a:solidFill>
                  <a:schemeClr val="tx2"/>
                </a:solidFill>
              </a:rPr>
              <a:t> السكان والمساكن: المنهجيات المرتكزة على السجلات والمنهجيات المتعددة</a:t>
            </a:r>
            <a:endParaRPr lang="ar-LB" sz="1950" dirty="0">
              <a:solidFill>
                <a:schemeClr val="tx2"/>
              </a:solidFill>
            </a:endParaRPr>
          </a:p>
          <a:p>
            <a:pPr lvl="1" indent="-257175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SA" sz="1950" dirty="0">
                <a:solidFill>
                  <a:schemeClr val="tx2"/>
                </a:solidFill>
              </a:rPr>
              <a:t>نشر واستخدام بيانات تعدادات السكان والمساكن</a:t>
            </a:r>
            <a:r>
              <a:rPr lang="ar-LB" sz="1950" dirty="0">
                <a:solidFill>
                  <a:schemeClr val="tx2"/>
                </a:solidFill>
              </a:rPr>
              <a:t>:</a:t>
            </a:r>
            <a:r>
              <a:rPr lang="ar-SA" sz="1950" dirty="0">
                <a:solidFill>
                  <a:schemeClr val="tx2"/>
                </a:solidFill>
              </a:rPr>
              <a:t> الأساليب المستجدة</a:t>
            </a:r>
            <a:endParaRPr lang="ar-LB" sz="1950" dirty="0">
              <a:solidFill>
                <a:schemeClr val="tx2"/>
              </a:solidFill>
            </a:endParaRPr>
          </a:p>
          <a:p>
            <a:pPr lvl="1" indent="-257175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LB" sz="1950" dirty="0">
                <a:solidFill>
                  <a:schemeClr val="tx2"/>
                </a:solidFill>
              </a:rPr>
              <a:t>اجراء التعدادات السكانية بأسلوب العد الذاتي (الإلكتروني)</a:t>
            </a:r>
          </a:p>
          <a:p>
            <a:pPr lvl="1" indent="-257175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LB" sz="1950" dirty="0">
                <a:solidFill>
                  <a:schemeClr val="tx2"/>
                </a:solidFill>
              </a:rPr>
              <a:t> تقييم البيانات العمرية لتعدادات البلدان العربية</a:t>
            </a:r>
          </a:p>
          <a:p>
            <a:pPr lvl="1" indent="-257175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LB" sz="1950" dirty="0">
                <a:solidFill>
                  <a:schemeClr val="tx2"/>
                </a:solidFill>
              </a:rPr>
              <a:t>استراتيجيات نشر بيانات التعداد</a:t>
            </a:r>
          </a:p>
          <a:p>
            <a:pPr lvl="1" indent="-257175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ar-LB" sz="1950" dirty="0">
                <a:solidFill>
                  <a:schemeClr val="tx2"/>
                </a:solidFill>
              </a:rPr>
              <a:t>التواصل بمخرجات التعداد لأغراض التخطيط (طور التدقيق)</a:t>
            </a:r>
          </a:p>
          <a:p>
            <a:pPr lvl="1" indent="-257175" defTabSz="34290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en-US" sz="1350" b="1" dirty="0">
                <a:solidFill>
                  <a:schemeClr val="tx2"/>
                </a:solidFill>
                <a:highlight>
                  <a:srgbClr val="0000FF"/>
                </a:highlight>
                <a:hlinkClick r:id="rId2"/>
              </a:rPr>
              <a:t>https://www.unescwa.org/sub-site/arab-population-housing-censuses</a:t>
            </a:r>
            <a:endParaRPr lang="ar-LB" sz="1350" b="1" dirty="0">
              <a:solidFill>
                <a:schemeClr val="tx2"/>
              </a:solidFill>
              <a:highlight>
                <a:srgbClr val="0000FF"/>
              </a:highlight>
            </a:endParaRPr>
          </a:p>
          <a:p>
            <a:pPr marL="342900" indent="-342900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q"/>
            </a:pPr>
            <a:r>
              <a:rPr lang="ar-LB" sz="2400" b="1" dirty="0">
                <a:solidFill>
                  <a:schemeClr val="tx2"/>
                </a:solidFill>
              </a:rPr>
              <a:t>المهمات الاستشارية ونقل الخبرات </a:t>
            </a:r>
            <a:endParaRPr lang="ar-SA" sz="2400" b="1" dirty="0">
              <a:solidFill>
                <a:schemeClr val="tx2"/>
              </a:solidFill>
            </a:endParaRPr>
          </a:p>
          <a:p>
            <a:pPr marL="257175" indent="-257175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AutoNum type="arabicPeriod"/>
            </a:pPr>
            <a:endParaRPr lang="ar-LB" sz="1950" dirty="0">
              <a:solidFill>
                <a:schemeClr val="tx2"/>
              </a:solidFill>
            </a:endParaRPr>
          </a:p>
          <a:p>
            <a:pPr indent="-257175" defTabSz="3429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v"/>
            </a:pPr>
            <a:endParaRPr lang="ar-SA" alt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70133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 presentation future plans (002).potx" id="{1DA920EC-E68D-4B85-9991-A21953F92DDE}" vid="{810C6FAC-F6DA-4589-9A1C-2AF002735D41}"/>
    </a:ext>
  </a:extLst>
</a:theme>
</file>

<file path=ppt/theme/theme5.xml><?xml version="1.0" encoding="utf-8"?>
<a:theme xmlns:a="http://schemas.openxmlformats.org/drawingml/2006/main" name="1_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Ar" id="{CA9D1C49-7894-0E4A-B88F-93A62C7B6C47}" vid="{4D5710C3-A91B-0146-B7B2-58BEF02F20A7}"/>
    </a:ext>
  </a:extLst>
</a:theme>
</file>

<file path=ppt/theme/theme6.xml><?xml version="1.0" encoding="utf-8"?>
<a:theme xmlns:a="http://schemas.openxmlformats.org/drawingml/2006/main" name="2_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Ar" id="{CA9D1C49-7894-0E4A-B88F-93A62C7B6C47}" vid="{4D5710C3-A91B-0146-B7B2-58BEF02F20A7}"/>
    </a:ext>
  </a:extLst>
</a:theme>
</file>

<file path=ppt/theme/theme7.xml><?xml version="1.0" encoding="utf-8"?>
<a:theme xmlns:a="http://schemas.openxmlformats.org/drawingml/2006/main" name="3_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Ar" id="{CA9D1C49-7894-0E4A-B88F-93A62C7B6C47}" vid="{4D5710C3-A91B-0146-B7B2-58BEF02F20A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39452</TotalTime>
  <Words>895</Words>
  <Application>Microsoft Office PowerPoint</Application>
  <PresentationFormat>On-screen Show (4:3)</PresentationFormat>
  <Paragraphs>119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</vt:lpstr>
      <vt:lpstr>Calibri</vt:lpstr>
      <vt:lpstr>Calibri Light</vt:lpstr>
      <vt:lpstr>Garamond</vt:lpstr>
      <vt:lpstr>Sakkal Majalla</vt:lpstr>
      <vt:lpstr>Selawik Light</vt:lpstr>
      <vt:lpstr>Wingdings</vt:lpstr>
      <vt:lpstr>1_Default Design</vt:lpstr>
      <vt:lpstr>2_Default Design</vt:lpstr>
      <vt:lpstr>Custom Design</vt:lpstr>
      <vt:lpstr>SavonVTI</vt:lpstr>
      <vt:lpstr>1_SavonVTI</vt:lpstr>
      <vt:lpstr>2_SavonVTI</vt:lpstr>
      <vt:lpstr>3_SavonVTI</vt:lpstr>
      <vt:lpstr> لمحة حول اجراء التعدادات في البلدان العربية خلال جولة 2020 : التحديات في ظل جائحة كورونا إسماعيل لُبّد   </vt:lpstr>
      <vt:lpstr>PowerPoint Presentation</vt:lpstr>
      <vt:lpstr>1. لمحة عامة عن إجراء التعدادات في العالم في جولة 2020</vt:lpstr>
      <vt:lpstr>1. لمحة عامة عن إجراء التعدادات في العالم في جولة 2020 (تابع) </vt:lpstr>
      <vt:lpstr>1. لمحة عامة عن إجراء التعدادات في العالم في جولة 2020 (تابع) </vt:lpstr>
      <vt:lpstr>2لمحة عامة عن تأثير جائحة كوفيد على إجراء التعدادات في البلدان العربية في جولة 2020.</vt:lpstr>
      <vt:lpstr>PowerPoint Presentation</vt:lpstr>
      <vt:lpstr>PowerPoint Presentation</vt:lpstr>
      <vt:lpstr>PowerPoint Presentation</vt:lpstr>
      <vt:lpstr>شكراً لحسن المتابعة والاستماع  </vt:lpstr>
    </vt:vector>
  </TitlesOfParts>
  <Company>United Nations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User</dc:creator>
  <cp:lastModifiedBy>Dina Karanouh</cp:lastModifiedBy>
  <cp:revision>322</cp:revision>
  <cp:lastPrinted>2021-03-11T07:26:03Z</cp:lastPrinted>
  <dcterms:created xsi:type="dcterms:W3CDTF">2008-04-16T08:27:11Z</dcterms:created>
  <dcterms:modified xsi:type="dcterms:W3CDTF">2021-11-15T13:43:03Z</dcterms:modified>
</cp:coreProperties>
</file>