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olors4.xml" ContentType="application/vnd.ms-office.chartcolorstyle+xml"/>
  <Override PartName="/ppt/charts/colors3.xml" ContentType="application/vnd.ms-office.chartcolorstyle+xml"/>
  <Override PartName="/ppt/charts/chart3.xml" ContentType="application/vnd.openxmlformats-officedocument.drawingml.chart+xml"/>
  <Override PartName="/ppt/charts/style4.xml" ContentType="application/vnd.ms-office.chartstyle+xml"/>
  <Override PartName="/ppt/charts/style3.xml" ContentType="application/vnd.ms-office.chart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2" r:id="rId2"/>
    <p:sldId id="274" r:id="rId3"/>
    <p:sldId id="420" r:id="rId4"/>
    <p:sldId id="421" r:id="rId5"/>
    <p:sldId id="277" r:id="rId6"/>
    <p:sldId id="266" r:id="rId7"/>
    <p:sldId id="275" r:id="rId8"/>
    <p:sldId id="267" r:id="rId9"/>
    <p:sldId id="264" r:id="rId10"/>
    <p:sldId id="278" r:id="rId11"/>
    <p:sldId id="279" r:id="rId12"/>
    <p:sldId id="256" r:id="rId13"/>
    <p:sldId id="268" r:id="rId14"/>
    <p:sldId id="269" r:id="rId15"/>
    <p:sldId id="270" r:id="rId16"/>
    <p:sldId id="271" r:id="rId17"/>
    <p:sldId id="41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7A39"/>
    <a:srgbClr val="EF402B"/>
    <a:srgbClr val="94A6B8"/>
    <a:srgbClr val="156082"/>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191929233807229E-2"/>
          <c:y val="0.16098789170348465"/>
          <c:w val="0.93571628937007878"/>
          <c:h val="0.54567662092233604"/>
        </c:manualLayout>
      </c:layout>
      <c:barChart>
        <c:barDir val="col"/>
        <c:grouping val="clustered"/>
        <c:varyColors val="0"/>
        <c:ser>
          <c:idx val="0"/>
          <c:order val="0"/>
          <c:tx>
            <c:strRef>
              <c:f>Sheet1!$B$1</c:f>
              <c:strCache>
                <c:ptCount val="1"/>
                <c:pt idx="0">
                  <c:v>التعرض لعنف جسدي أو جنسي</c:v>
                </c:pt>
              </c:strCache>
            </c:strRef>
          </c:tx>
          <c:spPr>
            <a:solidFill>
              <a:schemeClr val="accent2">
                <a:lumMod val="75000"/>
              </a:schemeClr>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15-19</c:v>
                </c:pt>
                <c:pt idx="1">
                  <c:v>20-24</c:v>
                </c:pt>
                <c:pt idx="2">
                  <c:v>25-29</c:v>
                </c:pt>
                <c:pt idx="3">
                  <c:v>30-39</c:v>
                </c:pt>
                <c:pt idx="4">
                  <c:v>40-49</c:v>
                </c:pt>
              </c:strCache>
            </c:strRef>
          </c:cat>
          <c:val>
            <c:numRef>
              <c:f>Sheet1!$B$2:$B$6</c:f>
              <c:numCache>
                <c:formatCode>General</c:formatCode>
                <c:ptCount val="5"/>
                <c:pt idx="0">
                  <c:v>17.8</c:v>
                </c:pt>
                <c:pt idx="1">
                  <c:v>23.2</c:v>
                </c:pt>
                <c:pt idx="2">
                  <c:v>20.100000000000001</c:v>
                </c:pt>
                <c:pt idx="3">
                  <c:v>17.8</c:v>
                </c:pt>
                <c:pt idx="4">
                  <c:v>12.6</c:v>
                </c:pt>
              </c:numCache>
            </c:numRef>
          </c:val>
          <c:extLst>
            <c:ext xmlns:c16="http://schemas.microsoft.com/office/drawing/2014/chart" uri="{C3380CC4-5D6E-409C-BE32-E72D297353CC}">
              <c16:uniqueId val="{00000000-EEAE-4601-AB7F-813EEBA6CD7F}"/>
            </c:ext>
          </c:extLst>
        </c:ser>
        <c:dLbls>
          <c:dLblPos val="outEnd"/>
          <c:showLegendKey val="0"/>
          <c:showVal val="1"/>
          <c:showCatName val="0"/>
          <c:showSerName val="0"/>
          <c:showPercent val="0"/>
          <c:showBubbleSize val="0"/>
        </c:dLbls>
        <c:gapWidth val="219"/>
        <c:overlap val="-27"/>
        <c:axId val="266920704"/>
        <c:axId val="266923392"/>
      </c:barChart>
      <c:catAx>
        <c:axId val="266920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crossAx val="266923392"/>
        <c:crosses val="autoZero"/>
        <c:auto val="1"/>
        <c:lblAlgn val="ctr"/>
        <c:lblOffset val="100"/>
        <c:noMultiLvlLbl val="0"/>
      </c:catAx>
      <c:valAx>
        <c:axId val="266923392"/>
        <c:scaling>
          <c:orientation val="minMax"/>
        </c:scaling>
        <c:delete val="1"/>
        <c:axPos val="l"/>
        <c:numFmt formatCode="General" sourceLinked="1"/>
        <c:majorTickMark val="none"/>
        <c:minorTickMark val="none"/>
        <c:tickLblPos val="nextTo"/>
        <c:crossAx val="266920704"/>
        <c:crosses val="autoZero"/>
        <c:crossBetween val="between"/>
      </c:valAx>
      <c:spPr>
        <a:noFill/>
        <a:ln>
          <a:noFill/>
        </a:ln>
        <a:effectLst/>
      </c:spPr>
    </c:plotArea>
    <c:legend>
      <c:legendPos val="b"/>
      <c:layout>
        <c:manualLayout>
          <c:xMode val="edge"/>
          <c:yMode val="edge"/>
          <c:x val="0.2675411198600175"/>
          <c:y val="0.84903578954704162"/>
          <c:w val="0.41630653980752408"/>
          <c:h val="0.10067685982024846"/>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2"/>
      </a:solidFill>
    </a:ln>
    <a:effectLst/>
  </c:spPr>
  <c:txPr>
    <a:bodyPr/>
    <a:lstStyle/>
    <a:p>
      <a:pPr>
        <a:defRPr b="1" i="0" baseline="0">
          <a:solidFill>
            <a:schemeClr val="tx2"/>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العنف الجسدي</c:v>
                </c:pt>
              </c:strCache>
            </c:strRef>
          </c:tx>
          <c:spPr>
            <a:solidFill>
              <a:schemeClr val="accent1"/>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15-19</c:v>
                </c:pt>
                <c:pt idx="1">
                  <c:v>20-24</c:v>
                </c:pt>
                <c:pt idx="2">
                  <c:v>25-29</c:v>
                </c:pt>
                <c:pt idx="3">
                  <c:v>30-39</c:v>
                </c:pt>
                <c:pt idx="4">
                  <c:v>40-49</c:v>
                </c:pt>
              </c:strCache>
            </c:strRef>
          </c:cat>
          <c:val>
            <c:numRef>
              <c:f>Sheet1!$B$2:$B$6</c:f>
              <c:numCache>
                <c:formatCode>General</c:formatCode>
                <c:ptCount val="5"/>
                <c:pt idx="0">
                  <c:v>18</c:v>
                </c:pt>
                <c:pt idx="1">
                  <c:v>26.7</c:v>
                </c:pt>
                <c:pt idx="2">
                  <c:v>27.7</c:v>
                </c:pt>
                <c:pt idx="3">
                  <c:v>26.3</c:v>
                </c:pt>
                <c:pt idx="4">
                  <c:v>23.5</c:v>
                </c:pt>
              </c:numCache>
            </c:numRef>
          </c:val>
          <c:extLst>
            <c:ext xmlns:c16="http://schemas.microsoft.com/office/drawing/2014/chart" uri="{C3380CC4-5D6E-409C-BE32-E72D297353CC}">
              <c16:uniqueId val="{00000000-D50F-452F-9C79-FE4DDCCDE0A8}"/>
            </c:ext>
          </c:extLst>
        </c:ser>
        <c:ser>
          <c:idx val="1"/>
          <c:order val="1"/>
          <c:tx>
            <c:strRef>
              <c:f>Sheet1!$C$1</c:f>
              <c:strCache>
                <c:ptCount val="1"/>
                <c:pt idx="0">
                  <c:v>العنف الجنسي</c:v>
                </c:pt>
              </c:strCache>
            </c:strRef>
          </c:tx>
          <c:spPr>
            <a:solidFill>
              <a:schemeClr val="accent2"/>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15-19</c:v>
                </c:pt>
                <c:pt idx="1">
                  <c:v>20-24</c:v>
                </c:pt>
                <c:pt idx="2">
                  <c:v>25-29</c:v>
                </c:pt>
                <c:pt idx="3">
                  <c:v>30-39</c:v>
                </c:pt>
                <c:pt idx="4">
                  <c:v>40-49</c:v>
                </c:pt>
              </c:strCache>
            </c:strRef>
          </c:cat>
          <c:val>
            <c:numRef>
              <c:f>Sheet1!$C$2:$C$6</c:f>
              <c:numCache>
                <c:formatCode>General</c:formatCode>
                <c:ptCount val="5"/>
                <c:pt idx="0">
                  <c:v>7.4</c:v>
                </c:pt>
                <c:pt idx="1">
                  <c:v>5.4</c:v>
                </c:pt>
                <c:pt idx="2">
                  <c:v>7.2</c:v>
                </c:pt>
                <c:pt idx="3">
                  <c:v>5.8</c:v>
                </c:pt>
                <c:pt idx="4">
                  <c:v>4.4000000000000004</c:v>
                </c:pt>
              </c:numCache>
            </c:numRef>
          </c:val>
          <c:extLst>
            <c:ext xmlns:c16="http://schemas.microsoft.com/office/drawing/2014/chart" uri="{C3380CC4-5D6E-409C-BE32-E72D297353CC}">
              <c16:uniqueId val="{00000001-D50F-452F-9C79-FE4DDCCDE0A8}"/>
            </c:ext>
          </c:extLst>
        </c:ser>
        <c:ser>
          <c:idx val="2"/>
          <c:order val="2"/>
          <c:tx>
            <c:strRef>
              <c:f>Sheet1!$D$1</c:f>
              <c:strCache>
                <c:ptCount val="1"/>
                <c:pt idx="0">
                  <c:v>العنف النفسي</c:v>
                </c:pt>
              </c:strCache>
            </c:strRef>
          </c:tx>
          <c:spPr>
            <a:solidFill>
              <a:schemeClr val="accent3"/>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15-19</c:v>
                </c:pt>
                <c:pt idx="1">
                  <c:v>20-24</c:v>
                </c:pt>
                <c:pt idx="2">
                  <c:v>25-29</c:v>
                </c:pt>
                <c:pt idx="3">
                  <c:v>30-39</c:v>
                </c:pt>
                <c:pt idx="4">
                  <c:v>40-49</c:v>
                </c:pt>
              </c:strCache>
            </c:strRef>
          </c:cat>
          <c:val>
            <c:numRef>
              <c:f>Sheet1!$D$2:$D$6</c:f>
              <c:numCache>
                <c:formatCode>General</c:formatCode>
                <c:ptCount val="5"/>
                <c:pt idx="0">
                  <c:v>16.899999999999999</c:v>
                </c:pt>
                <c:pt idx="1">
                  <c:v>20.7</c:v>
                </c:pt>
                <c:pt idx="2">
                  <c:v>23.1</c:v>
                </c:pt>
                <c:pt idx="3">
                  <c:v>24</c:v>
                </c:pt>
                <c:pt idx="4">
                  <c:v>20.7</c:v>
                </c:pt>
              </c:numCache>
            </c:numRef>
          </c:val>
          <c:extLst>
            <c:ext xmlns:c16="http://schemas.microsoft.com/office/drawing/2014/chart" uri="{C3380CC4-5D6E-409C-BE32-E72D297353CC}">
              <c16:uniqueId val="{00000002-D50F-452F-9C79-FE4DDCCDE0A8}"/>
            </c:ext>
          </c:extLst>
        </c:ser>
        <c:ser>
          <c:idx val="3"/>
          <c:order val="3"/>
          <c:tx>
            <c:strRef>
              <c:f>Sheet1!$E$1</c:f>
              <c:strCache>
                <c:ptCount val="1"/>
                <c:pt idx="0">
                  <c:v>العنف الجسدي والجنسي</c:v>
                </c:pt>
              </c:strCache>
            </c:strRef>
          </c:tx>
          <c:spPr>
            <a:solidFill>
              <a:schemeClr val="accent4"/>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15-19</c:v>
                </c:pt>
                <c:pt idx="1">
                  <c:v>20-24</c:v>
                </c:pt>
                <c:pt idx="2">
                  <c:v>25-29</c:v>
                </c:pt>
                <c:pt idx="3">
                  <c:v>30-39</c:v>
                </c:pt>
                <c:pt idx="4">
                  <c:v>40-49</c:v>
                </c:pt>
              </c:strCache>
            </c:strRef>
          </c:cat>
          <c:val>
            <c:numRef>
              <c:f>Sheet1!$E$2:$E$6</c:f>
              <c:numCache>
                <c:formatCode>General</c:formatCode>
                <c:ptCount val="5"/>
                <c:pt idx="0">
                  <c:v>5.7</c:v>
                </c:pt>
                <c:pt idx="1">
                  <c:v>5.0999999999999996</c:v>
                </c:pt>
                <c:pt idx="2">
                  <c:v>6.5</c:v>
                </c:pt>
                <c:pt idx="3">
                  <c:v>5</c:v>
                </c:pt>
                <c:pt idx="4">
                  <c:v>4</c:v>
                </c:pt>
              </c:numCache>
            </c:numRef>
          </c:val>
          <c:extLst>
            <c:ext xmlns:c16="http://schemas.microsoft.com/office/drawing/2014/chart" uri="{C3380CC4-5D6E-409C-BE32-E72D297353CC}">
              <c16:uniqueId val="{00000003-D50F-452F-9C79-FE4DDCCDE0A8}"/>
            </c:ext>
          </c:extLst>
        </c:ser>
        <c:ser>
          <c:idx val="4"/>
          <c:order val="4"/>
          <c:tx>
            <c:strRef>
              <c:f>Sheet1!$F$1</c:f>
              <c:strCache>
                <c:ptCount val="1"/>
                <c:pt idx="0">
                  <c:v>العنف الجسدي والجنسي والنفسي</c:v>
                </c:pt>
              </c:strCache>
            </c:strRef>
          </c:tx>
          <c:spPr>
            <a:solidFill>
              <a:schemeClr val="accent5"/>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15-19</c:v>
                </c:pt>
                <c:pt idx="1">
                  <c:v>20-24</c:v>
                </c:pt>
                <c:pt idx="2">
                  <c:v>25-29</c:v>
                </c:pt>
                <c:pt idx="3">
                  <c:v>30-39</c:v>
                </c:pt>
                <c:pt idx="4">
                  <c:v>40-49</c:v>
                </c:pt>
              </c:strCache>
            </c:strRef>
          </c:cat>
          <c:val>
            <c:numRef>
              <c:f>Sheet1!$F$2:$F$6</c:f>
              <c:numCache>
                <c:formatCode>General</c:formatCode>
                <c:ptCount val="5"/>
                <c:pt idx="0">
                  <c:v>5.0999999999999996</c:v>
                </c:pt>
                <c:pt idx="1">
                  <c:v>4.5</c:v>
                </c:pt>
                <c:pt idx="2">
                  <c:v>5.7</c:v>
                </c:pt>
                <c:pt idx="3">
                  <c:v>4.5</c:v>
                </c:pt>
                <c:pt idx="4">
                  <c:v>3.7</c:v>
                </c:pt>
              </c:numCache>
            </c:numRef>
          </c:val>
          <c:extLst>
            <c:ext xmlns:c16="http://schemas.microsoft.com/office/drawing/2014/chart" uri="{C3380CC4-5D6E-409C-BE32-E72D297353CC}">
              <c16:uniqueId val="{00000004-D50F-452F-9C79-FE4DDCCDE0A8}"/>
            </c:ext>
          </c:extLst>
        </c:ser>
        <c:dLbls>
          <c:dLblPos val="outEnd"/>
          <c:showLegendKey val="0"/>
          <c:showVal val="1"/>
          <c:showCatName val="0"/>
          <c:showSerName val="0"/>
          <c:showPercent val="0"/>
          <c:showBubbleSize val="0"/>
        </c:dLbls>
        <c:gapWidth val="219"/>
        <c:overlap val="-27"/>
        <c:axId val="142897152"/>
        <c:axId val="142898688"/>
      </c:barChart>
      <c:catAx>
        <c:axId val="142897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2"/>
                </a:solidFill>
                <a:latin typeface="+mn-lt"/>
                <a:ea typeface="+mn-ea"/>
                <a:cs typeface="+mn-cs"/>
              </a:defRPr>
            </a:pPr>
            <a:endParaRPr lang="en-US"/>
          </a:p>
        </c:txPr>
        <c:crossAx val="142898688"/>
        <c:crosses val="autoZero"/>
        <c:auto val="1"/>
        <c:lblAlgn val="ctr"/>
        <c:lblOffset val="100"/>
        <c:noMultiLvlLbl val="0"/>
      </c:catAx>
      <c:valAx>
        <c:axId val="142898688"/>
        <c:scaling>
          <c:orientation val="minMax"/>
        </c:scaling>
        <c:delete val="1"/>
        <c:axPos val="l"/>
        <c:numFmt formatCode="General" sourceLinked="1"/>
        <c:majorTickMark val="none"/>
        <c:minorTickMark val="none"/>
        <c:tickLblPos val="nextTo"/>
        <c:crossAx val="142897152"/>
        <c:crosses val="autoZero"/>
        <c:crossBetween val="between"/>
      </c:valAx>
      <c:spPr>
        <a:noFill/>
        <a:ln>
          <a:solidFill>
            <a:schemeClr val="tx2"/>
          </a:solidFill>
        </a:ln>
        <a:effectLst/>
      </c:spPr>
    </c:plotArea>
    <c:legend>
      <c:legendPos val="b"/>
      <c:layout>
        <c:manualLayout>
          <c:xMode val="edge"/>
          <c:yMode val="edge"/>
          <c:x val="0.12706760689524205"/>
          <c:y val="0.92141932811894833"/>
          <c:w val="0.74586469111269837"/>
          <c:h val="6.0791094565610972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881326570767566E-2"/>
          <c:y val="3.3119231842446341E-2"/>
          <c:w val="0.97312390888023947"/>
          <c:h val="0.80108262193365576"/>
        </c:manualLayout>
      </c:layout>
      <c:barChart>
        <c:barDir val="col"/>
        <c:grouping val="clustered"/>
        <c:varyColors val="0"/>
        <c:ser>
          <c:idx val="0"/>
          <c:order val="0"/>
          <c:tx>
            <c:strRef>
              <c:f>Sheet1!$B$1</c:f>
              <c:strCache>
                <c:ptCount val="1"/>
                <c:pt idx="0">
                  <c:v>المختنات</c:v>
                </c:pt>
              </c:strCache>
            </c:strRef>
          </c:tx>
          <c:spPr>
            <a:solidFill>
              <a:schemeClr val="accent2">
                <a:lumMod val="50000"/>
              </a:schemeClr>
            </a:solidFill>
            <a:ln>
              <a:solidFill>
                <a:srgbClr val="002060"/>
              </a:solid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15-19</c:v>
                </c:pt>
                <c:pt idx="1">
                  <c:v>20-24</c:v>
                </c:pt>
                <c:pt idx="2">
                  <c:v>25-29</c:v>
                </c:pt>
              </c:strCache>
            </c:strRef>
          </c:cat>
          <c:val>
            <c:numRef>
              <c:f>Sheet1!$B$2:$B$4</c:f>
              <c:numCache>
                <c:formatCode>General</c:formatCode>
                <c:ptCount val="3"/>
                <c:pt idx="0">
                  <c:v>38.200000000000003</c:v>
                </c:pt>
                <c:pt idx="1">
                  <c:v>41.3</c:v>
                </c:pt>
                <c:pt idx="2">
                  <c:v>48.4</c:v>
                </c:pt>
              </c:numCache>
            </c:numRef>
          </c:val>
          <c:extLst>
            <c:ext xmlns:c16="http://schemas.microsoft.com/office/drawing/2014/chart" uri="{C3380CC4-5D6E-409C-BE32-E72D297353CC}">
              <c16:uniqueId val="{00000000-2964-4FE3-A121-6883748ACDB8}"/>
            </c:ext>
          </c:extLst>
        </c:ser>
        <c:dLbls>
          <c:dLblPos val="outEnd"/>
          <c:showLegendKey val="0"/>
          <c:showVal val="1"/>
          <c:showCatName val="0"/>
          <c:showSerName val="0"/>
          <c:showPercent val="0"/>
          <c:showBubbleSize val="0"/>
        </c:dLbls>
        <c:gapWidth val="219"/>
        <c:overlap val="-27"/>
        <c:axId val="155256704"/>
        <c:axId val="155259648"/>
      </c:barChart>
      <c:catAx>
        <c:axId val="155256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2"/>
                </a:solidFill>
                <a:latin typeface="+mn-lt"/>
                <a:ea typeface="+mn-ea"/>
                <a:cs typeface="+mn-cs"/>
              </a:defRPr>
            </a:pPr>
            <a:endParaRPr lang="en-US"/>
          </a:p>
        </c:txPr>
        <c:crossAx val="155259648"/>
        <c:crosses val="autoZero"/>
        <c:auto val="1"/>
        <c:lblAlgn val="ctr"/>
        <c:lblOffset val="100"/>
        <c:noMultiLvlLbl val="0"/>
      </c:catAx>
      <c:valAx>
        <c:axId val="155259648"/>
        <c:scaling>
          <c:orientation val="minMax"/>
        </c:scaling>
        <c:delete val="1"/>
        <c:axPos val="l"/>
        <c:numFmt formatCode="General" sourceLinked="1"/>
        <c:majorTickMark val="none"/>
        <c:minorTickMark val="none"/>
        <c:tickLblPos val="nextTo"/>
        <c:crossAx val="155256704"/>
        <c:crosses val="autoZero"/>
        <c:crossBetween val="between"/>
      </c:valAx>
      <c:spPr>
        <a:noFill/>
        <a:ln>
          <a:solidFill>
            <a:schemeClr val="tx2"/>
          </a:solidFill>
        </a:ln>
        <a:effectLst/>
      </c:spPr>
    </c:plotArea>
    <c:legend>
      <c:legendPos val="b"/>
      <c:layout>
        <c:manualLayout>
          <c:xMode val="edge"/>
          <c:yMode val="edge"/>
          <c:x val="0.42642246810436119"/>
          <c:y val="0.92735769457904305"/>
          <c:w val="0.1605930131589921"/>
          <c:h val="7.2642305420956815E-2"/>
        </c:manualLayout>
      </c:layout>
      <c:overlay val="0"/>
      <c:spPr>
        <a:noFill/>
        <a:ln>
          <a:noFill/>
        </a:ln>
        <a:effectLst/>
      </c:spPr>
      <c:txPr>
        <a:bodyPr rot="0" spcFirstLastPara="1" vertOverflow="ellipsis" vert="horz" wrap="square" anchor="ctr" anchorCtr="1"/>
        <a:lstStyle/>
        <a:p>
          <a:pPr>
            <a:defRPr sz="1500" b="1"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18370040715271E-2"/>
          <c:y val="3.5615295660491646E-2"/>
          <c:w val="0.96763259918569455"/>
          <c:h val="0.86131609730282555"/>
        </c:manualLayout>
      </c:layout>
      <c:barChart>
        <c:barDir val="col"/>
        <c:grouping val="clustered"/>
        <c:varyColors val="0"/>
        <c:ser>
          <c:idx val="0"/>
          <c:order val="0"/>
          <c:tx>
            <c:strRef>
              <c:f>Sheet1!$B$1</c:f>
              <c:strCache>
                <c:ptCount val="1"/>
                <c:pt idx="0">
                  <c:v>المختنات</c:v>
                </c:pt>
              </c:strCache>
            </c:strRef>
          </c:tx>
          <c:spPr>
            <a:solidFill>
              <a:schemeClr val="accent2">
                <a:lumMod val="60000"/>
                <a:lumOff val="40000"/>
              </a:schemeClr>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15-19</c:v>
                </c:pt>
                <c:pt idx="1">
                  <c:v>20-24</c:v>
                </c:pt>
                <c:pt idx="2">
                  <c:v>25-29</c:v>
                </c:pt>
                <c:pt idx="3">
                  <c:v>30-34</c:v>
                </c:pt>
                <c:pt idx="4">
                  <c:v>35-39</c:v>
                </c:pt>
                <c:pt idx="5">
                  <c:v>40-44</c:v>
                </c:pt>
                <c:pt idx="6">
                  <c:v>45-49</c:v>
                </c:pt>
              </c:strCache>
            </c:strRef>
          </c:cat>
          <c:val>
            <c:numRef>
              <c:f>Sheet1!$B$2:$B$8</c:f>
              <c:numCache>
                <c:formatCode>General</c:formatCode>
                <c:ptCount val="7"/>
                <c:pt idx="0">
                  <c:v>66.5</c:v>
                </c:pt>
                <c:pt idx="1">
                  <c:v>71.3</c:v>
                </c:pt>
                <c:pt idx="2">
                  <c:v>77.5</c:v>
                </c:pt>
                <c:pt idx="3">
                  <c:v>85.2</c:v>
                </c:pt>
                <c:pt idx="4">
                  <c:v>89.4</c:v>
                </c:pt>
                <c:pt idx="5">
                  <c:v>93</c:v>
                </c:pt>
                <c:pt idx="6">
                  <c:v>94.4</c:v>
                </c:pt>
              </c:numCache>
            </c:numRef>
          </c:val>
          <c:extLst>
            <c:ext xmlns:c16="http://schemas.microsoft.com/office/drawing/2014/chart" uri="{C3380CC4-5D6E-409C-BE32-E72D297353CC}">
              <c16:uniqueId val="{00000000-52F0-499E-8735-A2742BDFF2F9}"/>
            </c:ext>
          </c:extLst>
        </c:ser>
        <c:dLbls>
          <c:dLblPos val="outEnd"/>
          <c:showLegendKey val="0"/>
          <c:showVal val="1"/>
          <c:showCatName val="0"/>
          <c:showSerName val="0"/>
          <c:showPercent val="0"/>
          <c:showBubbleSize val="0"/>
        </c:dLbls>
        <c:gapWidth val="81"/>
        <c:overlap val="100"/>
        <c:axId val="155325568"/>
        <c:axId val="155328512"/>
      </c:barChart>
      <c:catAx>
        <c:axId val="155325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2"/>
                </a:solidFill>
                <a:latin typeface="+mn-lt"/>
                <a:ea typeface="+mn-ea"/>
                <a:cs typeface="+mn-cs"/>
              </a:defRPr>
            </a:pPr>
            <a:endParaRPr lang="en-US"/>
          </a:p>
        </c:txPr>
        <c:crossAx val="155328512"/>
        <c:crosses val="autoZero"/>
        <c:auto val="1"/>
        <c:lblAlgn val="ctr"/>
        <c:lblOffset val="100"/>
        <c:noMultiLvlLbl val="0"/>
      </c:catAx>
      <c:valAx>
        <c:axId val="155328512"/>
        <c:scaling>
          <c:orientation val="minMax"/>
        </c:scaling>
        <c:delete val="1"/>
        <c:axPos val="l"/>
        <c:numFmt formatCode="General" sourceLinked="1"/>
        <c:majorTickMark val="none"/>
        <c:minorTickMark val="none"/>
        <c:tickLblPos val="nextTo"/>
        <c:crossAx val="155325568"/>
        <c:crosses val="autoZero"/>
        <c:crossBetween val="between"/>
      </c:valAx>
      <c:spPr>
        <a:noFill/>
        <a:ln>
          <a:solidFill>
            <a:srgbClr val="002060"/>
          </a:solidFill>
        </a:ln>
        <a:effectLst/>
      </c:spPr>
    </c:plotArea>
    <c:legend>
      <c:legendPos val="b"/>
      <c:layout>
        <c:manualLayout>
          <c:xMode val="edge"/>
          <c:yMode val="edge"/>
          <c:x val="4.3410950579765843E-2"/>
          <c:y val="8.7244853374312856E-2"/>
          <c:w val="0.15953041211987579"/>
          <c:h val="0.10483893971836239"/>
        </c:manualLayout>
      </c:layout>
      <c:overlay val="0"/>
      <c:spPr>
        <a:noFill/>
        <a:ln>
          <a:noFill/>
        </a:ln>
        <a:effectLst/>
      </c:spPr>
      <c:txPr>
        <a:bodyPr rot="0" spcFirstLastPara="1" vertOverflow="ellipsis" vert="horz" wrap="square" anchor="ctr" anchorCtr="1"/>
        <a:lstStyle/>
        <a:p>
          <a:pPr>
            <a:defRPr sz="1500" b="1"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685990338164248E-2"/>
          <c:y val="6.2425686786036931E-2"/>
          <c:w val="0.93753746814256911"/>
          <c:h val="0.74174418351961868"/>
        </c:manualLayout>
      </c:layout>
      <c:barChart>
        <c:barDir val="col"/>
        <c:grouping val="clustered"/>
        <c:varyColors val="0"/>
        <c:ser>
          <c:idx val="0"/>
          <c:order val="0"/>
          <c:tx>
            <c:strRef>
              <c:f>Sheet1!$B$1</c:f>
              <c:strCache>
                <c:ptCount val="1"/>
                <c:pt idx="0">
                  <c:v> وسائل تنظيم الاسرة</c:v>
                </c:pt>
              </c:strCache>
            </c:strRef>
          </c:tx>
          <c:spPr>
            <a:solidFill>
              <a:schemeClr val="accent2">
                <a:lumMod val="75000"/>
              </a:schemeClr>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15-19</c:v>
                </c:pt>
                <c:pt idx="1">
                  <c:v>20-24</c:v>
                </c:pt>
                <c:pt idx="2">
                  <c:v>25-29</c:v>
                </c:pt>
                <c:pt idx="3">
                  <c:v>30-34</c:v>
                </c:pt>
                <c:pt idx="4">
                  <c:v>35-39</c:v>
                </c:pt>
                <c:pt idx="5">
                  <c:v>40-44</c:v>
                </c:pt>
                <c:pt idx="6">
                  <c:v>45-49</c:v>
                </c:pt>
              </c:strCache>
            </c:strRef>
          </c:cat>
          <c:val>
            <c:numRef>
              <c:f>Sheet1!$B$2:$B$8</c:f>
              <c:numCache>
                <c:formatCode>General</c:formatCode>
                <c:ptCount val="7"/>
                <c:pt idx="0">
                  <c:v>13.9</c:v>
                </c:pt>
                <c:pt idx="1">
                  <c:v>21.2</c:v>
                </c:pt>
                <c:pt idx="2">
                  <c:v>20.2</c:v>
                </c:pt>
                <c:pt idx="3">
                  <c:v>20.100000000000001</c:v>
                </c:pt>
                <c:pt idx="4">
                  <c:v>20.100000000000001</c:v>
                </c:pt>
                <c:pt idx="5">
                  <c:v>20.9</c:v>
                </c:pt>
                <c:pt idx="6">
                  <c:v>22.7</c:v>
                </c:pt>
              </c:numCache>
            </c:numRef>
          </c:val>
          <c:extLst>
            <c:ext xmlns:c16="http://schemas.microsoft.com/office/drawing/2014/chart" uri="{C3380CC4-5D6E-409C-BE32-E72D297353CC}">
              <c16:uniqueId val="{00000000-6618-4043-B286-E410372C3655}"/>
            </c:ext>
          </c:extLst>
        </c:ser>
        <c:dLbls>
          <c:dLblPos val="outEnd"/>
          <c:showLegendKey val="0"/>
          <c:showVal val="1"/>
          <c:showCatName val="0"/>
          <c:showSerName val="0"/>
          <c:showPercent val="0"/>
          <c:showBubbleSize val="0"/>
        </c:dLbls>
        <c:gapWidth val="147"/>
        <c:overlap val="-27"/>
        <c:axId val="155353472"/>
        <c:axId val="155356160"/>
      </c:barChart>
      <c:catAx>
        <c:axId val="155353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2"/>
                </a:solidFill>
                <a:latin typeface="+mn-lt"/>
                <a:ea typeface="+mn-ea"/>
                <a:cs typeface="+mn-cs"/>
              </a:defRPr>
            </a:pPr>
            <a:endParaRPr lang="en-US"/>
          </a:p>
        </c:txPr>
        <c:crossAx val="155356160"/>
        <c:crosses val="autoZero"/>
        <c:auto val="1"/>
        <c:lblAlgn val="ctr"/>
        <c:lblOffset val="100"/>
        <c:noMultiLvlLbl val="0"/>
      </c:catAx>
      <c:valAx>
        <c:axId val="155356160"/>
        <c:scaling>
          <c:orientation val="minMax"/>
        </c:scaling>
        <c:delete val="1"/>
        <c:axPos val="l"/>
        <c:numFmt formatCode="General" sourceLinked="1"/>
        <c:majorTickMark val="none"/>
        <c:minorTickMark val="none"/>
        <c:tickLblPos val="nextTo"/>
        <c:crossAx val="155353472"/>
        <c:crosses val="autoZero"/>
        <c:crossBetween val="between"/>
      </c:valAx>
      <c:spPr>
        <a:noFill/>
        <a:ln>
          <a:noFill/>
        </a:ln>
        <a:effectLst/>
      </c:spPr>
    </c:plotArea>
    <c:legend>
      <c:legendPos val="r"/>
      <c:layout>
        <c:manualLayout>
          <c:xMode val="edge"/>
          <c:yMode val="edge"/>
          <c:x val="0.38681283046140974"/>
          <c:y val="0.89679091094418273"/>
          <c:w val="0.17719683137433909"/>
          <c:h val="7.9270532695744494E-2"/>
        </c:manualLayout>
      </c:layout>
      <c:overlay val="0"/>
      <c:spPr>
        <a:noFill/>
        <a:ln>
          <a:noFill/>
        </a:ln>
        <a:effectLst/>
      </c:spPr>
      <c:txPr>
        <a:bodyPr rot="0" spcFirstLastPara="1" vertOverflow="ellipsis" vert="horz" wrap="square" anchor="ctr" anchorCtr="1"/>
        <a:lstStyle/>
        <a:p>
          <a:pPr>
            <a:defRPr sz="1500" b="1"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CC6128-49F5-4A44-A105-79919C51ADA7}" type="datetimeFigureOut">
              <a:rPr lang="en-US" smtClean="0"/>
              <a:t>5/6/2025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08450C-0AA5-4693-B14B-753B2AD12ABA}" type="slidenum">
              <a:rPr lang="en-US" smtClean="0"/>
              <a:t>‹#›</a:t>
            </a:fld>
            <a:endParaRPr lang="en-US"/>
          </a:p>
        </p:txBody>
      </p:sp>
    </p:spTree>
    <p:extLst>
      <p:ext uri="{BB962C8B-B14F-4D97-AF65-F5344CB8AC3E}">
        <p14:creationId xmlns:p14="http://schemas.microsoft.com/office/powerpoint/2010/main" val="4268539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08450C-0AA5-4693-B14B-753B2AD12ABA}" type="slidenum">
              <a:rPr lang="en-US" smtClean="0"/>
              <a:t>1</a:t>
            </a:fld>
            <a:endParaRPr lang="en-US"/>
          </a:p>
        </p:txBody>
      </p:sp>
    </p:spTree>
    <p:extLst>
      <p:ext uri="{BB962C8B-B14F-4D97-AF65-F5344CB8AC3E}">
        <p14:creationId xmlns:p14="http://schemas.microsoft.com/office/powerpoint/2010/main" val="841685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D1227-A93E-7405-0FEE-9CE1894EF1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31ADF8-BFD3-0596-A282-B94905A312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6B03A0-B2D1-8E9F-6AE3-9BF755F731D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318A5A4-F460-AF97-45B3-0981D52EA941}"/>
              </a:ext>
            </a:extLst>
          </p:cNvPr>
          <p:cNvSpPr>
            <a:spLocks noGrp="1"/>
          </p:cNvSpPr>
          <p:nvPr>
            <p:ph type="sldNum" sz="quarter" idx="5"/>
          </p:nvPr>
        </p:nvSpPr>
        <p:spPr/>
        <p:txBody>
          <a:bodyPr/>
          <a:lstStyle/>
          <a:p>
            <a:fld id="{4E08450C-0AA5-4693-B14B-753B2AD12ABA}" type="slidenum">
              <a:rPr lang="en-US" smtClean="0"/>
              <a:t>5</a:t>
            </a:fld>
            <a:endParaRPr lang="en-US"/>
          </a:p>
        </p:txBody>
      </p:sp>
    </p:spTree>
    <p:extLst>
      <p:ext uri="{BB962C8B-B14F-4D97-AF65-F5344CB8AC3E}">
        <p14:creationId xmlns:p14="http://schemas.microsoft.com/office/powerpoint/2010/main" val="3450372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08450C-0AA5-4693-B14B-753B2AD12ABA}" type="slidenum">
              <a:rPr lang="en-US" smtClean="0"/>
              <a:t>17</a:t>
            </a:fld>
            <a:endParaRPr lang="en-US"/>
          </a:p>
        </p:txBody>
      </p:sp>
    </p:spTree>
    <p:extLst>
      <p:ext uri="{BB962C8B-B14F-4D97-AF65-F5344CB8AC3E}">
        <p14:creationId xmlns:p14="http://schemas.microsoft.com/office/powerpoint/2010/main" val="1848490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4CF28-92C7-4AD2-1C81-C51D47C70E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DE5B72-8302-B5EC-9E0C-0D0D77E17F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C66B5F-8084-0A9D-C9FD-D7B70B211FD0}"/>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5" name="Footer Placeholder 4">
            <a:extLst>
              <a:ext uri="{FF2B5EF4-FFF2-40B4-BE49-F238E27FC236}">
                <a16:creationId xmlns:a16="http://schemas.microsoft.com/office/drawing/2014/main" id="{14A166A7-FB3A-04C1-77FC-42D69FE16B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75A20C-6604-2BCB-CDE0-D906D38EE1C0}"/>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3569265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D2850-1AB0-0BA6-C250-08F1D010C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E5783D-9049-E41E-4A8F-DA6AC5567E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D6C641-B501-637F-D39E-53DB4FF46B03}"/>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5" name="Footer Placeholder 4">
            <a:extLst>
              <a:ext uri="{FF2B5EF4-FFF2-40B4-BE49-F238E27FC236}">
                <a16:creationId xmlns:a16="http://schemas.microsoft.com/office/drawing/2014/main" id="{B7967306-4926-6CAA-F9D4-C064C31529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99490B-1554-E8F2-F1B5-4FBBD2367BA0}"/>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2024475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58B950-60C1-F1CB-EA2B-7102AA3464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37A167-2685-B7F5-1F99-3C35C15518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0C0D81-04E5-49D1-B558-6A8A76022BB9}"/>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5" name="Footer Placeholder 4">
            <a:extLst>
              <a:ext uri="{FF2B5EF4-FFF2-40B4-BE49-F238E27FC236}">
                <a16:creationId xmlns:a16="http://schemas.microsoft.com/office/drawing/2014/main" id="{941DCC4A-1F24-943D-F683-8F206329E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356098-DD92-5EDE-48C7-1ED89BFEE37F}"/>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1328713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0FAD0-2D0A-11E6-E0D1-C55B94C682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55D79B-F5BD-2173-C74C-E4D8080240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A70D24-8D4B-6267-3C33-5A567E610C10}"/>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5" name="Footer Placeholder 4">
            <a:extLst>
              <a:ext uri="{FF2B5EF4-FFF2-40B4-BE49-F238E27FC236}">
                <a16:creationId xmlns:a16="http://schemas.microsoft.com/office/drawing/2014/main" id="{09C7FA0D-E0B3-FACF-A7F4-28EC03F934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788D3B-D405-DEA5-7BFC-B6DF16BABB11}"/>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3935130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7E2C8-D624-5C59-EB2B-B9251972ED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F7B960-5EA3-F06E-CD8C-E7995074CF5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AEB525-8BCF-AD6B-D067-C081C4064215}"/>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5" name="Footer Placeholder 4">
            <a:extLst>
              <a:ext uri="{FF2B5EF4-FFF2-40B4-BE49-F238E27FC236}">
                <a16:creationId xmlns:a16="http://schemas.microsoft.com/office/drawing/2014/main" id="{95883C37-E3A4-2D8C-4D53-D326D51C1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2E94C4-CAA4-DF36-720E-A42DD5965046}"/>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1986071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7E80F-806E-7852-81A1-2D94B83081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90BDC0-72AB-8DE0-6E42-492B2FA7EA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160D26-6693-7B8B-C24B-6136233A9D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53F8D1-B523-0CF3-F40D-F5A6A0C68B84}"/>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6" name="Footer Placeholder 5">
            <a:extLst>
              <a:ext uri="{FF2B5EF4-FFF2-40B4-BE49-F238E27FC236}">
                <a16:creationId xmlns:a16="http://schemas.microsoft.com/office/drawing/2014/main" id="{EBC3882B-5DB3-9546-AA0E-5665375471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213D8D-22F1-EC4D-AFF7-8C5FA85792D5}"/>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1842201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0B0D5-A45C-9A77-067D-38DC640D08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8FC3DC-E559-D3F3-1A36-308F2241A2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837EA1-EF01-1CF9-46ED-A24E329608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FE91F9-C872-A888-7518-9B68050634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B39C7F-0F87-E876-5902-55B6C1A4D9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5171EA-DE5E-9182-2A55-F28F42ADCE36}"/>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8" name="Footer Placeholder 7">
            <a:extLst>
              <a:ext uri="{FF2B5EF4-FFF2-40B4-BE49-F238E27FC236}">
                <a16:creationId xmlns:a16="http://schemas.microsoft.com/office/drawing/2014/main" id="{F8367138-A17C-97DC-0B40-1F6F482F2C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ABDB0E-07B9-0419-00FE-4F3DA8EF95E0}"/>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68117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CD6C-9D8C-DA1D-1929-D83039C0F6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737329-FFB7-6133-2A86-0A83313C87D5}"/>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4" name="Footer Placeholder 3">
            <a:extLst>
              <a:ext uri="{FF2B5EF4-FFF2-40B4-BE49-F238E27FC236}">
                <a16:creationId xmlns:a16="http://schemas.microsoft.com/office/drawing/2014/main" id="{FA790B23-2FA1-43B7-B2C1-43D883F464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B5B555-A9A0-B5E6-ECBD-A89226B1E586}"/>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139342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02C7C-DF77-6B0B-F865-C4C0D411A4F4}"/>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3" name="Footer Placeholder 2">
            <a:extLst>
              <a:ext uri="{FF2B5EF4-FFF2-40B4-BE49-F238E27FC236}">
                <a16:creationId xmlns:a16="http://schemas.microsoft.com/office/drawing/2014/main" id="{013DE764-55B5-97B9-6EC9-62C151DE79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1228B4-55E6-6D65-2FDD-9C80B3F025AC}"/>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3196666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D0BEA-35B7-9DD4-DC41-40AF76F527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D7BCFE-10A9-340B-4944-D73EF8B72E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B8EF35-B86D-756B-5E0F-32D955108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12D01E-298F-F1F8-F134-6E0A867168F8}"/>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6" name="Footer Placeholder 5">
            <a:extLst>
              <a:ext uri="{FF2B5EF4-FFF2-40B4-BE49-F238E27FC236}">
                <a16:creationId xmlns:a16="http://schemas.microsoft.com/office/drawing/2014/main" id="{E8545BCC-C41D-E7D6-9BAD-DFAD0A5AC0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34F354-4CE5-7F74-4260-A20F1E635DEB}"/>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1023001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5134B-235D-5088-C717-F0634BE0B6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0671F5-833C-BDD0-45FC-5C655AACAB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E48E1C-3635-7510-307A-927EFAE386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CEBC4A-1224-A621-7DD4-CB68A22883FA}"/>
              </a:ext>
            </a:extLst>
          </p:cNvPr>
          <p:cNvSpPr>
            <a:spLocks noGrp="1"/>
          </p:cNvSpPr>
          <p:nvPr>
            <p:ph type="dt" sz="half" idx="10"/>
          </p:nvPr>
        </p:nvSpPr>
        <p:spPr/>
        <p:txBody>
          <a:bodyPr/>
          <a:lstStyle/>
          <a:p>
            <a:fld id="{22910C0C-6887-462A-BBB4-B520BBBF4814}" type="datetimeFigureOut">
              <a:rPr lang="en-US" smtClean="0"/>
              <a:t>5/6/2025</a:t>
            </a:fld>
            <a:endParaRPr lang="en-US"/>
          </a:p>
        </p:txBody>
      </p:sp>
      <p:sp>
        <p:nvSpPr>
          <p:cNvPr id="6" name="Footer Placeholder 5">
            <a:extLst>
              <a:ext uri="{FF2B5EF4-FFF2-40B4-BE49-F238E27FC236}">
                <a16:creationId xmlns:a16="http://schemas.microsoft.com/office/drawing/2014/main" id="{18B78FEA-5625-B44B-C946-95D9E5EDCE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E7C5E3-F906-6AE6-B4C1-043717667878}"/>
              </a:ext>
            </a:extLst>
          </p:cNvPr>
          <p:cNvSpPr>
            <a:spLocks noGrp="1"/>
          </p:cNvSpPr>
          <p:nvPr>
            <p:ph type="sldNum" sz="quarter" idx="12"/>
          </p:nvPr>
        </p:nvSpPr>
        <p:spPr/>
        <p:txBody>
          <a:bodyPr/>
          <a:lstStyle/>
          <a:p>
            <a:fld id="{C9D0A791-3BC7-4E52-8C9F-2D9189162CB1}" type="slidenum">
              <a:rPr lang="en-US" smtClean="0"/>
              <a:t>‹#›</a:t>
            </a:fld>
            <a:endParaRPr lang="en-US"/>
          </a:p>
        </p:txBody>
      </p:sp>
    </p:spTree>
    <p:extLst>
      <p:ext uri="{BB962C8B-B14F-4D97-AF65-F5344CB8AC3E}">
        <p14:creationId xmlns:p14="http://schemas.microsoft.com/office/powerpoint/2010/main" val="2433670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80F49C-606D-7BDA-CED6-5225BDC892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10657F-7E74-5443-AD17-48384F964C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7827C6-7FB6-018E-4828-42F8A352D5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2910C0C-6887-462A-BBB4-B520BBBF4814}" type="datetimeFigureOut">
              <a:rPr lang="en-US" smtClean="0"/>
              <a:t>5/6/2025</a:t>
            </a:fld>
            <a:endParaRPr lang="en-US"/>
          </a:p>
        </p:txBody>
      </p:sp>
      <p:sp>
        <p:nvSpPr>
          <p:cNvPr id="5" name="Footer Placeholder 4">
            <a:extLst>
              <a:ext uri="{FF2B5EF4-FFF2-40B4-BE49-F238E27FC236}">
                <a16:creationId xmlns:a16="http://schemas.microsoft.com/office/drawing/2014/main" id="{AD20DB36-5537-E62B-D93E-298252FC19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460DE39-22D6-5B61-4DB3-9B4BD38153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D0A791-3BC7-4E52-8C9F-2D9189162CB1}" type="slidenum">
              <a:rPr lang="en-US" smtClean="0"/>
              <a:t>‹#›</a:t>
            </a:fld>
            <a:endParaRPr lang="en-US"/>
          </a:p>
        </p:txBody>
      </p:sp>
    </p:spTree>
    <p:extLst>
      <p:ext uri="{BB962C8B-B14F-4D97-AF65-F5344CB8AC3E}">
        <p14:creationId xmlns:p14="http://schemas.microsoft.com/office/powerpoint/2010/main" val="2734133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a:extLst>
            <a:ext uri="{FF2B5EF4-FFF2-40B4-BE49-F238E27FC236}">
              <a16:creationId xmlns:a16="http://schemas.microsoft.com/office/drawing/2014/main" id="{099C858B-CEC9-2D13-C42B-2A44915ACAA9}"/>
            </a:ext>
          </a:extLst>
        </p:cNvPr>
        <p:cNvGrpSpPr/>
        <p:nvPr/>
      </p:nvGrpSpPr>
      <p:grpSpPr>
        <a:xfrm>
          <a:off x="0" y="0"/>
          <a:ext cx="0" cy="0"/>
          <a:chOff x="0" y="0"/>
          <a:chExt cx="0" cy="0"/>
        </a:xfrm>
      </p:grpSpPr>
      <p:pic>
        <p:nvPicPr>
          <p:cNvPr id="7" name="Picture 6" descr="A red square with white text and a symbol&#10;&#10;AI-generated content may be incorrect.">
            <a:extLst>
              <a:ext uri="{FF2B5EF4-FFF2-40B4-BE49-F238E27FC236}">
                <a16:creationId xmlns:a16="http://schemas.microsoft.com/office/drawing/2014/main" id="{64E07406-9AEB-765A-595A-DA4B00DB8DA4}"/>
              </a:ext>
            </a:extLst>
          </p:cNvPr>
          <p:cNvPicPr>
            <a:picLocks noChangeAspect="1"/>
          </p:cNvPicPr>
          <p:nvPr/>
        </p:nvPicPr>
        <p:blipFill>
          <a:blip r:embed="rId3">
            <a:extLst>
              <a:ext uri="{28A0092B-C50C-407E-A947-70E740481C1C}">
                <a14:useLocalDpi xmlns:a14="http://schemas.microsoft.com/office/drawing/2010/main" val="0"/>
              </a:ext>
            </a:extLst>
          </a:blip>
          <a:srcRect l="8975" t="7110" r="10419" b="3401"/>
          <a:stretch/>
        </p:blipFill>
        <p:spPr>
          <a:xfrm>
            <a:off x="0" y="0"/>
            <a:ext cx="3967340" cy="6858000"/>
          </a:xfrm>
          <a:prstGeom prst="rect">
            <a:avLst/>
          </a:prstGeom>
        </p:spPr>
      </p:pic>
      <p:sp>
        <p:nvSpPr>
          <p:cNvPr id="10" name="Title 1">
            <a:extLst>
              <a:ext uri="{FF2B5EF4-FFF2-40B4-BE49-F238E27FC236}">
                <a16:creationId xmlns:a16="http://schemas.microsoft.com/office/drawing/2014/main" id="{8F5A3B3D-50CB-1071-7737-EE94F8F4DA2A}"/>
              </a:ext>
            </a:extLst>
          </p:cNvPr>
          <p:cNvSpPr txBox="1">
            <a:spLocks/>
          </p:cNvSpPr>
          <p:nvPr/>
        </p:nvSpPr>
        <p:spPr>
          <a:xfrm>
            <a:off x="4652506" y="1495988"/>
            <a:ext cx="7369731" cy="45650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6600" b="1" spc="-300" dirty="0">
                <a:solidFill>
                  <a:schemeClr val="accent2">
                    <a:lumMod val="50000"/>
                  </a:schemeClr>
                </a:solidFill>
                <a:effectLst>
                  <a:outerShdw blurRad="38100" dist="38100" dir="2700000" algn="tl">
                    <a:srgbClr val="000000">
                      <a:alpha val="43137"/>
                    </a:srgbClr>
                  </a:outerShdw>
                </a:effectLst>
              </a:rPr>
              <a:t>تجربة  مصر في جمع ونشر  الهدف الخامس من اهداف التنمية المستدامة </a:t>
            </a:r>
            <a:br>
              <a:rPr lang="ar-EG" sz="6000" b="1" dirty="0">
                <a:solidFill>
                  <a:schemeClr val="accent2">
                    <a:lumMod val="50000"/>
                  </a:schemeClr>
                </a:solidFill>
                <a:effectLst>
                  <a:outerShdw blurRad="38100" dist="38100" dir="2700000" algn="tl">
                    <a:srgbClr val="000000">
                      <a:alpha val="43137"/>
                    </a:srgbClr>
                  </a:outerShdw>
                </a:effectLst>
              </a:rPr>
            </a:br>
            <a:br>
              <a:rPr lang="ar-EG" sz="6000" b="1" dirty="0">
                <a:solidFill>
                  <a:schemeClr val="accent2">
                    <a:lumMod val="50000"/>
                  </a:schemeClr>
                </a:solidFill>
                <a:effectLst>
                  <a:outerShdw blurRad="38100" dist="38100" dir="2700000" algn="tl">
                    <a:srgbClr val="000000">
                      <a:alpha val="43137"/>
                    </a:srgbClr>
                  </a:outerShdw>
                </a:effectLst>
              </a:rPr>
            </a:br>
            <a:r>
              <a:rPr lang="ar-EG" sz="6600" b="1" spc="-300" dirty="0">
                <a:solidFill>
                  <a:schemeClr val="accent2">
                    <a:lumMod val="50000"/>
                  </a:schemeClr>
                </a:solidFill>
                <a:effectLst>
                  <a:outerShdw blurRad="38100" dist="38100" dir="2700000" algn="tl">
                    <a:srgbClr val="000000">
                      <a:alpha val="43137"/>
                    </a:srgbClr>
                  </a:outerShdw>
                </a:effectLst>
              </a:rPr>
              <a:t>2021</a:t>
            </a:r>
            <a:endParaRPr lang="en-US" sz="6000" b="1" spc="-300" dirty="0">
              <a:solidFill>
                <a:schemeClr val="accent2">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8462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B1D71-063E-48EB-00DC-DF8DE1065860}"/>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40F4F0C2-764A-9C3A-18F8-935708B2348A}"/>
              </a:ext>
            </a:extLst>
          </p:cNvPr>
          <p:cNvSpPr txBox="1">
            <a:spLocks/>
          </p:cNvSpPr>
          <p:nvPr/>
        </p:nvSpPr>
        <p:spPr>
          <a:xfrm>
            <a:off x="1157469" y="36741"/>
            <a:ext cx="9144000" cy="701145"/>
          </a:xfrm>
          <a:prstGeom prst="rect">
            <a:avLst/>
          </a:prstGeom>
          <a:solidFill>
            <a:srgbClr val="F77A39"/>
          </a:solidFill>
          <a:ln>
            <a:solidFill>
              <a:srgbClr val="F77A39"/>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dirty="0">
                <a:solidFill>
                  <a:schemeClr val="bg1">
                    <a:lumMod val="95000"/>
                  </a:schemeClr>
                </a:solidFill>
              </a:rPr>
              <a:t>المسح الصحي للاسرة المصرية 2021</a:t>
            </a:r>
            <a:endParaRPr lang="en-US" dirty="0">
              <a:solidFill>
                <a:schemeClr val="bg1">
                  <a:lumMod val="95000"/>
                </a:schemeClr>
              </a:solidFill>
            </a:endParaRPr>
          </a:p>
        </p:txBody>
      </p:sp>
      <p:sp>
        <p:nvSpPr>
          <p:cNvPr id="6" name="Arrow: Left 5">
            <a:extLst>
              <a:ext uri="{FF2B5EF4-FFF2-40B4-BE49-F238E27FC236}">
                <a16:creationId xmlns:a16="http://schemas.microsoft.com/office/drawing/2014/main" id="{45A0096C-BEB1-7EA6-1F37-BEE10BE00872}"/>
              </a:ext>
            </a:extLst>
          </p:cNvPr>
          <p:cNvSpPr/>
          <p:nvPr/>
        </p:nvSpPr>
        <p:spPr>
          <a:xfrm rot="20214193">
            <a:off x="9336851" y="183676"/>
            <a:ext cx="2734431" cy="1108420"/>
          </a:xfrm>
          <a:prstGeom prst="leftArrow">
            <a:avLst/>
          </a:prstGeom>
          <a:ln>
            <a:solidFill>
              <a:srgbClr val="EF402B"/>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EG" sz="3200" b="1" dirty="0">
                <a:effectLst>
                  <a:outerShdw blurRad="38100" dist="38100" dir="2700000" algn="tl">
                    <a:srgbClr val="000000">
                      <a:alpha val="43137"/>
                    </a:srgbClr>
                  </a:outerShdw>
                </a:effectLst>
              </a:rPr>
              <a:t>تصميم الاستمارة</a:t>
            </a:r>
            <a:endParaRPr lang="en-US" sz="3200" b="1" dirty="0">
              <a:effectLst>
                <a:outerShdw blurRad="38100" dist="38100" dir="2700000" algn="tl">
                  <a:srgbClr val="000000">
                    <a:alpha val="43137"/>
                  </a:srgbClr>
                </a:outerShdw>
              </a:effectLst>
            </a:endParaRPr>
          </a:p>
        </p:txBody>
      </p:sp>
      <p:pic>
        <p:nvPicPr>
          <p:cNvPr id="8" name="Picture 2" descr="C:\Users\Ms.Asmaa\Desktop\New folder\Screenshot 2025-05-04 181045.png">
            <a:extLst>
              <a:ext uri="{FF2B5EF4-FFF2-40B4-BE49-F238E27FC236}">
                <a16:creationId xmlns:a16="http://schemas.microsoft.com/office/drawing/2014/main" id="{F7C1A95F-25EB-0408-981C-D2047F749847}"/>
              </a:ext>
            </a:extLst>
          </p:cNvPr>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l="3073" r="1867" b="1350"/>
          <a:stretch/>
        </p:blipFill>
        <p:spPr bwMode="auto">
          <a:xfrm>
            <a:off x="12901" y="5867"/>
            <a:ext cx="1144568" cy="146403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FFB8501-7365-304E-F33D-372AD2425154}"/>
              </a:ext>
            </a:extLst>
          </p:cNvPr>
          <p:cNvSpPr txBox="1"/>
          <p:nvPr/>
        </p:nvSpPr>
        <p:spPr>
          <a:xfrm>
            <a:off x="87567" y="1658969"/>
            <a:ext cx="12016866" cy="4536819"/>
          </a:xfrm>
          <a:prstGeom prst="rect">
            <a:avLst/>
          </a:prstGeom>
          <a:noFill/>
        </p:spPr>
        <p:txBody>
          <a:bodyPr wrap="square">
            <a:spAutoFit/>
          </a:bodyPr>
          <a:lstStyle/>
          <a:p>
            <a:pPr algn="r" rtl="1"/>
            <a:r>
              <a:rPr lang="ar-EG" sz="2800" dirty="0">
                <a:solidFill>
                  <a:srgbClr val="FF0000"/>
                </a:solidFill>
              </a:rPr>
              <a:t>استمارة </a:t>
            </a:r>
            <a:r>
              <a:rPr lang="ar-SA" sz="2800" dirty="0">
                <a:solidFill>
                  <a:srgbClr val="FF0000"/>
                </a:solidFill>
              </a:rPr>
              <a:t>الأسرة المعيشية:</a:t>
            </a:r>
            <a:endParaRPr lang="ar-EG" sz="2800" dirty="0">
              <a:solidFill>
                <a:srgbClr val="FF0000"/>
              </a:solidFill>
            </a:endParaRPr>
          </a:p>
          <a:p>
            <a:pPr algn="r" rtl="1"/>
            <a:r>
              <a:rPr lang="ar-SA" sz="2800" dirty="0"/>
              <a:t>تم استخدامها لحصر جميع أفراد الأسرة المعيشية المختارة، سواء المقيمين عادة أو الزائرين.</a:t>
            </a:r>
            <a:endParaRPr lang="ar-EG" sz="2800" dirty="0"/>
          </a:p>
          <a:p>
            <a:pPr algn="r" rtl="1"/>
            <a:r>
              <a:rPr lang="ar-SA" sz="2800" dirty="0"/>
              <a:t> </a:t>
            </a:r>
            <a:r>
              <a:rPr lang="ar-SA" sz="2800" dirty="0">
                <a:solidFill>
                  <a:srgbClr val="FF0000"/>
                </a:solidFill>
              </a:rPr>
              <a:t>استمارة السيدة المؤهلة: </a:t>
            </a:r>
            <a:endParaRPr lang="ar-EG" sz="2800" dirty="0">
              <a:solidFill>
                <a:srgbClr val="FF0000"/>
              </a:solidFill>
            </a:endParaRPr>
          </a:p>
          <a:p>
            <a:pPr algn="justLow" rtl="1">
              <a:lnSpc>
                <a:spcPct val="150000"/>
              </a:lnSpc>
            </a:pPr>
            <a:r>
              <a:rPr lang="ar-SA" sz="2800" dirty="0"/>
              <a:t>تم استيفاؤها من جميع السيدات اللاتي سبق لهن الزواج في الفئة العمرية 15-49 سنة، سواء المقيمات عادة أو المتواجدات الليلة السابقة داخل الأسرة المعيشية. وتنقسم الاستمارة إلى 11 </a:t>
            </a:r>
            <a:r>
              <a:rPr lang="ar-EG" sz="2800" dirty="0"/>
              <a:t>قسماً </a:t>
            </a:r>
            <a:r>
              <a:rPr lang="ar-SA" sz="2800" dirty="0"/>
              <a:t>: خلفية المستجيبة</a:t>
            </a:r>
            <a:r>
              <a:rPr lang="ar-EG" sz="2800" dirty="0"/>
              <a:t> / </a:t>
            </a:r>
            <a:r>
              <a:rPr lang="ar-SA" sz="2800" dirty="0"/>
              <a:t>الإنجاب</a:t>
            </a:r>
            <a:r>
              <a:rPr lang="ar-EG" sz="2800" dirty="0"/>
              <a:t> </a:t>
            </a:r>
            <a:r>
              <a:rPr lang="ar-SA" sz="2800" dirty="0"/>
              <a:t>معرفة واستخدام وسائل تنظيم الأسرة</a:t>
            </a:r>
            <a:r>
              <a:rPr lang="ar-EG" sz="2800" dirty="0"/>
              <a:t> / </a:t>
            </a:r>
            <a:r>
              <a:rPr lang="ar-SA" sz="2800" dirty="0"/>
              <a:t>تفضيلات الإنجاب والاتجاهات نحو تنظيم الأسرة</a:t>
            </a:r>
            <a:r>
              <a:rPr lang="ar-EG" sz="2800" dirty="0"/>
              <a:t> /</a:t>
            </a:r>
            <a:r>
              <a:rPr lang="ar-SA" sz="2800" dirty="0"/>
              <a:t>الحمل ورعاية ما بعد الولادة والرضاعة</a:t>
            </a:r>
            <a:r>
              <a:rPr lang="ar-EG" sz="2800" dirty="0"/>
              <a:t> / </a:t>
            </a:r>
            <a:r>
              <a:rPr lang="ar-SA" sz="2800" dirty="0"/>
              <a:t>التطعيمات وصحة الطفل</a:t>
            </a:r>
            <a:r>
              <a:rPr lang="ar-EG" sz="2800" dirty="0"/>
              <a:t> </a:t>
            </a:r>
            <a:r>
              <a:rPr lang="ar-SA" sz="2800" dirty="0"/>
              <a:t>خلفية الزوج وعمل المرأة</a:t>
            </a:r>
            <a:r>
              <a:rPr lang="ar-EG" sz="2800"/>
              <a:t> ال</a:t>
            </a:r>
            <a:r>
              <a:rPr lang="ar-SA" sz="2800"/>
              <a:t>اتجاهات </a:t>
            </a:r>
            <a:r>
              <a:rPr lang="ar-SA" sz="2800" dirty="0"/>
              <a:t>نحو ختان الإناث</a:t>
            </a:r>
            <a:r>
              <a:rPr lang="ar-EG" sz="2800" dirty="0"/>
              <a:t> </a:t>
            </a:r>
            <a:r>
              <a:rPr lang="ar-SA" sz="2800" dirty="0"/>
              <a:t>الأمراض المنقولة </a:t>
            </a:r>
            <a:r>
              <a:rPr lang="ar-EG" sz="2800" dirty="0"/>
              <a:t>جنسياً  </a:t>
            </a:r>
            <a:r>
              <a:rPr lang="ar-SA" sz="2800" dirty="0"/>
              <a:t>العنف داخل الأسرة</a:t>
            </a:r>
            <a:r>
              <a:rPr lang="ar-EG" sz="2800" dirty="0"/>
              <a:t> / </a:t>
            </a:r>
            <a:r>
              <a:rPr lang="ar-SA" sz="2800" dirty="0"/>
              <a:t>جائحة كورون</a:t>
            </a:r>
            <a:r>
              <a:rPr lang="ar-EG" sz="2800" dirty="0"/>
              <a:t>ا</a:t>
            </a:r>
          </a:p>
        </p:txBody>
      </p:sp>
    </p:spTree>
    <p:extLst>
      <p:ext uri="{BB962C8B-B14F-4D97-AF65-F5344CB8AC3E}">
        <p14:creationId xmlns:p14="http://schemas.microsoft.com/office/powerpoint/2010/main" val="1391916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AA150-2BD4-4E3D-D2CB-D2E16F62558A}"/>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FAE7F762-243F-97CF-9904-87A3F2BFA571}"/>
              </a:ext>
            </a:extLst>
          </p:cNvPr>
          <p:cNvSpPr txBox="1">
            <a:spLocks/>
          </p:cNvSpPr>
          <p:nvPr/>
        </p:nvSpPr>
        <p:spPr>
          <a:xfrm>
            <a:off x="1157469" y="36741"/>
            <a:ext cx="9144000" cy="701145"/>
          </a:xfrm>
          <a:prstGeom prst="rect">
            <a:avLst/>
          </a:prstGeom>
          <a:solidFill>
            <a:srgbClr val="F77A39"/>
          </a:solidFill>
          <a:ln>
            <a:solidFill>
              <a:srgbClr val="F77A39"/>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dirty="0">
                <a:solidFill>
                  <a:schemeClr val="bg1">
                    <a:lumMod val="95000"/>
                  </a:schemeClr>
                </a:solidFill>
              </a:rPr>
              <a:t>المسح الصحي للاسرة المصرية 2021</a:t>
            </a:r>
            <a:endParaRPr lang="en-US" dirty="0">
              <a:solidFill>
                <a:schemeClr val="bg1">
                  <a:lumMod val="95000"/>
                </a:schemeClr>
              </a:solidFill>
            </a:endParaRPr>
          </a:p>
        </p:txBody>
      </p:sp>
      <p:sp>
        <p:nvSpPr>
          <p:cNvPr id="6" name="Arrow: Left 5">
            <a:extLst>
              <a:ext uri="{FF2B5EF4-FFF2-40B4-BE49-F238E27FC236}">
                <a16:creationId xmlns:a16="http://schemas.microsoft.com/office/drawing/2014/main" id="{7D3062AA-0EA5-BE7B-F0D8-FD8A548FC526}"/>
              </a:ext>
            </a:extLst>
          </p:cNvPr>
          <p:cNvSpPr/>
          <p:nvPr/>
        </p:nvSpPr>
        <p:spPr>
          <a:xfrm rot="20214193">
            <a:off x="9336851" y="183676"/>
            <a:ext cx="2734431" cy="1108420"/>
          </a:xfrm>
          <a:prstGeom prst="leftArrow">
            <a:avLst/>
          </a:prstGeom>
          <a:ln>
            <a:solidFill>
              <a:srgbClr val="EF402B"/>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EG" sz="3200" b="1" dirty="0">
                <a:effectLst>
                  <a:outerShdw blurRad="38100" dist="38100" dir="2700000" algn="tl">
                    <a:srgbClr val="000000">
                      <a:alpha val="43137"/>
                    </a:srgbClr>
                  </a:outerShdw>
                </a:effectLst>
              </a:rPr>
              <a:t>تصميم الاستمارة</a:t>
            </a:r>
            <a:endParaRPr lang="en-US" sz="3200" b="1" dirty="0">
              <a:effectLst>
                <a:outerShdw blurRad="38100" dist="38100" dir="2700000" algn="tl">
                  <a:srgbClr val="000000">
                    <a:alpha val="43137"/>
                  </a:srgbClr>
                </a:outerShdw>
              </a:effectLst>
            </a:endParaRPr>
          </a:p>
        </p:txBody>
      </p:sp>
      <p:pic>
        <p:nvPicPr>
          <p:cNvPr id="8" name="Picture 2" descr="C:\Users\Ms.Asmaa\Desktop\New folder\Screenshot 2025-05-04 181045.png">
            <a:extLst>
              <a:ext uri="{FF2B5EF4-FFF2-40B4-BE49-F238E27FC236}">
                <a16:creationId xmlns:a16="http://schemas.microsoft.com/office/drawing/2014/main" id="{8E3C6347-4793-E5F5-8015-C95AB33C5BC4}"/>
              </a:ext>
            </a:extLst>
          </p:cNvPr>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l="3073" r="1867" b="1350"/>
          <a:stretch/>
        </p:blipFill>
        <p:spPr bwMode="auto">
          <a:xfrm>
            <a:off x="12901" y="5867"/>
            <a:ext cx="1144568" cy="146403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392F9F1-2694-90E8-DE03-5BE1FFC1A34E}"/>
              </a:ext>
            </a:extLst>
          </p:cNvPr>
          <p:cNvSpPr txBox="1"/>
          <p:nvPr/>
        </p:nvSpPr>
        <p:spPr>
          <a:xfrm>
            <a:off x="12900" y="1659285"/>
            <a:ext cx="12016866" cy="4550605"/>
          </a:xfrm>
          <a:prstGeom prst="rect">
            <a:avLst/>
          </a:prstGeom>
          <a:noFill/>
        </p:spPr>
        <p:txBody>
          <a:bodyPr wrap="square">
            <a:spAutoFit/>
          </a:bodyPr>
          <a:lstStyle/>
          <a:p>
            <a:pPr algn="justLow" rtl="1">
              <a:lnSpc>
                <a:spcPct val="150000"/>
              </a:lnSpc>
            </a:pPr>
            <a:r>
              <a:rPr lang="ar-SA" sz="2800" dirty="0">
                <a:solidFill>
                  <a:srgbClr val="FF0000"/>
                </a:solidFill>
              </a:rPr>
              <a:t>استمارة الشباب: </a:t>
            </a:r>
            <a:endParaRPr lang="ar-EG" sz="2800" dirty="0">
              <a:solidFill>
                <a:srgbClr val="FF0000"/>
              </a:solidFill>
            </a:endParaRPr>
          </a:p>
          <a:p>
            <a:pPr algn="justLow" rtl="1">
              <a:lnSpc>
                <a:spcPct val="150000"/>
              </a:lnSpc>
            </a:pPr>
            <a:r>
              <a:rPr lang="ar-SA" sz="2800" dirty="0"/>
              <a:t>تم استيفاؤها من جميع الشباب (ذكور وإناث) الذين لم يسبق لهم الزواج في الفئة العمرية 15-29 سنة، سواء المقيمين عادة أو المتواجدين بالأسرة المعيشية الليلة السابقة على</a:t>
            </a:r>
            <a:r>
              <a:rPr lang="ar-EG" sz="2800" dirty="0"/>
              <a:t> </a:t>
            </a:r>
            <a:r>
              <a:rPr lang="ar-SA" sz="2800" dirty="0"/>
              <a:t>المقابلة.</a:t>
            </a:r>
            <a:r>
              <a:rPr lang="ar-EG" sz="2800" dirty="0"/>
              <a:t> </a:t>
            </a:r>
            <a:r>
              <a:rPr lang="ar-SA" sz="2800" dirty="0"/>
              <a:t>وتنقسم الاستمارة إلى 6 أقسام: خلفية المستجيب/البلوغ/الختان</a:t>
            </a:r>
            <a:r>
              <a:rPr lang="ar-EG" sz="2800" dirty="0"/>
              <a:t> </a:t>
            </a:r>
            <a:r>
              <a:rPr lang="ar-SA" sz="2800" dirty="0"/>
              <a:t>المعرفة والاتجاهات نحو الصحة الإنجابية قضايا صحية أخر</a:t>
            </a:r>
            <a:r>
              <a:rPr lang="ar-EG" sz="2800" dirty="0"/>
              <a:t>ى </a:t>
            </a:r>
            <a:r>
              <a:rPr lang="ar-SA" sz="2800" dirty="0"/>
              <a:t>جائحة كورونا</a:t>
            </a:r>
            <a:r>
              <a:rPr lang="ar-EG" sz="2800" dirty="0"/>
              <a:t> </a:t>
            </a:r>
            <a:r>
              <a:rPr lang="ar-SA" sz="2800" dirty="0"/>
              <a:t>التنشئة الاجتماعية </a:t>
            </a:r>
            <a:endParaRPr lang="ar-EG" sz="2800" dirty="0"/>
          </a:p>
          <a:p>
            <a:pPr algn="justLow" rtl="1">
              <a:lnSpc>
                <a:spcPct val="150000"/>
              </a:lnSpc>
            </a:pPr>
            <a:r>
              <a:rPr lang="ar-SA" sz="2800" dirty="0">
                <a:solidFill>
                  <a:srgbClr val="FF0000"/>
                </a:solidFill>
              </a:rPr>
              <a:t>استمارة القياسات الجسمانية</a:t>
            </a:r>
            <a:r>
              <a:rPr lang="ar-SA" sz="2800" dirty="0"/>
              <a:t>:</a:t>
            </a:r>
            <a:endParaRPr lang="ar-EG" sz="2800" dirty="0"/>
          </a:p>
          <a:p>
            <a:pPr algn="justLow" rtl="1">
              <a:lnSpc>
                <a:spcPct val="150000"/>
              </a:lnSpc>
            </a:pPr>
            <a:r>
              <a:rPr lang="ar-SA" sz="2800" dirty="0"/>
              <a:t>تم استيفاؤها لتسجيل القياسات الجسمانية مثل الوزن والطول، بالإضافة إلى اختبار الأنيميا.</a:t>
            </a:r>
            <a:endParaRPr lang="en-US" sz="2800" dirty="0"/>
          </a:p>
        </p:txBody>
      </p:sp>
    </p:spTree>
    <p:extLst>
      <p:ext uri="{BB962C8B-B14F-4D97-AF65-F5344CB8AC3E}">
        <p14:creationId xmlns:p14="http://schemas.microsoft.com/office/powerpoint/2010/main" val="2547316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BE81A7EF-4685-8F2D-F254-285B613B90E4}"/>
              </a:ext>
            </a:extLst>
          </p:cNvPr>
          <p:cNvGraphicFramePr/>
          <p:nvPr>
            <p:extLst>
              <p:ext uri="{D42A27DB-BD31-4B8C-83A1-F6EECF244321}">
                <p14:modId xmlns:p14="http://schemas.microsoft.com/office/powerpoint/2010/main" val="1511823783"/>
              </p:ext>
            </p:extLst>
          </p:nvPr>
        </p:nvGraphicFramePr>
        <p:xfrm>
          <a:off x="1261641" y="2679310"/>
          <a:ext cx="9561967" cy="3788229"/>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3BDC99F2-1630-4BE6-85F0-EB190AC7B2AD}"/>
              </a:ext>
            </a:extLst>
          </p:cNvPr>
          <p:cNvSpPr txBox="1">
            <a:spLocks/>
          </p:cNvSpPr>
          <p:nvPr/>
        </p:nvSpPr>
        <p:spPr>
          <a:xfrm>
            <a:off x="564570" y="28163"/>
            <a:ext cx="10623883" cy="701145"/>
          </a:xfrm>
          <a:prstGeom prst="rect">
            <a:avLst/>
          </a:prstGeom>
          <a:solidFill>
            <a:schemeClr val="accent2"/>
          </a:solidFill>
          <a:ln>
            <a:solidFill>
              <a:schemeClr val="accent2"/>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4500" b="1" dirty="0">
                <a:solidFill>
                  <a:schemeClr val="bg1">
                    <a:lumMod val="95000"/>
                  </a:schemeClr>
                </a:solidFill>
                <a:effectLst>
                  <a:outerShdw blurRad="38100" dist="38100" dir="2700000" algn="tl">
                    <a:srgbClr val="000000">
                      <a:alpha val="43137"/>
                    </a:srgbClr>
                  </a:outerShdw>
                </a:effectLst>
              </a:rPr>
              <a:t>المؤشر</a:t>
            </a:r>
            <a:r>
              <a:rPr lang="ar-EG" b="1" dirty="0">
                <a:solidFill>
                  <a:schemeClr val="bg1">
                    <a:lumMod val="95000"/>
                  </a:schemeClr>
                </a:solidFill>
                <a:effectLst>
                  <a:outerShdw blurRad="38100" dist="38100" dir="2700000" algn="tl">
                    <a:srgbClr val="000000">
                      <a:alpha val="43137"/>
                    </a:srgbClr>
                  </a:outerShdw>
                </a:effectLst>
              </a:rPr>
              <a:t> 5.2.1 </a:t>
            </a:r>
            <a:endParaRPr lang="en-US" b="1" dirty="0">
              <a:solidFill>
                <a:schemeClr val="bg1">
                  <a:lumMod val="95000"/>
                </a:schemeClr>
              </a:solidFill>
              <a:effectLst>
                <a:outerShdw blurRad="38100" dist="38100" dir="2700000" algn="tl">
                  <a:srgbClr val="000000">
                    <a:alpha val="43137"/>
                  </a:srgbClr>
                </a:outerShdw>
              </a:effectLst>
            </a:endParaRPr>
          </a:p>
        </p:txBody>
      </p:sp>
      <p:sp>
        <p:nvSpPr>
          <p:cNvPr id="3" name="Rectangle: Diagonal Corners Rounded 2">
            <a:extLst>
              <a:ext uri="{FF2B5EF4-FFF2-40B4-BE49-F238E27FC236}">
                <a16:creationId xmlns:a16="http://schemas.microsoft.com/office/drawing/2014/main" id="{118B17C9-8DC4-03BA-876E-123D12C1FDE5}"/>
              </a:ext>
            </a:extLst>
          </p:cNvPr>
          <p:cNvSpPr/>
          <p:nvPr/>
        </p:nvSpPr>
        <p:spPr>
          <a:xfrm>
            <a:off x="1099595" y="846234"/>
            <a:ext cx="9724013" cy="1438342"/>
          </a:xfrm>
          <a:prstGeom prst="round2DiagRect">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rtl="1"/>
            <a:r>
              <a:rPr lang="ar-EG" sz="2800" b="1" dirty="0">
                <a:solidFill>
                  <a:schemeClr val="accent2">
                    <a:lumMod val="50000"/>
                  </a:schemeClr>
                </a:solidFill>
                <a:effectLst>
                  <a:outerShdw blurRad="38100" dist="38100" dir="2700000" algn="tl">
                    <a:srgbClr val="000000">
                      <a:alpha val="43137"/>
                    </a:srgbClr>
                  </a:outerShdw>
                </a:effectLst>
              </a:rPr>
              <a:t>نسبة السيدات السابق لهن الزواج في العمر 49-15 واللاتي تعرضن للعنف الجسدي أو الجنسي من قبل أي زوج لها في خلال ال 12 شهر السابقة على المسح حسب العمر، مصر2021</a:t>
            </a:r>
          </a:p>
        </p:txBody>
      </p:sp>
    </p:spTree>
    <p:extLst>
      <p:ext uri="{BB962C8B-B14F-4D97-AF65-F5344CB8AC3E}">
        <p14:creationId xmlns:p14="http://schemas.microsoft.com/office/powerpoint/2010/main" val="2052684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A5584-9F4C-82C6-866B-4CE94BD30F6C}"/>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A12B671D-5293-BC04-80F1-2E5B48EC23AE}"/>
              </a:ext>
            </a:extLst>
          </p:cNvPr>
          <p:cNvSpPr txBox="1">
            <a:spLocks/>
          </p:cNvSpPr>
          <p:nvPr/>
        </p:nvSpPr>
        <p:spPr>
          <a:xfrm>
            <a:off x="672854" y="28163"/>
            <a:ext cx="10515599" cy="701145"/>
          </a:xfrm>
          <a:prstGeom prst="rect">
            <a:avLst/>
          </a:prstGeom>
          <a:solidFill>
            <a:schemeClr val="accent2"/>
          </a:solidFill>
          <a:ln>
            <a:solidFill>
              <a:schemeClr val="accent2"/>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4500" b="1" dirty="0">
                <a:solidFill>
                  <a:schemeClr val="bg1">
                    <a:lumMod val="95000"/>
                  </a:schemeClr>
                </a:solidFill>
                <a:effectLst>
                  <a:outerShdw blurRad="38100" dist="38100" dir="2700000" algn="tl">
                    <a:srgbClr val="000000">
                      <a:alpha val="43137"/>
                    </a:srgbClr>
                  </a:outerShdw>
                </a:effectLst>
              </a:rPr>
              <a:t>المؤشر</a:t>
            </a:r>
            <a:r>
              <a:rPr lang="ar-EG" b="1" dirty="0">
                <a:solidFill>
                  <a:schemeClr val="bg1">
                    <a:lumMod val="95000"/>
                  </a:schemeClr>
                </a:solidFill>
                <a:effectLst>
                  <a:outerShdw blurRad="38100" dist="38100" dir="2700000" algn="tl">
                    <a:srgbClr val="000000">
                      <a:alpha val="43137"/>
                    </a:srgbClr>
                  </a:outerShdw>
                </a:effectLst>
              </a:rPr>
              <a:t> 5.2.1 </a:t>
            </a:r>
            <a:endParaRPr lang="en-US" b="1" dirty="0">
              <a:solidFill>
                <a:schemeClr val="bg1">
                  <a:lumMod val="95000"/>
                </a:schemeClr>
              </a:solidFill>
              <a:effectLst>
                <a:outerShdw blurRad="38100" dist="38100" dir="2700000" algn="tl">
                  <a:srgbClr val="000000">
                    <a:alpha val="43137"/>
                  </a:srgbClr>
                </a:outerShdw>
              </a:effectLst>
            </a:endParaRPr>
          </a:p>
        </p:txBody>
      </p:sp>
      <p:sp>
        <p:nvSpPr>
          <p:cNvPr id="3" name="Rectangle: Diagonal Corners Rounded 2">
            <a:extLst>
              <a:ext uri="{FF2B5EF4-FFF2-40B4-BE49-F238E27FC236}">
                <a16:creationId xmlns:a16="http://schemas.microsoft.com/office/drawing/2014/main" id="{E0ECF129-5561-4E6D-F65B-93801556B670}"/>
              </a:ext>
            </a:extLst>
          </p:cNvPr>
          <p:cNvSpPr/>
          <p:nvPr/>
        </p:nvSpPr>
        <p:spPr>
          <a:xfrm>
            <a:off x="1099595" y="846234"/>
            <a:ext cx="9724013" cy="1438342"/>
          </a:xfrm>
          <a:prstGeom prst="round2DiagRect">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rtl="1"/>
            <a:r>
              <a:rPr lang="ar-EG" sz="2800" b="1" dirty="0">
                <a:solidFill>
                  <a:schemeClr val="accent2">
                    <a:lumMod val="50000"/>
                  </a:schemeClr>
                </a:solidFill>
                <a:effectLst>
                  <a:outerShdw blurRad="38100" dist="38100" dir="2700000" algn="tl">
                    <a:srgbClr val="000000">
                      <a:alpha val="43137"/>
                    </a:srgbClr>
                  </a:outerShdw>
                </a:effectLst>
              </a:rPr>
              <a:t>نسبة السيدات اللاتي سبق لهن الزواج في العمر 15-49 سنة واللاتي تعرضن للعنف النفسي، الجسدي أو الجنسي علي يد الزوج حسب العمر، مصر 2021</a:t>
            </a:r>
          </a:p>
        </p:txBody>
      </p:sp>
      <p:graphicFrame>
        <p:nvGraphicFramePr>
          <p:cNvPr id="7" name="Chart 6">
            <a:extLst>
              <a:ext uri="{FF2B5EF4-FFF2-40B4-BE49-F238E27FC236}">
                <a16:creationId xmlns:a16="http://schemas.microsoft.com/office/drawing/2014/main" id="{4A129275-2A62-E727-9258-FC08B30F5AFA}"/>
              </a:ext>
            </a:extLst>
          </p:cNvPr>
          <p:cNvGraphicFramePr/>
          <p:nvPr>
            <p:extLst>
              <p:ext uri="{D42A27DB-BD31-4B8C-83A1-F6EECF244321}">
                <p14:modId xmlns:p14="http://schemas.microsoft.com/office/powerpoint/2010/main" val="3128874743"/>
              </p:ext>
            </p:extLst>
          </p:nvPr>
        </p:nvGraphicFramePr>
        <p:xfrm>
          <a:off x="838200" y="2401502"/>
          <a:ext cx="10515599" cy="42834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5455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6D1478-BBA7-5608-D9B3-A5B8EF96DB6C}"/>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27F1307B-F63A-A543-91D5-1A98D7F8EA8D}"/>
              </a:ext>
            </a:extLst>
          </p:cNvPr>
          <p:cNvSpPr txBox="1">
            <a:spLocks/>
          </p:cNvSpPr>
          <p:nvPr/>
        </p:nvSpPr>
        <p:spPr>
          <a:xfrm>
            <a:off x="564570" y="28163"/>
            <a:ext cx="10623883" cy="701145"/>
          </a:xfrm>
          <a:prstGeom prst="rect">
            <a:avLst/>
          </a:prstGeom>
          <a:solidFill>
            <a:srgbClr val="F77A39"/>
          </a:solidFill>
          <a:ln>
            <a:solidFill>
              <a:schemeClr val="accent2"/>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4500" b="1" dirty="0">
                <a:solidFill>
                  <a:schemeClr val="bg1">
                    <a:lumMod val="95000"/>
                  </a:schemeClr>
                </a:solidFill>
                <a:effectLst>
                  <a:outerShdw blurRad="38100" dist="38100" dir="2700000" algn="tl">
                    <a:srgbClr val="000000">
                      <a:alpha val="43137"/>
                    </a:srgbClr>
                  </a:outerShdw>
                </a:effectLst>
              </a:rPr>
              <a:t>المؤشر</a:t>
            </a:r>
            <a:r>
              <a:rPr lang="ar-EG" b="1" dirty="0">
                <a:solidFill>
                  <a:schemeClr val="bg1">
                    <a:lumMod val="95000"/>
                  </a:schemeClr>
                </a:solidFill>
                <a:effectLst>
                  <a:outerShdw blurRad="38100" dist="38100" dir="2700000" algn="tl">
                    <a:srgbClr val="000000">
                      <a:alpha val="43137"/>
                    </a:srgbClr>
                  </a:outerShdw>
                </a:effectLst>
              </a:rPr>
              <a:t> 5.3.2 </a:t>
            </a:r>
            <a:endParaRPr lang="en-US" b="1" dirty="0">
              <a:solidFill>
                <a:schemeClr val="bg1">
                  <a:lumMod val="95000"/>
                </a:schemeClr>
              </a:solidFill>
              <a:effectLst>
                <a:outerShdw blurRad="38100" dist="38100" dir="2700000" algn="tl">
                  <a:srgbClr val="000000">
                    <a:alpha val="43137"/>
                  </a:srgbClr>
                </a:outerShdw>
              </a:effectLst>
            </a:endParaRPr>
          </a:p>
        </p:txBody>
      </p:sp>
      <p:sp>
        <p:nvSpPr>
          <p:cNvPr id="3" name="Rectangle: Diagonal Corners Rounded 2">
            <a:extLst>
              <a:ext uri="{FF2B5EF4-FFF2-40B4-BE49-F238E27FC236}">
                <a16:creationId xmlns:a16="http://schemas.microsoft.com/office/drawing/2014/main" id="{7AADFF15-A7B2-386B-92A9-3ED39F7D794F}"/>
              </a:ext>
            </a:extLst>
          </p:cNvPr>
          <p:cNvSpPr/>
          <p:nvPr/>
        </p:nvSpPr>
        <p:spPr>
          <a:xfrm>
            <a:off x="1099595" y="846234"/>
            <a:ext cx="9724013" cy="1438342"/>
          </a:xfrm>
          <a:prstGeom prst="round2DiagRect">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rtl="1"/>
            <a:r>
              <a:rPr lang="ar-EG" sz="3200" b="1" dirty="0">
                <a:solidFill>
                  <a:schemeClr val="accent2">
                    <a:lumMod val="50000"/>
                  </a:schemeClr>
                </a:solidFill>
                <a:effectLst>
                  <a:outerShdw blurRad="38100" dist="38100" dir="2700000" algn="tl">
                    <a:srgbClr val="000000">
                      <a:alpha val="43137"/>
                    </a:srgbClr>
                  </a:outerShdw>
                </a:effectLst>
              </a:rPr>
              <a:t>نسبة الاناث اللاتي لم يسبق لهن الزواج في العمر 15-29 وتم ختانهن حسب العمر، مصر 2021 </a:t>
            </a:r>
          </a:p>
        </p:txBody>
      </p:sp>
      <p:graphicFrame>
        <p:nvGraphicFramePr>
          <p:cNvPr id="2" name="Chart 1">
            <a:extLst>
              <a:ext uri="{FF2B5EF4-FFF2-40B4-BE49-F238E27FC236}">
                <a16:creationId xmlns:a16="http://schemas.microsoft.com/office/drawing/2014/main" id="{94B68EA3-A99B-919A-DF5B-7D9428C195D3}"/>
              </a:ext>
            </a:extLst>
          </p:cNvPr>
          <p:cNvGraphicFramePr/>
          <p:nvPr>
            <p:extLst>
              <p:ext uri="{D42A27DB-BD31-4B8C-83A1-F6EECF244321}">
                <p14:modId xmlns:p14="http://schemas.microsoft.com/office/powerpoint/2010/main" val="3237255705"/>
              </p:ext>
            </p:extLst>
          </p:nvPr>
        </p:nvGraphicFramePr>
        <p:xfrm>
          <a:off x="678582" y="2464378"/>
          <a:ext cx="10395857" cy="42180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9545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33F19-AF58-8575-B099-0B73204FCB1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21C079BE-A3FD-0AF9-45BE-A61DFE74FF72}"/>
              </a:ext>
            </a:extLst>
          </p:cNvPr>
          <p:cNvSpPr txBox="1">
            <a:spLocks/>
          </p:cNvSpPr>
          <p:nvPr/>
        </p:nvSpPr>
        <p:spPr>
          <a:xfrm>
            <a:off x="875410" y="28163"/>
            <a:ext cx="10313043" cy="701145"/>
          </a:xfrm>
          <a:prstGeom prst="rect">
            <a:avLst/>
          </a:prstGeom>
          <a:solidFill>
            <a:schemeClr val="accent2"/>
          </a:solidFill>
          <a:ln>
            <a:solidFill>
              <a:schemeClr val="accent2"/>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4500" b="1" dirty="0">
                <a:solidFill>
                  <a:schemeClr val="bg1">
                    <a:lumMod val="95000"/>
                  </a:schemeClr>
                </a:solidFill>
                <a:effectLst>
                  <a:outerShdw blurRad="38100" dist="38100" dir="2700000" algn="tl">
                    <a:srgbClr val="000000">
                      <a:alpha val="43137"/>
                    </a:srgbClr>
                  </a:outerShdw>
                </a:effectLst>
              </a:rPr>
              <a:t>المؤشر</a:t>
            </a:r>
            <a:r>
              <a:rPr lang="ar-EG" b="1" dirty="0">
                <a:solidFill>
                  <a:schemeClr val="bg1">
                    <a:lumMod val="95000"/>
                  </a:schemeClr>
                </a:solidFill>
                <a:effectLst>
                  <a:outerShdw blurRad="38100" dist="38100" dir="2700000" algn="tl">
                    <a:srgbClr val="000000">
                      <a:alpha val="43137"/>
                    </a:srgbClr>
                  </a:outerShdw>
                </a:effectLst>
              </a:rPr>
              <a:t> 5.3.2 </a:t>
            </a:r>
            <a:endParaRPr lang="en-US" b="1" dirty="0">
              <a:solidFill>
                <a:schemeClr val="bg1">
                  <a:lumMod val="95000"/>
                </a:schemeClr>
              </a:solidFill>
              <a:effectLst>
                <a:outerShdw blurRad="38100" dist="38100" dir="2700000" algn="tl">
                  <a:srgbClr val="000000">
                    <a:alpha val="43137"/>
                  </a:srgbClr>
                </a:outerShdw>
              </a:effectLst>
            </a:endParaRPr>
          </a:p>
        </p:txBody>
      </p:sp>
      <p:sp>
        <p:nvSpPr>
          <p:cNvPr id="3" name="Rectangle: Diagonal Corners Rounded 2">
            <a:extLst>
              <a:ext uri="{FF2B5EF4-FFF2-40B4-BE49-F238E27FC236}">
                <a16:creationId xmlns:a16="http://schemas.microsoft.com/office/drawing/2014/main" id="{1A93FBAB-35B8-F3AA-A89C-CFB3E8CD9F8C}"/>
              </a:ext>
            </a:extLst>
          </p:cNvPr>
          <p:cNvSpPr/>
          <p:nvPr/>
        </p:nvSpPr>
        <p:spPr>
          <a:xfrm>
            <a:off x="1099595" y="846234"/>
            <a:ext cx="9724013" cy="1438342"/>
          </a:xfrm>
          <a:prstGeom prst="round2DiagRect">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rtl="1"/>
            <a:r>
              <a:rPr lang="ar-EG" sz="2800" b="1" dirty="0">
                <a:solidFill>
                  <a:schemeClr val="accent2">
                    <a:lumMod val="50000"/>
                  </a:schemeClr>
                </a:solidFill>
                <a:effectLst>
                  <a:outerShdw blurRad="38100" dist="38100" dir="2700000" algn="tl">
                    <a:srgbClr val="000000">
                      <a:alpha val="43137"/>
                    </a:srgbClr>
                  </a:outerShdw>
                </a:effectLst>
              </a:rPr>
              <a:t>نسبة السيدات اللاتي سبق لهن الزواج في العمر 15-49 وتم ختانهن حسب العمر، مصر 2021</a:t>
            </a:r>
            <a:r>
              <a:rPr lang="ar-EG" sz="2800" dirty="0">
                <a:solidFill>
                  <a:schemeClr val="accent2">
                    <a:lumMod val="50000"/>
                  </a:schemeClr>
                </a:solidFill>
              </a:rPr>
              <a:t> </a:t>
            </a:r>
            <a:endParaRPr lang="ar-EG" sz="2800" b="1" dirty="0">
              <a:solidFill>
                <a:schemeClr val="accent2">
                  <a:lumMod val="50000"/>
                </a:schemeClr>
              </a:solidFill>
              <a:effectLst>
                <a:outerShdw blurRad="38100" dist="38100" dir="2700000" algn="tl">
                  <a:srgbClr val="000000">
                    <a:alpha val="43137"/>
                  </a:srgbClr>
                </a:outerShdw>
              </a:effectLst>
            </a:endParaRPr>
          </a:p>
        </p:txBody>
      </p:sp>
      <p:graphicFrame>
        <p:nvGraphicFramePr>
          <p:cNvPr id="2" name="Chart 1">
            <a:extLst>
              <a:ext uri="{FF2B5EF4-FFF2-40B4-BE49-F238E27FC236}">
                <a16:creationId xmlns:a16="http://schemas.microsoft.com/office/drawing/2014/main" id="{C36A357A-CF4D-24CF-4BE8-A44D6DDAC0A0}"/>
              </a:ext>
            </a:extLst>
          </p:cNvPr>
          <p:cNvGraphicFramePr/>
          <p:nvPr>
            <p:extLst>
              <p:ext uri="{D42A27DB-BD31-4B8C-83A1-F6EECF244321}">
                <p14:modId xmlns:p14="http://schemas.microsoft.com/office/powerpoint/2010/main" val="3676011379"/>
              </p:ext>
            </p:extLst>
          </p:nvPr>
        </p:nvGraphicFramePr>
        <p:xfrm>
          <a:off x="875410" y="2364842"/>
          <a:ext cx="10313043" cy="44171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92836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5216C5-C801-6397-385C-E367BED15DCE}"/>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A7415D88-DF4A-7914-187A-B89709F25E91}"/>
              </a:ext>
            </a:extLst>
          </p:cNvPr>
          <p:cNvSpPr txBox="1">
            <a:spLocks/>
          </p:cNvSpPr>
          <p:nvPr/>
        </p:nvSpPr>
        <p:spPr>
          <a:xfrm>
            <a:off x="672854" y="28163"/>
            <a:ext cx="10515600" cy="735766"/>
          </a:xfrm>
          <a:prstGeom prst="rect">
            <a:avLst/>
          </a:prstGeom>
          <a:solidFill>
            <a:schemeClr val="accent2"/>
          </a:solidFill>
          <a:ln>
            <a:solidFill>
              <a:schemeClr val="accent2"/>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4500" b="1" dirty="0">
                <a:solidFill>
                  <a:schemeClr val="bg1">
                    <a:lumMod val="95000"/>
                  </a:schemeClr>
                </a:solidFill>
                <a:effectLst>
                  <a:outerShdw blurRad="38100" dist="38100" dir="2700000" algn="tl">
                    <a:srgbClr val="000000">
                      <a:alpha val="43137"/>
                    </a:srgbClr>
                  </a:outerShdw>
                </a:effectLst>
              </a:rPr>
              <a:t>المؤشر</a:t>
            </a:r>
            <a:r>
              <a:rPr lang="ar-EG" b="1" dirty="0">
                <a:solidFill>
                  <a:schemeClr val="bg1">
                    <a:lumMod val="95000"/>
                  </a:schemeClr>
                </a:solidFill>
                <a:effectLst>
                  <a:outerShdw blurRad="38100" dist="38100" dir="2700000" algn="tl">
                    <a:srgbClr val="000000">
                      <a:alpha val="43137"/>
                    </a:srgbClr>
                  </a:outerShdw>
                </a:effectLst>
              </a:rPr>
              <a:t> 5.6.1 </a:t>
            </a:r>
            <a:endParaRPr lang="en-US" b="1" dirty="0">
              <a:solidFill>
                <a:schemeClr val="bg1">
                  <a:lumMod val="95000"/>
                </a:schemeClr>
              </a:solidFill>
              <a:effectLst>
                <a:outerShdw blurRad="38100" dist="38100" dir="2700000" algn="tl">
                  <a:srgbClr val="000000">
                    <a:alpha val="43137"/>
                  </a:srgbClr>
                </a:outerShdw>
              </a:effectLst>
            </a:endParaRPr>
          </a:p>
        </p:txBody>
      </p:sp>
      <p:sp>
        <p:nvSpPr>
          <p:cNvPr id="3" name="Rectangle: Diagonal Corners Rounded 2">
            <a:extLst>
              <a:ext uri="{FF2B5EF4-FFF2-40B4-BE49-F238E27FC236}">
                <a16:creationId xmlns:a16="http://schemas.microsoft.com/office/drawing/2014/main" id="{1B52773E-F06D-B300-D7BE-054EBF265DE2}"/>
              </a:ext>
            </a:extLst>
          </p:cNvPr>
          <p:cNvSpPr/>
          <p:nvPr/>
        </p:nvSpPr>
        <p:spPr>
          <a:xfrm>
            <a:off x="1099595" y="846234"/>
            <a:ext cx="9724013" cy="1438342"/>
          </a:xfrm>
          <a:prstGeom prst="round2DiagRect">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rtl="1"/>
            <a:r>
              <a:rPr lang="ar-EG" sz="2800" b="1" dirty="0">
                <a:solidFill>
                  <a:schemeClr val="accent2">
                    <a:lumMod val="50000"/>
                  </a:schemeClr>
                </a:solidFill>
                <a:effectLst>
                  <a:outerShdw blurRad="38100" dist="38100" dir="2700000" algn="tl">
                    <a:srgbClr val="000000">
                      <a:alpha val="43137"/>
                    </a:srgbClr>
                  </a:outerShdw>
                </a:effectLst>
              </a:rPr>
              <a:t>نسبة السيدات اللاتي أقررن استخدام وسيلة لتنظيم الأسرة بأنفسهن، مصر 2021</a:t>
            </a:r>
          </a:p>
        </p:txBody>
      </p:sp>
      <p:graphicFrame>
        <p:nvGraphicFramePr>
          <p:cNvPr id="2" name="Chart 1">
            <a:extLst>
              <a:ext uri="{FF2B5EF4-FFF2-40B4-BE49-F238E27FC236}">
                <a16:creationId xmlns:a16="http://schemas.microsoft.com/office/drawing/2014/main" id="{C4B2E4D4-3EB8-FF76-8C42-8C1537C983A9}"/>
              </a:ext>
            </a:extLst>
          </p:cNvPr>
          <p:cNvGraphicFramePr/>
          <p:nvPr>
            <p:extLst>
              <p:ext uri="{D42A27DB-BD31-4B8C-83A1-F6EECF244321}">
                <p14:modId xmlns:p14="http://schemas.microsoft.com/office/powerpoint/2010/main" val="2226570110"/>
              </p:ext>
            </p:extLst>
          </p:nvPr>
        </p:nvGraphicFramePr>
        <p:xfrm>
          <a:off x="857239" y="2541470"/>
          <a:ext cx="10515600" cy="38653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9284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4CA44-6E02-2E39-04D3-AFE174582562}"/>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922EE1FD-5477-3697-DCAC-53BF4E2C3A38}"/>
              </a:ext>
            </a:extLst>
          </p:cNvPr>
          <p:cNvSpPr txBox="1"/>
          <p:nvPr/>
        </p:nvSpPr>
        <p:spPr>
          <a:xfrm>
            <a:off x="2358887" y="4062827"/>
            <a:ext cx="7474226" cy="1603513"/>
          </a:xfrm>
          <a:prstGeom prst="rect">
            <a:avLst/>
          </a:prstGeom>
          <a:solidFill>
            <a:schemeClr val="bg1"/>
          </a:solidFill>
        </p:spPr>
        <p:txBody>
          <a:bodyPr wrap="square" rtlCol="0">
            <a:spAutoFit/>
          </a:bodyPr>
          <a:lstStyle/>
          <a:p>
            <a:endParaRPr lang="en-US" dirty="0"/>
          </a:p>
        </p:txBody>
      </p:sp>
      <p:pic>
        <p:nvPicPr>
          <p:cNvPr id="9" name="Picture 8" descr="Icon, arrow&#10;&#10;Description automatically generated">
            <a:extLst>
              <a:ext uri="{FF2B5EF4-FFF2-40B4-BE49-F238E27FC236}">
                <a16:creationId xmlns:a16="http://schemas.microsoft.com/office/drawing/2014/main" id="{36BB62DE-F781-BA0F-F0AE-02345C54A3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82616" cy="6858000"/>
          </a:xfrm>
          <a:prstGeom prst="rect">
            <a:avLst/>
          </a:prstGeom>
          <a:ln>
            <a:solidFill>
              <a:schemeClr val="accent1"/>
            </a:solidFill>
          </a:ln>
        </p:spPr>
        <p:style>
          <a:lnRef idx="0">
            <a:schemeClr val="accent2"/>
          </a:lnRef>
          <a:fillRef idx="3">
            <a:schemeClr val="accent2"/>
          </a:fillRef>
          <a:effectRef idx="3">
            <a:schemeClr val="accent2"/>
          </a:effectRef>
          <a:fontRef idx="minor">
            <a:schemeClr val="lt1"/>
          </a:fontRef>
        </p:style>
      </p:pic>
      <p:sp>
        <p:nvSpPr>
          <p:cNvPr id="11" name="TextBox 10">
            <a:extLst>
              <a:ext uri="{FF2B5EF4-FFF2-40B4-BE49-F238E27FC236}">
                <a16:creationId xmlns:a16="http://schemas.microsoft.com/office/drawing/2014/main" id="{F3329CF1-6EC7-E875-3133-260636C582F0}"/>
              </a:ext>
            </a:extLst>
          </p:cNvPr>
          <p:cNvSpPr txBox="1"/>
          <p:nvPr/>
        </p:nvSpPr>
        <p:spPr>
          <a:xfrm>
            <a:off x="-152400" y="6248400"/>
            <a:ext cx="3581400" cy="461665"/>
          </a:xfrm>
          <a:prstGeom prst="rect">
            <a:avLst/>
          </a:prstGeom>
          <a:noFill/>
        </p:spPr>
        <p:txBody>
          <a:bodyPr wrap="square" rtlCol="0">
            <a:spAutoFit/>
          </a:bodyPr>
          <a:lstStyle/>
          <a:p>
            <a:pPr algn="ctr"/>
            <a:r>
              <a:rPr lang="en-US" sz="2400" b="1" dirty="0">
                <a:solidFill>
                  <a:schemeClr val="tx1">
                    <a:lumMod val="95000"/>
                    <a:lumOff val="5000"/>
                  </a:schemeClr>
                </a:solidFill>
                <a:highlight>
                  <a:srgbClr val="CCFFFF"/>
                </a:highlight>
              </a:rPr>
              <a:t>www.capmas.gov.eg</a:t>
            </a:r>
          </a:p>
        </p:txBody>
      </p:sp>
    </p:spTree>
    <p:extLst>
      <p:ext uri="{BB962C8B-B14F-4D97-AF65-F5344CB8AC3E}">
        <p14:creationId xmlns:p14="http://schemas.microsoft.com/office/powerpoint/2010/main" val="1967912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FC9724DE-E8A6-8429-47E5-23AEA1C539B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8F95FD6-CF43-1A2B-6578-CA2EB2C655F1}"/>
              </a:ext>
            </a:extLst>
          </p:cNvPr>
          <p:cNvSpPr txBox="1"/>
          <p:nvPr/>
        </p:nvSpPr>
        <p:spPr>
          <a:xfrm>
            <a:off x="2300749" y="457200"/>
            <a:ext cx="7477432" cy="584775"/>
          </a:xfrm>
          <a:prstGeom prst="rect">
            <a:avLst/>
          </a:prstGeom>
          <a:solidFill>
            <a:schemeClr val="accent2"/>
          </a:solidFill>
        </p:spPr>
        <p:txBody>
          <a:bodyPr wrap="square" rtlCol="0">
            <a:spAutoFit/>
          </a:bodyPr>
          <a:lstStyle/>
          <a:p>
            <a:pPr algn="ctr">
              <a:defRPr/>
            </a:pPr>
            <a:r>
              <a:rPr lang="ar-SA" sz="3200" b="1" dirty="0">
                <a:solidFill>
                  <a:schemeClr val="bg1"/>
                </a:solidFill>
                <a:latin typeface="Arabic Typesetting" pitchFamily="66" charset="-78"/>
              </a:rPr>
              <a:t>ع</a:t>
            </a:r>
            <a:r>
              <a:rPr lang="ar-EG" sz="3200" b="1" dirty="0">
                <a:solidFill>
                  <a:schemeClr val="bg1"/>
                </a:solidFill>
                <a:latin typeface="Arabic Typesetting" pitchFamily="66" charset="-78"/>
              </a:rPr>
              <a:t>عناصر </a:t>
            </a:r>
            <a:r>
              <a:rPr lang="ar-SA" sz="3200" b="1" dirty="0">
                <a:solidFill>
                  <a:schemeClr val="bg1"/>
                </a:solidFill>
                <a:latin typeface="Arabic Typesetting" pitchFamily="66" charset="-78"/>
              </a:rPr>
              <a:t>الع</a:t>
            </a:r>
            <a:r>
              <a:rPr lang="ar-EG" sz="3200" b="1" dirty="0">
                <a:solidFill>
                  <a:schemeClr val="bg1"/>
                </a:solidFill>
                <a:latin typeface="Arabic Typesetting" pitchFamily="66" charset="-78"/>
              </a:rPr>
              <a:t>ـــ</a:t>
            </a:r>
            <a:r>
              <a:rPr lang="ar-SA" sz="3200" b="1" dirty="0">
                <a:solidFill>
                  <a:schemeClr val="bg1"/>
                </a:solidFill>
                <a:latin typeface="Arabic Typesetting" pitchFamily="66" charset="-78"/>
              </a:rPr>
              <a:t>رض</a:t>
            </a:r>
            <a:endParaRPr lang="en-US" sz="3200" b="1" dirty="0">
              <a:solidFill>
                <a:schemeClr val="bg1"/>
              </a:solidFill>
              <a:latin typeface="Arabic Typesetting" pitchFamily="66" charset="-78"/>
            </a:endParaRPr>
          </a:p>
        </p:txBody>
      </p:sp>
      <p:sp>
        <p:nvSpPr>
          <p:cNvPr id="31" name="Rectangle 30">
            <a:extLst>
              <a:ext uri="{FF2B5EF4-FFF2-40B4-BE49-F238E27FC236}">
                <a16:creationId xmlns:a16="http://schemas.microsoft.com/office/drawing/2014/main" id="{AC251D43-2170-65CA-3F87-F2BD87918EA4}"/>
              </a:ext>
            </a:extLst>
          </p:cNvPr>
          <p:cNvSpPr/>
          <p:nvPr/>
        </p:nvSpPr>
        <p:spPr>
          <a:xfrm>
            <a:off x="4429372" y="1492931"/>
            <a:ext cx="5471711" cy="685027"/>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EG" sz="3200" b="1" dirty="0">
                <a:latin typeface="Arabic Typesetting" pitchFamily="66" charset="-78"/>
                <a:ea typeface="MS Mincho" pitchFamily="49" charset="-128"/>
              </a:rPr>
              <a:t>مقدمـــــــــــــــــــــــــــــــــــــة</a:t>
            </a:r>
            <a:endParaRPr lang="en-US" dirty="0"/>
          </a:p>
        </p:txBody>
      </p:sp>
      <p:sp>
        <p:nvSpPr>
          <p:cNvPr id="5" name="Oval 4">
            <a:extLst>
              <a:ext uri="{FF2B5EF4-FFF2-40B4-BE49-F238E27FC236}">
                <a16:creationId xmlns:a16="http://schemas.microsoft.com/office/drawing/2014/main" id="{C7DE7EF6-E764-3162-870E-4DFC031E77D9}"/>
              </a:ext>
            </a:extLst>
          </p:cNvPr>
          <p:cNvSpPr/>
          <p:nvPr/>
        </p:nvSpPr>
        <p:spPr>
          <a:xfrm>
            <a:off x="9694606" y="1460547"/>
            <a:ext cx="1676400" cy="717411"/>
          </a:xfrm>
          <a:prstGeom prst="ellipse">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EG" sz="3600" b="1" dirty="0">
                <a:solidFill>
                  <a:schemeClr val="tx2">
                    <a:lumMod val="50000"/>
                  </a:schemeClr>
                </a:solidFill>
                <a:effectLst>
                  <a:outerShdw blurRad="38100" dist="38100" dir="2700000" algn="tl">
                    <a:srgbClr val="000000">
                      <a:alpha val="43137"/>
                    </a:srgbClr>
                  </a:outerShdw>
                </a:effectLst>
                <a:latin typeface="Arabic Typesetting" pitchFamily="66" charset="-78"/>
                <a:cs typeface="Arabic Typesetting" pitchFamily="66" charset="-78"/>
              </a:rPr>
              <a:t>اولا</a:t>
            </a:r>
            <a:endParaRPr lang="en-US" dirty="0">
              <a:solidFill>
                <a:schemeClr val="tx2">
                  <a:lumMod val="50000"/>
                </a:schemeClr>
              </a:solidFill>
              <a:effectLst>
                <a:outerShdw blurRad="38100" dist="38100" dir="2700000" algn="tl">
                  <a:srgbClr val="000000">
                    <a:alpha val="43137"/>
                  </a:srgbClr>
                </a:outerShdw>
              </a:effectLst>
            </a:endParaRPr>
          </a:p>
        </p:txBody>
      </p:sp>
      <p:sp>
        <p:nvSpPr>
          <p:cNvPr id="44" name="Rectangle 43">
            <a:extLst>
              <a:ext uri="{FF2B5EF4-FFF2-40B4-BE49-F238E27FC236}">
                <a16:creationId xmlns:a16="http://schemas.microsoft.com/office/drawing/2014/main" id="{FCF962BB-2580-5765-CA64-B29A8B5D254E}"/>
              </a:ext>
            </a:extLst>
          </p:cNvPr>
          <p:cNvSpPr/>
          <p:nvPr/>
        </p:nvSpPr>
        <p:spPr>
          <a:xfrm>
            <a:off x="3657562" y="2959132"/>
            <a:ext cx="5471711" cy="730163"/>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EG" sz="3200" b="1" dirty="0">
                <a:latin typeface="Arabic Typesetting" pitchFamily="66" charset="-78"/>
                <a:ea typeface="MS Mincho" pitchFamily="49" charset="-128"/>
              </a:rPr>
              <a:t>أهم مؤشرات الهدف الخامس</a:t>
            </a:r>
          </a:p>
        </p:txBody>
      </p:sp>
      <p:sp>
        <p:nvSpPr>
          <p:cNvPr id="7" name="Oval 6">
            <a:extLst>
              <a:ext uri="{FF2B5EF4-FFF2-40B4-BE49-F238E27FC236}">
                <a16:creationId xmlns:a16="http://schemas.microsoft.com/office/drawing/2014/main" id="{C8831EE1-4B6A-F8C6-BB20-394A28C1C9AC}"/>
              </a:ext>
            </a:extLst>
          </p:cNvPr>
          <p:cNvSpPr/>
          <p:nvPr/>
        </p:nvSpPr>
        <p:spPr>
          <a:xfrm>
            <a:off x="8844117" y="2959132"/>
            <a:ext cx="1676400" cy="674333"/>
          </a:xfrm>
          <a:prstGeom prst="ellipse">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EG" sz="3600" b="1" dirty="0">
                <a:solidFill>
                  <a:schemeClr val="tx2">
                    <a:lumMod val="50000"/>
                  </a:schemeClr>
                </a:solidFill>
                <a:effectLst>
                  <a:outerShdw blurRad="38100" dist="38100" dir="2700000" algn="tl">
                    <a:srgbClr val="000000">
                      <a:alpha val="43137"/>
                    </a:srgbClr>
                  </a:outerShdw>
                </a:effectLst>
                <a:latin typeface="Arabic Typesetting" pitchFamily="66" charset="-78"/>
                <a:cs typeface="Arabic Typesetting" pitchFamily="66" charset="-78"/>
              </a:rPr>
              <a:t>ثانيـاً</a:t>
            </a:r>
            <a:endParaRPr lang="en-US" sz="3600" b="1" dirty="0">
              <a:solidFill>
                <a:schemeClr val="tx2">
                  <a:lumMod val="50000"/>
                </a:schemeClr>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34" name="Rectangle 33">
            <a:extLst>
              <a:ext uri="{FF2B5EF4-FFF2-40B4-BE49-F238E27FC236}">
                <a16:creationId xmlns:a16="http://schemas.microsoft.com/office/drawing/2014/main" id="{C9BD4BFB-2A3B-3D29-5AC2-4D473E02A9EC}"/>
              </a:ext>
            </a:extLst>
          </p:cNvPr>
          <p:cNvSpPr/>
          <p:nvPr/>
        </p:nvSpPr>
        <p:spPr>
          <a:xfrm>
            <a:off x="762755" y="4634906"/>
            <a:ext cx="7643864" cy="730163"/>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EG" sz="3200" b="1" dirty="0">
                <a:latin typeface="Arabic Typesetting" pitchFamily="66" charset="-78"/>
                <a:ea typeface="MS Mincho" pitchFamily="49" charset="-128"/>
              </a:rPr>
              <a:t>نبذه مختصرة عن المسح الصحي </a:t>
            </a:r>
            <a:r>
              <a:rPr lang="ar-EG" sz="3200" b="1" dirty="0" err="1">
                <a:latin typeface="Arabic Typesetting" pitchFamily="66" charset="-78"/>
                <a:ea typeface="MS Mincho" pitchFamily="49" charset="-128"/>
              </a:rPr>
              <a:t>للاسرة</a:t>
            </a:r>
            <a:r>
              <a:rPr lang="ar-EG" sz="3200" b="1" dirty="0">
                <a:latin typeface="Arabic Typesetting" pitchFamily="66" charset="-78"/>
                <a:ea typeface="MS Mincho" pitchFamily="49" charset="-128"/>
              </a:rPr>
              <a:t> المصرية</a:t>
            </a:r>
          </a:p>
        </p:txBody>
      </p:sp>
      <p:sp>
        <p:nvSpPr>
          <p:cNvPr id="42" name="Oval 41">
            <a:extLst>
              <a:ext uri="{FF2B5EF4-FFF2-40B4-BE49-F238E27FC236}">
                <a16:creationId xmlns:a16="http://schemas.microsoft.com/office/drawing/2014/main" id="{98D516A2-4916-AFEC-810C-42D87C1EF08F}"/>
              </a:ext>
            </a:extLst>
          </p:cNvPr>
          <p:cNvSpPr/>
          <p:nvPr/>
        </p:nvSpPr>
        <p:spPr>
          <a:xfrm>
            <a:off x="7951159" y="4680043"/>
            <a:ext cx="1676400" cy="722948"/>
          </a:xfrm>
          <a:prstGeom prst="ellipse">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EG" sz="3600" b="1" dirty="0">
                <a:solidFill>
                  <a:schemeClr val="tx2">
                    <a:lumMod val="50000"/>
                  </a:schemeClr>
                </a:solidFill>
                <a:effectLst>
                  <a:outerShdw blurRad="38100" dist="38100" dir="2700000" algn="tl">
                    <a:srgbClr val="000000">
                      <a:alpha val="43137"/>
                    </a:srgbClr>
                  </a:outerShdw>
                </a:effectLst>
                <a:latin typeface="Arabic Typesetting" pitchFamily="66" charset="-78"/>
                <a:cs typeface="Arabic Typesetting" pitchFamily="66" charset="-78"/>
              </a:rPr>
              <a:t>ثالثـاً</a:t>
            </a:r>
            <a:endParaRPr lang="en-US" sz="3600" b="1" dirty="0">
              <a:solidFill>
                <a:schemeClr val="tx2">
                  <a:lumMod val="50000"/>
                </a:schemeClr>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Tree>
    <p:extLst>
      <p:ext uri="{BB962C8B-B14F-4D97-AF65-F5344CB8AC3E}">
        <p14:creationId xmlns:p14="http://schemas.microsoft.com/office/powerpoint/2010/main" val="14525307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31BCBA85-5A32-F746-F2AF-4BD5014284EC}"/>
            </a:ext>
          </a:extLst>
        </p:cNvPr>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672B4095-0C69-0F47-1787-D3CD8DFF6905}"/>
              </a:ext>
            </a:extLst>
          </p:cNvPr>
          <p:cNvSpPr/>
          <p:nvPr/>
        </p:nvSpPr>
        <p:spPr>
          <a:xfrm>
            <a:off x="191730" y="383458"/>
            <a:ext cx="10073148" cy="6038521"/>
          </a:xfrm>
          <a:prstGeom prst="round2DiagRect">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71500" indent="-571500" algn="just" rtl="1">
              <a:buFont typeface="Wingdings" panose="05000000000000000000" pitchFamily="2" charset="2"/>
              <a:buChar char="q"/>
            </a:pPr>
            <a:r>
              <a:rPr lang="ar-EG" sz="3200" dirty="0">
                <a:solidFill>
                  <a:schemeClr val="accent2">
                    <a:lumMod val="50000"/>
                  </a:schemeClr>
                </a:solidFill>
              </a:rPr>
              <a:t>إن القضاء على جميع أشكال التمييز ضد النساء والفتيات لا يعتبر حقاً اساسياً من حقوق الإنسان فحسب، بل يشكل أيضاً عاملاً حاسماً في تسريع تحقيق أهداف التنمية المستدامة. فقد ثبت مراراً وتكراراً أن تمكين النساء والفتيات له أثر مضاعف، حيث يساهم بشكل كبير في دفع النمو الاقتصادي والتنمية في كافة المجالات.</a:t>
            </a:r>
          </a:p>
          <a:p>
            <a:pPr marL="571500" indent="-571500" algn="just" rtl="1">
              <a:buFont typeface="Wingdings" panose="05000000000000000000" pitchFamily="2" charset="2"/>
              <a:buChar char="q"/>
            </a:pPr>
            <a:r>
              <a:rPr lang="ar-EG" sz="3200" dirty="0">
                <a:solidFill>
                  <a:schemeClr val="accent2">
                    <a:lumMod val="50000"/>
                  </a:schemeClr>
                </a:solidFill>
              </a:rPr>
              <a:t> وضعت الأمم المتحدة 9 غايات و14 مؤشرًا ضمن الهدف الخامس من أهداف التنمية المستدامة، حيث تمثل هذه الأهداف والغايات والمؤشرات الأدوات الرئيسية التي يعتمد عليها العالم لتتبع مدى التقدم المحرز نحو تحقيق المساواة بين الجنسين.</a:t>
            </a:r>
            <a:endParaRPr lang="ar-SA" sz="3200" dirty="0">
              <a:solidFill>
                <a:schemeClr val="accent2">
                  <a:lumMod val="50000"/>
                </a:schemeClr>
              </a:solidFill>
            </a:endParaRPr>
          </a:p>
        </p:txBody>
      </p:sp>
      <p:sp>
        <p:nvSpPr>
          <p:cNvPr id="6" name="Arrow: Left 5">
            <a:extLst>
              <a:ext uri="{FF2B5EF4-FFF2-40B4-BE49-F238E27FC236}">
                <a16:creationId xmlns:a16="http://schemas.microsoft.com/office/drawing/2014/main" id="{4E7FABA6-7158-71C4-C615-2C46453DEEC6}"/>
              </a:ext>
            </a:extLst>
          </p:cNvPr>
          <p:cNvSpPr/>
          <p:nvPr/>
        </p:nvSpPr>
        <p:spPr>
          <a:xfrm rot="20214193">
            <a:off x="10088305" y="108886"/>
            <a:ext cx="2163068" cy="1306235"/>
          </a:xfrm>
          <a:prstGeom prst="leftArrow">
            <a:avLst/>
          </a:prstGeom>
          <a:solidFill>
            <a:srgbClr val="F77A39"/>
          </a:solidFill>
          <a:ln>
            <a:solidFill>
              <a:srgbClr val="EF40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rtl="1"/>
            <a:r>
              <a:rPr lang="ar-EG" sz="4800" dirty="0"/>
              <a:t>مقدمة</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840678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2B0E6BE8-163C-FB1F-AFC5-4DA5BD45C3C4}"/>
            </a:ext>
          </a:extLst>
        </p:cNvPr>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FB5333C0-2151-2327-081B-14BE8FB96661}"/>
              </a:ext>
            </a:extLst>
          </p:cNvPr>
          <p:cNvSpPr/>
          <p:nvPr/>
        </p:nvSpPr>
        <p:spPr>
          <a:xfrm>
            <a:off x="191730" y="383458"/>
            <a:ext cx="10073148" cy="6038521"/>
          </a:xfrm>
          <a:prstGeom prst="round2DiagRect">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71500" indent="-571500" algn="justLow" rtl="1">
              <a:buFont typeface="Wingdings" panose="05000000000000000000" pitchFamily="2" charset="2"/>
              <a:buChar char="q"/>
            </a:pPr>
            <a:r>
              <a:rPr lang="ar-EG" sz="3200" dirty="0">
                <a:solidFill>
                  <a:schemeClr val="accent2">
                    <a:lumMod val="50000"/>
                  </a:schemeClr>
                </a:solidFill>
              </a:rPr>
              <a:t>يقوم الجهاز بجمع بيانات مؤشرات الهدف الخامس من أهداف التنمية المستدامة، المتعلقة بالمساواة بين الجنسين، من خلال تنفيذ المسوح المتخصصة. تهدف هذه المسوح إلى تقديم بيانات دقيقة وشاملة حول تمكين النساء والفتيات، مما يسهم في متابعة التقدم المحرز نحو تحقيق هذا </a:t>
            </a:r>
            <a:r>
              <a:rPr lang="ar-EG" sz="3200" dirty="0" err="1">
                <a:solidFill>
                  <a:schemeClr val="accent2">
                    <a:lumMod val="50000"/>
                  </a:schemeClr>
                </a:solidFill>
              </a:rPr>
              <a:t>الهدف.على</a:t>
            </a:r>
            <a:r>
              <a:rPr lang="ar-EG" sz="3200" dirty="0">
                <a:solidFill>
                  <a:schemeClr val="accent2">
                    <a:lumMod val="50000"/>
                  </a:schemeClr>
                </a:solidFill>
              </a:rPr>
              <a:t> سبيل المثال، قام الجهاز بتنفيذ مسح التكلفة الاقتصادية للعنف القائم على النوع الاجتماعي في عام 2015، والذي قدم تقديرات مفصلة حول الأثر الاقتصادي الناتج عن العنف ضد النساء. كما تم إجراء المسح الصحي لعام 2021، الذي تضمن بيانات مهمة حول الصحة الإنجابية بالإضافة إلى معلومات متعمقة عن ظاهرة العنف الموجه ضد النساء والفتيات.</a:t>
            </a:r>
            <a:endParaRPr lang="ar-SA" sz="3200" dirty="0">
              <a:solidFill>
                <a:schemeClr val="accent2">
                  <a:lumMod val="50000"/>
                </a:schemeClr>
              </a:solidFill>
            </a:endParaRPr>
          </a:p>
        </p:txBody>
      </p:sp>
      <p:sp>
        <p:nvSpPr>
          <p:cNvPr id="6" name="Arrow: Left 5">
            <a:extLst>
              <a:ext uri="{FF2B5EF4-FFF2-40B4-BE49-F238E27FC236}">
                <a16:creationId xmlns:a16="http://schemas.microsoft.com/office/drawing/2014/main" id="{00DCFD97-B290-C85B-D870-5D71940FAE02}"/>
              </a:ext>
            </a:extLst>
          </p:cNvPr>
          <p:cNvSpPr/>
          <p:nvPr/>
        </p:nvSpPr>
        <p:spPr>
          <a:xfrm rot="20214193">
            <a:off x="10088305" y="108886"/>
            <a:ext cx="2163068" cy="1306235"/>
          </a:xfrm>
          <a:prstGeom prst="leftArrow">
            <a:avLst/>
          </a:prstGeom>
          <a:solidFill>
            <a:srgbClr val="F77A39"/>
          </a:solidFill>
          <a:ln>
            <a:solidFill>
              <a:srgbClr val="EF402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rtl="1"/>
            <a:r>
              <a:rPr lang="ar-EG" sz="4800" dirty="0"/>
              <a:t>مقدمة</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236712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3814F-B039-7F67-23F4-971FD0DC147B}"/>
            </a:ext>
          </a:extLst>
        </p:cNvPr>
        <p:cNvGrpSpPr/>
        <p:nvPr/>
      </p:nvGrpSpPr>
      <p:grpSpPr>
        <a:xfrm>
          <a:off x="0" y="0"/>
          <a:ext cx="0" cy="0"/>
          <a:chOff x="0" y="0"/>
          <a:chExt cx="0" cy="0"/>
        </a:xfrm>
      </p:grpSpPr>
      <p:pic>
        <p:nvPicPr>
          <p:cNvPr id="7" name="Picture 6" descr="A red square with white text and a symbol&#10;&#10;AI-generated content may be incorrect.">
            <a:extLst>
              <a:ext uri="{FF2B5EF4-FFF2-40B4-BE49-F238E27FC236}">
                <a16:creationId xmlns:a16="http://schemas.microsoft.com/office/drawing/2014/main" id="{B58BF653-BD10-DB5A-5386-4BFE7D6F836D}"/>
              </a:ext>
            </a:extLst>
          </p:cNvPr>
          <p:cNvPicPr>
            <a:picLocks noChangeAspect="1"/>
          </p:cNvPicPr>
          <p:nvPr/>
        </p:nvPicPr>
        <p:blipFill>
          <a:blip r:embed="rId3">
            <a:extLst>
              <a:ext uri="{28A0092B-C50C-407E-A947-70E740481C1C}">
                <a14:useLocalDpi xmlns:a14="http://schemas.microsoft.com/office/drawing/2010/main" val="0"/>
              </a:ext>
            </a:extLst>
          </a:blip>
          <a:srcRect l="8975" t="7110" r="10419" b="3401"/>
          <a:stretch/>
        </p:blipFill>
        <p:spPr>
          <a:xfrm>
            <a:off x="0" y="0"/>
            <a:ext cx="3967340" cy="6858000"/>
          </a:xfrm>
          <a:prstGeom prst="rect">
            <a:avLst/>
          </a:prstGeom>
        </p:spPr>
      </p:pic>
      <p:sp>
        <p:nvSpPr>
          <p:cNvPr id="10" name="Title 1">
            <a:extLst>
              <a:ext uri="{FF2B5EF4-FFF2-40B4-BE49-F238E27FC236}">
                <a16:creationId xmlns:a16="http://schemas.microsoft.com/office/drawing/2014/main" id="{1E69CD16-A1FD-24FF-F2C1-1FF396D117F7}"/>
              </a:ext>
            </a:extLst>
          </p:cNvPr>
          <p:cNvSpPr txBox="1">
            <a:spLocks/>
          </p:cNvSpPr>
          <p:nvPr/>
        </p:nvSpPr>
        <p:spPr>
          <a:xfrm>
            <a:off x="4652506" y="1495988"/>
            <a:ext cx="7369731" cy="45650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6600" b="1" spc="-300" dirty="0">
                <a:solidFill>
                  <a:schemeClr val="accent2">
                    <a:lumMod val="50000"/>
                  </a:schemeClr>
                </a:solidFill>
                <a:effectLst>
                  <a:outerShdw blurRad="38100" dist="38100" dir="2700000" algn="tl">
                    <a:srgbClr val="000000">
                      <a:alpha val="43137"/>
                    </a:srgbClr>
                  </a:outerShdw>
                </a:effectLst>
              </a:rPr>
              <a:t>ثانياً: أهم مؤشرات الهدف الخامس</a:t>
            </a:r>
            <a:endParaRPr lang="en-US" sz="6000" b="1" spc="-300" dirty="0">
              <a:solidFill>
                <a:schemeClr val="accent2">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2911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E6F0A-9A4E-4718-AA5D-DB59DA7BE44C}"/>
            </a:ext>
          </a:extLst>
        </p:cNvPr>
        <p:cNvGrpSpPr/>
        <p:nvPr/>
      </p:nvGrpSpPr>
      <p:grpSpPr>
        <a:xfrm>
          <a:off x="0" y="0"/>
          <a:ext cx="0" cy="0"/>
          <a:chOff x="0" y="0"/>
          <a:chExt cx="0" cy="0"/>
        </a:xfrm>
      </p:grpSpPr>
      <p:sp>
        <p:nvSpPr>
          <p:cNvPr id="14" name="Rectangle: Diagonal Corners Rounded 13">
            <a:extLst>
              <a:ext uri="{FF2B5EF4-FFF2-40B4-BE49-F238E27FC236}">
                <a16:creationId xmlns:a16="http://schemas.microsoft.com/office/drawing/2014/main" id="{9A1DD94F-48B7-89BC-174C-050DA53B4B6C}"/>
              </a:ext>
            </a:extLst>
          </p:cNvPr>
          <p:cNvSpPr/>
          <p:nvPr/>
        </p:nvSpPr>
        <p:spPr>
          <a:xfrm>
            <a:off x="2981123" y="281651"/>
            <a:ext cx="9114413" cy="143834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lvl="0" algn="just" rtl="1"/>
            <a:r>
              <a:rPr lang="ar-SA" sz="2800" b="1" i="0" dirty="0">
                <a:solidFill>
                  <a:schemeClr val="accent2">
                    <a:lumMod val="50000"/>
                  </a:schemeClr>
                </a:solidFill>
                <a:effectLst>
                  <a:outerShdw blurRad="38100" dist="38100" dir="2700000" algn="tl">
                    <a:srgbClr val="000000">
                      <a:alpha val="43137"/>
                    </a:srgbClr>
                  </a:outerShdw>
                </a:effectLst>
              </a:rPr>
              <a:t>نسبة النساء المعاشرات والفتيات في سن 15 سنة فأكثر، اللاتي تعرضن لعنف جسدي أو جنسي أو نفسي من شريك حالي أو سابق خلال الاثني عشر شهراً السابقة، حسب شكل العنف والعمر.</a:t>
            </a:r>
            <a:endParaRPr lang="ar-EG" sz="2800" b="1" dirty="0">
              <a:solidFill>
                <a:schemeClr val="accent2">
                  <a:lumMod val="50000"/>
                </a:schemeClr>
              </a:solidFill>
              <a:effectLst>
                <a:outerShdw blurRad="38100" dist="38100" dir="2700000" algn="tl">
                  <a:srgbClr val="000000">
                    <a:alpha val="43137"/>
                  </a:srgbClr>
                </a:outerShdw>
              </a:effectLst>
            </a:endParaRPr>
          </a:p>
        </p:txBody>
      </p:sp>
      <p:sp>
        <p:nvSpPr>
          <p:cNvPr id="15" name="Arrow: Right 14">
            <a:extLst>
              <a:ext uri="{FF2B5EF4-FFF2-40B4-BE49-F238E27FC236}">
                <a16:creationId xmlns:a16="http://schemas.microsoft.com/office/drawing/2014/main" id="{8923B9F8-91D5-C8E5-0624-2AB0280B6FD0}"/>
              </a:ext>
            </a:extLst>
          </p:cNvPr>
          <p:cNvSpPr/>
          <p:nvPr/>
        </p:nvSpPr>
        <p:spPr>
          <a:xfrm>
            <a:off x="27994" y="359588"/>
            <a:ext cx="3077540" cy="1282467"/>
          </a:xfrm>
          <a:prstGeom prst="rightArrow">
            <a:avLst/>
          </a:prstGeom>
          <a:ln>
            <a:solidFill>
              <a:srgbClr val="EF402B"/>
            </a:solidFill>
          </a:ln>
        </p:spPr>
        <p:style>
          <a:lnRef idx="0">
            <a:schemeClr val="accent2"/>
          </a:lnRef>
          <a:fillRef idx="3">
            <a:schemeClr val="accent2"/>
          </a:fillRef>
          <a:effectRef idx="3">
            <a:schemeClr val="accent2"/>
          </a:effectRef>
          <a:fontRef idx="minor">
            <a:schemeClr val="lt1"/>
          </a:fontRef>
        </p:style>
        <p:txBody>
          <a:bodyPr rtlCol="0" anchor="ctr"/>
          <a:lstStyle/>
          <a:p>
            <a:pPr lvl="0" algn="ctr"/>
            <a:r>
              <a:rPr lang="ar-SA" sz="3200" b="1" i="0" dirty="0">
                <a:effectLst>
                  <a:outerShdw blurRad="38100" dist="38100" dir="2700000" algn="tl">
                    <a:srgbClr val="000000">
                      <a:alpha val="43137"/>
                    </a:srgbClr>
                  </a:outerShdw>
                </a:effectLst>
              </a:rPr>
              <a:t>المؤشر</a:t>
            </a:r>
            <a:r>
              <a:rPr lang="ar-SA" sz="2800" b="1" i="0" dirty="0">
                <a:effectLst>
                  <a:outerShdw blurRad="38100" dist="38100" dir="2700000" algn="tl">
                    <a:srgbClr val="000000">
                      <a:alpha val="43137"/>
                    </a:srgbClr>
                  </a:outerShdw>
                </a:effectLst>
              </a:rPr>
              <a:t> 5.2.1 </a:t>
            </a:r>
            <a:endParaRPr lang="en-US" sz="2800" b="1" dirty="0">
              <a:effectLst>
                <a:outerShdw blurRad="38100" dist="38100" dir="2700000" algn="tl">
                  <a:srgbClr val="000000">
                    <a:alpha val="43137"/>
                  </a:srgbClr>
                </a:outerShdw>
              </a:effectLst>
            </a:endParaRPr>
          </a:p>
        </p:txBody>
      </p:sp>
      <p:sp>
        <p:nvSpPr>
          <p:cNvPr id="16" name="Rectangle: Diagonal Corners Rounded 15">
            <a:extLst>
              <a:ext uri="{FF2B5EF4-FFF2-40B4-BE49-F238E27FC236}">
                <a16:creationId xmlns:a16="http://schemas.microsoft.com/office/drawing/2014/main" id="{6F265485-6460-9880-095C-EB8067F1FF87}"/>
              </a:ext>
            </a:extLst>
          </p:cNvPr>
          <p:cNvSpPr/>
          <p:nvPr/>
        </p:nvSpPr>
        <p:spPr>
          <a:xfrm>
            <a:off x="2981121" y="2016818"/>
            <a:ext cx="9114413" cy="1339725"/>
          </a:xfrm>
          <a:prstGeom prst="round2DiagRect">
            <a:avLst/>
          </a:prstGeom>
          <a:noFill/>
          <a:ln>
            <a:solidFill>
              <a:srgbClr val="F77A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 rtl="1"/>
            <a:r>
              <a:rPr lang="ar-SA" sz="2800" b="1" dirty="0">
                <a:solidFill>
                  <a:schemeClr val="accent2">
                    <a:lumMod val="50000"/>
                  </a:schemeClr>
                </a:solidFill>
                <a:effectLst>
                  <a:outerShdw blurRad="38100" dist="38100" dir="2700000" algn="tl">
                    <a:srgbClr val="000000">
                      <a:alpha val="43137"/>
                    </a:srgbClr>
                  </a:outerShdw>
                </a:effectLst>
              </a:rPr>
              <a:t>نسبة النساء والفتيات في سن 15 سنة فأكثر اللاتي تعرضن لعنف جنسي من غير الشريك، خلال الاثني عشر شهراً السابقة، حسب العمر ومكان حدوث العنف.</a:t>
            </a:r>
          </a:p>
        </p:txBody>
      </p:sp>
      <p:sp>
        <p:nvSpPr>
          <p:cNvPr id="17" name="Rectangle: Diagonal Corners Rounded 16">
            <a:extLst>
              <a:ext uri="{FF2B5EF4-FFF2-40B4-BE49-F238E27FC236}">
                <a16:creationId xmlns:a16="http://schemas.microsoft.com/office/drawing/2014/main" id="{76802D77-37F8-A75F-100A-06744A21B5AA}"/>
              </a:ext>
            </a:extLst>
          </p:cNvPr>
          <p:cNvSpPr/>
          <p:nvPr/>
        </p:nvSpPr>
        <p:spPr>
          <a:xfrm>
            <a:off x="2981121" y="3725052"/>
            <a:ext cx="9114413" cy="1226967"/>
          </a:xfrm>
          <a:prstGeom prst="round2DiagRect">
            <a:avLst/>
          </a:prstGeom>
          <a:noFill/>
          <a:ln>
            <a:solidFill>
              <a:srgbClr val="F77A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rtl="1"/>
            <a:r>
              <a:rPr lang="ar-SA" sz="2800" b="1" dirty="0">
                <a:solidFill>
                  <a:schemeClr val="accent2">
                    <a:lumMod val="50000"/>
                  </a:schemeClr>
                </a:solidFill>
                <a:effectLst>
                  <a:outerShdw blurRad="38100" dist="38100" dir="2700000" algn="tl">
                    <a:srgbClr val="000000">
                      <a:alpha val="43137"/>
                    </a:srgbClr>
                  </a:outerShdw>
                </a:effectLst>
              </a:rPr>
              <a:t>نسبة الفتيات والنساء بين 15 و49 سنة اللاتي خضعن لتشويه/بتر الأعضاء التناسلية، حسب العمر.</a:t>
            </a:r>
          </a:p>
        </p:txBody>
      </p:sp>
      <p:sp>
        <p:nvSpPr>
          <p:cNvPr id="18" name="Rectangle: Diagonal Corners Rounded 17">
            <a:extLst>
              <a:ext uri="{FF2B5EF4-FFF2-40B4-BE49-F238E27FC236}">
                <a16:creationId xmlns:a16="http://schemas.microsoft.com/office/drawing/2014/main" id="{B25D6C00-7B5E-AE80-1B22-7DF8F9D261A5}"/>
              </a:ext>
            </a:extLst>
          </p:cNvPr>
          <p:cNvSpPr/>
          <p:nvPr/>
        </p:nvSpPr>
        <p:spPr>
          <a:xfrm>
            <a:off x="2981124" y="5283990"/>
            <a:ext cx="9114413" cy="1316977"/>
          </a:xfrm>
          <a:prstGeom prst="round2DiagRect">
            <a:avLst/>
          </a:prstGeom>
          <a:noFill/>
          <a:ln>
            <a:solidFill>
              <a:srgbClr val="F77A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 rtl="1"/>
            <a:r>
              <a:rPr lang="ar-SA" sz="2800" b="1" dirty="0">
                <a:solidFill>
                  <a:schemeClr val="accent2">
                    <a:lumMod val="50000"/>
                  </a:schemeClr>
                </a:solidFill>
                <a:effectLst>
                  <a:outerShdw blurRad="38100" dist="38100" dir="2700000" algn="tl">
                    <a:srgbClr val="000000">
                      <a:alpha val="43137"/>
                    </a:srgbClr>
                  </a:outerShdw>
                </a:effectLst>
              </a:rPr>
              <a:t>نسبة النساء بين 15 و49 سنة اللاتي يتخذن بأنفسهن قرارات مستنيرة بشأن العلاقات الجنسية، واستخدام وسائل منع الحمل، والرعاية المتعلقة بالصحة الإنجابية</a:t>
            </a:r>
            <a:r>
              <a:rPr lang="en-US" sz="2800" b="1" dirty="0">
                <a:solidFill>
                  <a:schemeClr val="accent2">
                    <a:lumMod val="50000"/>
                  </a:schemeClr>
                </a:solidFill>
                <a:effectLst>
                  <a:outerShdw blurRad="38100" dist="38100" dir="2700000" algn="tl">
                    <a:srgbClr val="000000">
                      <a:alpha val="43137"/>
                    </a:srgbClr>
                  </a:outerShdw>
                </a:effectLst>
              </a:rPr>
              <a:t>.</a:t>
            </a:r>
          </a:p>
        </p:txBody>
      </p:sp>
      <p:sp>
        <p:nvSpPr>
          <p:cNvPr id="20" name="Arrow: Right 19">
            <a:extLst>
              <a:ext uri="{FF2B5EF4-FFF2-40B4-BE49-F238E27FC236}">
                <a16:creationId xmlns:a16="http://schemas.microsoft.com/office/drawing/2014/main" id="{BC5243EC-1814-4673-D021-A124375E6373}"/>
              </a:ext>
            </a:extLst>
          </p:cNvPr>
          <p:cNvSpPr/>
          <p:nvPr/>
        </p:nvSpPr>
        <p:spPr>
          <a:xfrm>
            <a:off x="27994" y="2015412"/>
            <a:ext cx="3077540" cy="1342535"/>
          </a:xfrm>
          <a:prstGeom prst="rightArrow">
            <a:avLst/>
          </a:prstGeom>
          <a:ln>
            <a:solidFill>
              <a:srgbClr val="EF402B"/>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3200" b="1" dirty="0">
                <a:effectLst>
                  <a:outerShdw blurRad="38100" dist="38100" dir="2700000" algn="tl">
                    <a:srgbClr val="000000">
                      <a:alpha val="43137"/>
                    </a:srgbClr>
                  </a:outerShdw>
                </a:effectLst>
              </a:rPr>
              <a:t>المؤشر 5.2.</a:t>
            </a:r>
            <a:r>
              <a:rPr lang="ar-EG" sz="3200" b="1" dirty="0">
                <a:effectLst>
                  <a:outerShdw blurRad="38100" dist="38100" dir="2700000" algn="tl">
                    <a:srgbClr val="000000">
                      <a:alpha val="43137"/>
                    </a:srgbClr>
                  </a:outerShdw>
                </a:effectLst>
              </a:rPr>
              <a:t>2</a:t>
            </a:r>
            <a:r>
              <a:rPr lang="ar-SA" sz="3200" b="1" dirty="0">
                <a:effectLst>
                  <a:outerShdw blurRad="38100" dist="38100" dir="2700000" algn="tl">
                    <a:srgbClr val="000000">
                      <a:alpha val="43137"/>
                    </a:srgbClr>
                  </a:outerShdw>
                </a:effectLst>
              </a:rPr>
              <a:t> </a:t>
            </a:r>
            <a:endParaRPr lang="en-US" sz="3200" b="1" dirty="0">
              <a:effectLst>
                <a:outerShdw blurRad="38100" dist="38100" dir="2700000" algn="tl">
                  <a:srgbClr val="000000">
                    <a:alpha val="43137"/>
                  </a:srgbClr>
                </a:outerShdw>
              </a:effectLst>
            </a:endParaRPr>
          </a:p>
        </p:txBody>
      </p:sp>
      <p:sp>
        <p:nvSpPr>
          <p:cNvPr id="21" name="Arrow: Right 20">
            <a:extLst>
              <a:ext uri="{FF2B5EF4-FFF2-40B4-BE49-F238E27FC236}">
                <a16:creationId xmlns:a16="http://schemas.microsoft.com/office/drawing/2014/main" id="{A4B13CF9-14F2-EC1E-1D3D-98FF0B25A2B1}"/>
              </a:ext>
            </a:extLst>
          </p:cNvPr>
          <p:cNvSpPr/>
          <p:nvPr/>
        </p:nvSpPr>
        <p:spPr>
          <a:xfrm>
            <a:off x="27994" y="3796366"/>
            <a:ext cx="3077540" cy="1226829"/>
          </a:xfrm>
          <a:prstGeom prst="rightArrow">
            <a:avLst/>
          </a:prstGeom>
          <a:ln>
            <a:solidFill>
              <a:srgbClr val="EF402B"/>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3200" b="1" dirty="0">
                <a:effectLst>
                  <a:outerShdw blurRad="38100" dist="38100" dir="2700000" algn="tl">
                    <a:srgbClr val="000000">
                      <a:alpha val="43137"/>
                    </a:srgbClr>
                  </a:outerShdw>
                </a:effectLst>
              </a:rPr>
              <a:t>المؤشر 5.</a:t>
            </a:r>
            <a:r>
              <a:rPr lang="ar-EG" sz="3200" b="1" dirty="0">
                <a:effectLst>
                  <a:outerShdw blurRad="38100" dist="38100" dir="2700000" algn="tl">
                    <a:srgbClr val="000000">
                      <a:alpha val="43137"/>
                    </a:srgbClr>
                  </a:outerShdw>
                </a:effectLst>
              </a:rPr>
              <a:t>3</a:t>
            </a:r>
            <a:r>
              <a:rPr lang="ar-SA" sz="3200" b="1" dirty="0">
                <a:effectLst>
                  <a:outerShdw blurRad="38100" dist="38100" dir="2700000" algn="tl">
                    <a:srgbClr val="000000">
                      <a:alpha val="43137"/>
                    </a:srgbClr>
                  </a:outerShdw>
                </a:effectLst>
              </a:rPr>
              <a:t>.</a:t>
            </a:r>
            <a:r>
              <a:rPr lang="ar-EG" sz="3200" b="1" dirty="0">
                <a:effectLst>
                  <a:outerShdw blurRad="38100" dist="38100" dir="2700000" algn="tl">
                    <a:srgbClr val="000000">
                      <a:alpha val="43137"/>
                    </a:srgbClr>
                  </a:outerShdw>
                </a:effectLst>
              </a:rPr>
              <a:t>2</a:t>
            </a:r>
            <a:r>
              <a:rPr lang="ar-SA" sz="3200" b="1" dirty="0">
                <a:effectLst>
                  <a:outerShdw blurRad="38100" dist="38100" dir="2700000" algn="tl">
                    <a:srgbClr val="000000">
                      <a:alpha val="43137"/>
                    </a:srgbClr>
                  </a:outerShdw>
                </a:effectLst>
              </a:rPr>
              <a:t> </a:t>
            </a:r>
            <a:endParaRPr lang="en-US" sz="3200" b="1" dirty="0">
              <a:effectLst>
                <a:outerShdw blurRad="38100" dist="38100" dir="2700000" algn="tl">
                  <a:srgbClr val="000000">
                    <a:alpha val="43137"/>
                  </a:srgbClr>
                </a:outerShdw>
              </a:effectLst>
            </a:endParaRPr>
          </a:p>
        </p:txBody>
      </p:sp>
      <p:sp>
        <p:nvSpPr>
          <p:cNvPr id="22" name="Arrow: Right 21">
            <a:extLst>
              <a:ext uri="{FF2B5EF4-FFF2-40B4-BE49-F238E27FC236}">
                <a16:creationId xmlns:a16="http://schemas.microsoft.com/office/drawing/2014/main" id="{97B24B61-6867-B946-7E04-6EBB4C73FC76}"/>
              </a:ext>
            </a:extLst>
          </p:cNvPr>
          <p:cNvSpPr/>
          <p:nvPr/>
        </p:nvSpPr>
        <p:spPr>
          <a:xfrm>
            <a:off x="0" y="5355166"/>
            <a:ext cx="3077540" cy="1136826"/>
          </a:xfrm>
          <a:prstGeom prst="rightArrow">
            <a:avLst/>
          </a:prstGeom>
          <a:ln>
            <a:solidFill>
              <a:srgbClr val="EF402B"/>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3200" b="1" dirty="0">
                <a:effectLst>
                  <a:outerShdw blurRad="38100" dist="38100" dir="2700000" algn="tl">
                    <a:srgbClr val="000000">
                      <a:alpha val="43137"/>
                    </a:srgbClr>
                  </a:outerShdw>
                </a:effectLst>
              </a:rPr>
              <a:t>المؤشر 5.</a:t>
            </a:r>
            <a:r>
              <a:rPr lang="ar-EG" sz="3200" b="1" dirty="0">
                <a:effectLst>
                  <a:outerShdw blurRad="38100" dist="38100" dir="2700000" algn="tl">
                    <a:srgbClr val="000000">
                      <a:alpha val="43137"/>
                    </a:srgbClr>
                  </a:outerShdw>
                </a:effectLst>
              </a:rPr>
              <a:t>6</a:t>
            </a:r>
            <a:r>
              <a:rPr lang="ar-SA" sz="3200" b="1" dirty="0">
                <a:effectLst>
                  <a:outerShdw blurRad="38100" dist="38100" dir="2700000" algn="tl">
                    <a:srgbClr val="000000">
                      <a:alpha val="43137"/>
                    </a:srgbClr>
                  </a:outerShdw>
                </a:effectLst>
              </a:rPr>
              <a:t>.1 </a:t>
            </a:r>
            <a:endParaRPr lang="en-US"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5526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a:extLst>
            <a:ext uri="{FF2B5EF4-FFF2-40B4-BE49-F238E27FC236}">
              <a16:creationId xmlns:a16="http://schemas.microsoft.com/office/drawing/2014/main" id="{7CB32252-4CCF-2F9C-9C32-C2EC220BBC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C599AB-CF11-6BAC-F421-B5F2C4310CC7}"/>
              </a:ext>
            </a:extLst>
          </p:cNvPr>
          <p:cNvSpPr>
            <a:spLocks noGrp="1"/>
          </p:cNvSpPr>
          <p:nvPr>
            <p:ph type="title"/>
          </p:nvPr>
        </p:nvSpPr>
        <p:spPr>
          <a:xfrm>
            <a:off x="4119514" y="1118748"/>
            <a:ext cx="7833673" cy="4565094"/>
          </a:xfrm>
        </p:spPr>
        <p:txBody>
          <a:bodyPr>
            <a:normAutofit/>
          </a:bodyPr>
          <a:lstStyle/>
          <a:p>
            <a:pPr algn="ctr" rtl="1"/>
            <a:r>
              <a:rPr lang="ar-EG" sz="6600" b="1" spc="-300" dirty="0">
                <a:solidFill>
                  <a:schemeClr val="accent2">
                    <a:lumMod val="50000"/>
                  </a:schemeClr>
                </a:solidFill>
                <a:effectLst>
                  <a:outerShdw blurRad="38100" dist="38100" dir="2700000" algn="tl">
                    <a:srgbClr val="000000">
                      <a:alpha val="43137"/>
                    </a:srgbClr>
                  </a:outerShdw>
                </a:effectLst>
              </a:rPr>
              <a:t>ثالثاً : نبذه مختصرة عن </a:t>
            </a:r>
            <a:br>
              <a:rPr lang="ar-EG" sz="6600" b="1" spc="-300" dirty="0">
                <a:solidFill>
                  <a:schemeClr val="accent2">
                    <a:lumMod val="50000"/>
                  </a:schemeClr>
                </a:solidFill>
                <a:effectLst>
                  <a:outerShdw blurRad="38100" dist="38100" dir="2700000" algn="tl">
                    <a:srgbClr val="000000">
                      <a:alpha val="43137"/>
                    </a:srgbClr>
                  </a:outerShdw>
                </a:effectLst>
              </a:rPr>
            </a:br>
            <a:r>
              <a:rPr lang="ar-EG" sz="6600" b="1" spc="-300" dirty="0">
                <a:solidFill>
                  <a:schemeClr val="accent2">
                    <a:lumMod val="50000"/>
                  </a:schemeClr>
                </a:solidFill>
                <a:effectLst>
                  <a:outerShdw blurRad="38100" dist="38100" dir="2700000" algn="tl">
                    <a:srgbClr val="000000">
                      <a:alpha val="43137"/>
                    </a:srgbClr>
                  </a:outerShdw>
                </a:effectLst>
              </a:rPr>
              <a:t>المسح الصحي للاسرة المصرية</a:t>
            </a:r>
            <a:br>
              <a:rPr lang="ar-EG" sz="6600" b="1" spc="-300" dirty="0">
                <a:solidFill>
                  <a:schemeClr val="accent2">
                    <a:lumMod val="50000"/>
                  </a:schemeClr>
                </a:solidFill>
                <a:effectLst>
                  <a:outerShdw blurRad="38100" dist="38100" dir="2700000" algn="tl">
                    <a:srgbClr val="000000">
                      <a:alpha val="43137"/>
                    </a:srgbClr>
                  </a:outerShdw>
                </a:effectLst>
              </a:rPr>
            </a:br>
            <a:br>
              <a:rPr lang="ar-EG" sz="6600" b="1" spc="-300" dirty="0">
                <a:solidFill>
                  <a:schemeClr val="accent2">
                    <a:lumMod val="50000"/>
                  </a:schemeClr>
                </a:solidFill>
                <a:effectLst>
                  <a:outerShdw blurRad="38100" dist="38100" dir="2700000" algn="tl">
                    <a:srgbClr val="000000">
                      <a:alpha val="43137"/>
                    </a:srgbClr>
                  </a:outerShdw>
                </a:effectLst>
              </a:rPr>
            </a:br>
            <a:r>
              <a:rPr lang="ar-EG" sz="6600" b="1" spc="-300" dirty="0">
                <a:solidFill>
                  <a:schemeClr val="accent2">
                    <a:lumMod val="50000"/>
                  </a:schemeClr>
                </a:solidFill>
                <a:effectLst>
                  <a:outerShdw blurRad="38100" dist="38100" dir="2700000" algn="tl">
                    <a:srgbClr val="000000">
                      <a:alpha val="43137"/>
                    </a:srgbClr>
                  </a:outerShdw>
                </a:effectLst>
              </a:rPr>
              <a:t>2021</a:t>
            </a:r>
            <a:endParaRPr lang="en-US" sz="6600" b="1" spc="-300" dirty="0">
              <a:solidFill>
                <a:schemeClr val="accent2">
                  <a:lumMod val="50000"/>
                </a:schemeClr>
              </a:solidFill>
              <a:effectLst>
                <a:outerShdw blurRad="38100" dist="38100" dir="2700000" algn="tl">
                  <a:srgbClr val="000000">
                    <a:alpha val="43137"/>
                  </a:srgbClr>
                </a:outerShdw>
              </a:effectLst>
            </a:endParaRPr>
          </a:p>
        </p:txBody>
      </p:sp>
      <p:pic>
        <p:nvPicPr>
          <p:cNvPr id="4" name="Picture 2" descr="C:\Users\Ms.Asmaa\Desktop\New folder\Screenshot 2025-05-04 181045.png">
            <a:extLst>
              <a:ext uri="{FF2B5EF4-FFF2-40B4-BE49-F238E27FC236}">
                <a16:creationId xmlns:a16="http://schemas.microsoft.com/office/drawing/2014/main" id="{E4076F95-F45B-5AC3-7767-E8DEF3226C09}"/>
              </a:ext>
            </a:extLst>
          </p:cNvPr>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l="3073" r="1867" b="1350"/>
          <a:stretch/>
        </p:blipFill>
        <p:spPr bwMode="auto">
          <a:xfrm>
            <a:off x="635070" y="722303"/>
            <a:ext cx="3305146" cy="5075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03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E0B94-9AA1-9A20-26E4-ECAE4876EA79}"/>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5341010E-CC9E-2395-8952-E1A77D40E0C9}"/>
              </a:ext>
            </a:extLst>
          </p:cNvPr>
          <p:cNvSpPr txBox="1">
            <a:spLocks/>
          </p:cNvSpPr>
          <p:nvPr/>
        </p:nvSpPr>
        <p:spPr>
          <a:xfrm>
            <a:off x="1671445" y="73889"/>
            <a:ext cx="9144000" cy="701145"/>
          </a:xfrm>
          <a:prstGeom prst="rect">
            <a:avLst/>
          </a:prstGeom>
          <a:solidFill>
            <a:schemeClr val="accent2"/>
          </a:solidFill>
          <a:ln>
            <a:solidFill>
              <a:schemeClr val="accent2"/>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dirty="0">
                <a:solidFill>
                  <a:schemeClr val="bg1">
                    <a:lumMod val="95000"/>
                  </a:schemeClr>
                </a:solidFill>
              </a:rPr>
              <a:t>المسح الصحي للاسرة المصرية 2021</a:t>
            </a:r>
            <a:endParaRPr lang="en-US" dirty="0">
              <a:solidFill>
                <a:schemeClr val="bg1">
                  <a:lumMod val="95000"/>
                </a:schemeClr>
              </a:solidFill>
            </a:endParaRPr>
          </a:p>
        </p:txBody>
      </p:sp>
      <p:pic>
        <p:nvPicPr>
          <p:cNvPr id="6" name="Picture 2" descr="C:\Users\Ms.Asmaa\Desktop\New folder\Screenshot 2025-05-04 181045.png">
            <a:extLst>
              <a:ext uri="{FF2B5EF4-FFF2-40B4-BE49-F238E27FC236}">
                <a16:creationId xmlns:a16="http://schemas.microsoft.com/office/drawing/2014/main" id="{47CFC0A9-CEED-2890-28D8-5CFE5FB94946}"/>
              </a:ext>
            </a:extLst>
          </p:cNvPr>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l="3073" r="1867" b="1350"/>
          <a:stretch/>
        </p:blipFill>
        <p:spPr bwMode="auto">
          <a:xfrm>
            <a:off x="12900" y="0"/>
            <a:ext cx="1658545" cy="175935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Diagonal Corners Rounded 13">
            <a:extLst>
              <a:ext uri="{FF2B5EF4-FFF2-40B4-BE49-F238E27FC236}">
                <a16:creationId xmlns:a16="http://schemas.microsoft.com/office/drawing/2014/main" id="{51AF342E-A1B4-5631-5C46-05513D0FF9F7}"/>
              </a:ext>
            </a:extLst>
          </p:cNvPr>
          <p:cNvSpPr/>
          <p:nvPr/>
        </p:nvSpPr>
        <p:spPr>
          <a:xfrm>
            <a:off x="2981124" y="1177892"/>
            <a:ext cx="9114413" cy="2160972"/>
          </a:xfrm>
          <a:prstGeom prst="round2DiagRect">
            <a:avLst/>
          </a:prstGeom>
          <a:no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 rtl="1"/>
            <a:r>
              <a:rPr lang="ar-EG" sz="2800" dirty="0">
                <a:solidFill>
                  <a:schemeClr val="accent2">
                    <a:lumMod val="50000"/>
                  </a:schemeClr>
                </a:solidFill>
              </a:rPr>
              <a:t>تم تصميم عينة المسح الصحي للاسرة المصرية 2021 على مستوي المناطق الست الرئيسية (محفاظات حضرية – حضر وجه بحري – ريف وجه بحري –حضروجه قبلي – ريف وجه قبلي - محافظات الحدود) وقد تم سحب العينة طبقيه متعددة المراحل ب......</a:t>
            </a:r>
          </a:p>
        </p:txBody>
      </p:sp>
      <p:sp>
        <p:nvSpPr>
          <p:cNvPr id="15" name="Arrow: Right 14">
            <a:extLst>
              <a:ext uri="{FF2B5EF4-FFF2-40B4-BE49-F238E27FC236}">
                <a16:creationId xmlns:a16="http://schemas.microsoft.com/office/drawing/2014/main" id="{A75FF0C1-0ED3-8FF4-B41F-17F80C7D1C94}"/>
              </a:ext>
            </a:extLst>
          </p:cNvPr>
          <p:cNvSpPr/>
          <p:nvPr/>
        </p:nvSpPr>
        <p:spPr>
          <a:xfrm>
            <a:off x="0" y="1437413"/>
            <a:ext cx="3204862" cy="1641929"/>
          </a:xfrm>
          <a:prstGeom prst="rightArrow">
            <a:avLst/>
          </a:prstGeom>
          <a:ln>
            <a:solidFill>
              <a:srgbClr val="EF402B"/>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EG" sz="3200" b="1" dirty="0">
                <a:effectLst>
                  <a:outerShdw blurRad="38100" dist="38100" dir="2700000" algn="tl">
                    <a:srgbClr val="000000">
                      <a:alpha val="43137"/>
                    </a:srgbClr>
                  </a:outerShdw>
                </a:effectLst>
              </a:rPr>
              <a:t>تصميم العينة</a:t>
            </a:r>
            <a:endParaRPr lang="en-US" sz="3200" b="1" dirty="0">
              <a:effectLst>
                <a:outerShdw blurRad="38100" dist="38100" dir="2700000" algn="tl">
                  <a:srgbClr val="000000">
                    <a:alpha val="43137"/>
                  </a:srgbClr>
                </a:outerShdw>
              </a:effectLst>
            </a:endParaRPr>
          </a:p>
        </p:txBody>
      </p:sp>
      <p:sp>
        <p:nvSpPr>
          <p:cNvPr id="16" name="Rectangle: Diagonal Corners Rounded 15">
            <a:extLst>
              <a:ext uri="{FF2B5EF4-FFF2-40B4-BE49-F238E27FC236}">
                <a16:creationId xmlns:a16="http://schemas.microsoft.com/office/drawing/2014/main" id="{DA1D4283-1397-042B-8998-AA4FA37FA1D9}"/>
              </a:ext>
            </a:extLst>
          </p:cNvPr>
          <p:cNvSpPr/>
          <p:nvPr/>
        </p:nvSpPr>
        <p:spPr>
          <a:xfrm>
            <a:off x="3105534" y="3571164"/>
            <a:ext cx="8990003" cy="3146509"/>
          </a:xfrm>
          <a:prstGeom prst="round2DiagRect">
            <a:avLst/>
          </a:prstGeom>
          <a:no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 rtl="1"/>
            <a:r>
              <a:rPr lang="ar-EG" sz="2800" dirty="0">
                <a:solidFill>
                  <a:schemeClr val="accent2">
                    <a:lumMod val="50000"/>
                  </a:schemeClr>
                </a:solidFill>
              </a:rPr>
              <a:t>تم الاعتماد على وحدات العينة الأساسية من الوحدات الأولية لتعداد السكان 2017 كإطار لعينة المسح وتتكون من 1734 منطقة عد من مناطق التعداد ممثلة لكل من الحضر والريف والمناطق الجغرافية المختلفة لجميع المحافظات وكان حجم القطع المساحية حوالي240 اسرة معيشية وقد تم البدا في سنة 2020 وتم الانتهي في ينار 2021.</a:t>
            </a:r>
            <a:endParaRPr lang="en-US" sz="2800" dirty="0">
              <a:solidFill>
                <a:schemeClr val="accent2">
                  <a:lumMod val="50000"/>
                </a:schemeClr>
              </a:solidFill>
            </a:endParaRPr>
          </a:p>
        </p:txBody>
      </p:sp>
      <p:sp>
        <p:nvSpPr>
          <p:cNvPr id="20" name="Arrow: Right 19">
            <a:extLst>
              <a:ext uri="{FF2B5EF4-FFF2-40B4-BE49-F238E27FC236}">
                <a16:creationId xmlns:a16="http://schemas.microsoft.com/office/drawing/2014/main" id="{D8D8823F-8F64-291F-6F37-285AA80EF558}"/>
              </a:ext>
            </a:extLst>
          </p:cNvPr>
          <p:cNvSpPr/>
          <p:nvPr/>
        </p:nvSpPr>
        <p:spPr>
          <a:xfrm>
            <a:off x="12900" y="4262692"/>
            <a:ext cx="3317091" cy="1642690"/>
          </a:xfrm>
          <a:prstGeom prst="rightArrow">
            <a:avLst/>
          </a:prstGeom>
          <a:ln>
            <a:solidFill>
              <a:srgbClr val="EF402B"/>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EG" sz="3200" b="1">
                <a:effectLst>
                  <a:outerShdw blurRad="38100" dist="38100" dir="2700000" algn="tl">
                    <a:srgbClr val="000000">
                      <a:alpha val="43137"/>
                    </a:srgbClr>
                  </a:outerShdw>
                </a:effectLst>
              </a:rPr>
              <a:t>اختيار </a:t>
            </a:r>
            <a:r>
              <a:rPr lang="ar-EG" sz="3200" b="1" dirty="0">
                <a:effectLst>
                  <a:outerShdw blurRad="38100" dist="38100" dir="2700000" algn="tl">
                    <a:srgbClr val="000000">
                      <a:alpha val="43137"/>
                    </a:srgbClr>
                  </a:outerShdw>
                </a:effectLst>
              </a:rPr>
              <a:t>العينة</a:t>
            </a:r>
            <a:endParaRPr lang="en-US"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567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32E2FE2-5831-A0EF-86E9-4F8DD60B45BA}"/>
              </a:ext>
            </a:extLst>
          </p:cNvPr>
          <p:cNvSpPr txBox="1">
            <a:spLocks/>
          </p:cNvSpPr>
          <p:nvPr/>
        </p:nvSpPr>
        <p:spPr>
          <a:xfrm>
            <a:off x="1157469" y="36741"/>
            <a:ext cx="9144000" cy="701145"/>
          </a:xfrm>
          <a:prstGeom prst="rect">
            <a:avLst/>
          </a:prstGeom>
          <a:solidFill>
            <a:srgbClr val="F77A39"/>
          </a:solidFill>
          <a:ln>
            <a:solidFill>
              <a:srgbClr val="F77A39"/>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dirty="0">
                <a:solidFill>
                  <a:schemeClr val="bg1">
                    <a:lumMod val="95000"/>
                  </a:schemeClr>
                </a:solidFill>
              </a:rPr>
              <a:t>المسح الصحي للاسرة المصرية 2021</a:t>
            </a:r>
            <a:endParaRPr lang="en-US" dirty="0">
              <a:solidFill>
                <a:schemeClr val="bg1">
                  <a:lumMod val="95000"/>
                </a:schemeClr>
              </a:solidFill>
            </a:endParaRPr>
          </a:p>
        </p:txBody>
      </p:sp>
      <p:sp>
        <p:nvSpPr>
          <p:cNvPr id="6" name="Arrow: Left 5">
            <a:extLst>
              <a:ext uri="{FF2B5EF4-FFF2-40B4-BE49-F238E27FC236}">
                <a16:creationId xmlns:a16="http://schemas.microsoft.com/office/drawing/2014/main" id="{78D977B4-81AB-70CA-B45F-D168AEC85E3F}"/>
              </a:ext>
            </a:extLst>
          </p:cNvPr>
          <p:cNvSpPr/>
          <p:nvPr/>
        </p:nvSpPr>
        <p:spPr>
          <a:xfrm rot="20214193">
            <a:off x="9560596" y="314935"/>
            <a:ext cx="2734431" cy="1108420"/>
          </a:xfrm>
          <a:prstGeom prst="leftArrow">
            <a:avLst/>
          </a:prstGeom>
          <a:ln>
            <a:solidFill>
              <a:srgbClr val="EF402B"/>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ar-EG" sz="3200" b="1" dirty="0">
                <a:effectLst>
                  <a:outerShdw blurRad="38100" dist="38100" dir="2700000" algn="tl">
                    <a:srgbClr val="000000">
                      <a:alpha val="43137"/>
                    </a:srgbClr>
                  </a:outerShdw>
                </a:effectLst>
              </a:rPr>
              <a:t>تصميم الاستمارة</a:t>
            </a:r>
            <a:endParaRPr lang="en-US" sz="3200" b="1" dirty="0">
              <a:effectLst>
                <a:outerShdw blurRad="38100" dist="38100" dir="2700000" algn="tl">
                  <a:srgbClr val="000000">
                    <a:alpha val="43137"/>
                  </a:srgbClr>
                </a:outerShdw>
              </a:effectLst>
            </a:endParaRPr>
          </a:p>
        </p:txBody>
      </p:sp>
      <p:pic>
        <p:nvPicPr>
          <p:cNvPr id="8" name="Picture 2" descr="C:\Users\Ms.Asmaa\Desktop\New folder\Screenshot 2025-05-04 181045.png"/>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l="3073" r="1867" b="1350"/>
          <a:stretch/>
        </p:blipFill>
        <p:spPr bwMode="auto">
          <a:xfrm>
            <a:off x="12901" y="5867"/>
            <a:ext cx="1144568" cy="146403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9703312-4823-8DBC-176E-F9BEB0787D21}"/>
              </a:ext>
            </a:extLst>
          </p:cNvPr>
          <p:cNvSpPr txBox="1"/>
          <p:nvPr/>
        </p:nvSpPr>
        <p:spPr>
          <a:xfrm>
            <a:off x="4247535" y="1469906"/>
            <a:ext cx="7237771" cy="3694409"/>
          </a:xfrm>
          <a:prstGeom prst="rect">
            <a:avLst/>
          </a:prstGeom>
          <a:noFill/>
        </p:spPr>
        <p:txBody>
          <a:bodyPr wrap="square">
            <a:spAutoFit/>
          </a:bodyPr>
          <a:lstStyle/>
          <a:p>
            <a:pPr algn="r" rtl="1">
              <a:lnSpc>
                <a:spcPct val="150000"/>
              </a:lnSpc>
            </a:pPr>
            <a:r>
              <a:rPr lang="ar-SA" sz="3200" dirty="0"/>
              <a:t>تم جمع البيانات باستخدام أربع  أنواع من الاستمارات: </a:t>
            </a:r>
          </a:p>
          <a:p>
            <a:pPr marL="285750" indent="-285750" algn="r" rtl="1">
              <a:lnSpc>
                <a:spcPct val="150000"/>
              </a:lnSpc>
              <a:buFont typeface="Wingdings" panose="05000000000000000000" pitchFamily="2" charset="2"/>
              <a:buChar char="q"/>
            </a:pPr>
            <a:r>
              <a:rPr lang="ar-SA" sz="3200" dirty="0"/>
              <a:t>استمارة الأسرة المعيشية</a:t>
            </a:r>
          </a:p>
          <a:p>
            <a:pPr marL="285750" indent="-285750" algn="r" rtl="1">
              <a:lnSpc>
                <a:spcPct val="150000"/>
              </a:lnSpc>
              <a:buFont typeface="Wingdings" panose="05000000000000000000" pitchFamily="2" charset="2"/>
              <a:buChar char="q"/>
            </a:pPr>
            <a:r>
              <a:rPr lang="ar-SA" sz="3200" dirty="0"/>
              <a:t>استمارة السيدة المؤهلة</a:t>
            </a:r>
          </a:p>
          <a:p>
            <a:pPr marL="285750" indent="-285750" algn="r" rtl="1">
              <a:lnSpc>
                <a:spcPct val="150000"/>
              </a:lnSpc>
              <a:buFont typeface="Wingdings" panose="05000000000000000000" pitchFamily="2" charset="2"/>
              <a:buChar char="q"/>
            </a:pPr>
            <a:r>
              <a:rPr lang="ar-SA" sz="3200" dirty="0"/>
              <a:t>استمارة الشباب</a:t>
            </a:r>
          </a:p>
          <a:p>
            <a:pPr marL="285750" indent="-285750" algn="r" rtl="1">
              <a:lnSpc>
                <a:spcPct val="150000"/>
              </a:lnSpc>
              <a:buFont typeface="Wingdings" panose="05000000000000000000" pitchFamily="2" charset="2"/>
              <a:buChar char="q"/>
            </a:pPr>
            <a:r>
              <a:rPr lang="ar-SA" sz="3200" dirty="0"/>
              <a:t>استمارة القياسات الجسمانية</a:t>
            </a:r>
          </a:p>
        </p:txBody>
      </p:sp>
    </p:spTree>
    <p:extLst>
      <p:ext uri="{BB962C8B-B14F-4D97-AF65-F5344CB8AC3E}">
        <p14:creationId xmlns:p14="http://schemas.microsoft.com/office/powerpoint/2010/main" val="4187109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A8AC42923E4B4689AA3F4BC71C9076" ma:contentTypeVersion="21" ma:contentTypeDescription="Create a new document." ma:contentTypeScope="" ma:versionID="a62391516449346bf948149313bcea0b">
  <xsd:schema xmlns:xsd="http://www.w3.org/2001/XMLSchema" xmlns:xs="http://www.w3.org/2001/XMLSchema" xmlns:p="http://schemas.microsoft.com/office/2006/metadata/properties" xmlns:ns2="9e7a892e-3f44-4f43-afda-1bb9b87abd5a" xmlns:ns3="c10ce4fe-003f-40a8-a913-aa474e5a6271" xmlns:ns4="985ec44e-1bab-4c0b-9df0-6ba128686fc9" targetNamespace="http://schemas.microsoft.com/office/2006/metadata/properties" ma:root="true" ma:fieldsID="6f9892051e5099965700f1211bfe6a41" ns2:_="" ns3:_="" ns4:_="">
    <xsd:import namespace="9e7a892e-3f44-4f43-afda-1bb9b87abd5a"/>
    <xsd:import namespace="c10ce4fe-003f-40a8-a913-aa474e5a6271"/>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4: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7a892e-3f44-4f43-afda-1bb9b87abd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10ce4fe-003f-40a8-a913-aa474e5a627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89257519-539e-4f49-837e-51dfaef5dda1}" ma:internalName="TaxCatchAll" ma:showField="CatchAllData" ma:web="c10ce4fe-003f-40a8-a913-aa474e5a62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e7a892e-3f44-4f43-afda-1bb9b87abd5a">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97A71B4E-16ED-4361-A15A-BD6CCCE9D41A}"/>
</file>

<file path=customXml/itemProps2.xml><?xml version="1.0" encoding="utf-8"?>
<ds:datastoreItem xmlns:ds="http://schemas.openxmlformats.org/officeDocument/2006/customXml" ds:itemID="{B217FDA5-A9C3-4778-8D58-78881155AD07}"/>
</file>

<file path=customXml/itemProps3.xml><?xml version="1.0" encoding="utf-8"?>
<ds:datastoreItem xmlns:ds="http://schemas.openxmlformats.org/officeDocument/2006/customXml" ds:itemID="{05C9E3B3-D3C9-42FB-B604-5EAA24D7A81C}"/>
</file>

<file path=docProps/app.xml><?xml version="1.0" encoding="utf-8"?>
<Properties xmlns="http://schemas.openxmlformats.org/officeDocument/2006/extended-properties" xmlns:vt="http://schemas.openxmlformats.org/officeDocument/2006/docPropsVTypes">
  <Template/>
  <TotalTime>517</TotalTime>
  <Words>821</Words>
  <Application>Microsoft Office PowerPoint</Application>
  <PresentationFormat>Widescreen</PresentationFormat>
  <Paragraphs>61</Paragraphs>
  <Slides>17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Aptos Display</vt:lpstr>
      <vt:lpstr>Arabic Typesetting</vt:lpstr>
      <vt:lpstr>Arial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ثالثاً : نبذه مختصرة عن  المسح الصحي للاسرة المصرية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نسبة السيدات اللاتي تعرضن للعنف الجسدي أو الجنسي من قبل الزوج خلال الاثني عشر شهر السابقة للمسح حسب العمر</dc:title>
  <dc:creator>sara mohammed elsaid</dc:creator>
  <cp:lastModifiedBy>hp</cp:lastModifiedBy>
  <cp:revision>55</cp:revision>
  <dcterms:created xsi:type="dcterms:W3CDTF">2025-04-30T05:49:30Z</dcterms:created>
  <dcterms:modified xsi:type="dcterms:W3CDTF">2025-05-06T09:23:42Z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0x01010037A8AC42923E4B4689AA3F4BC71C9076</vt:lpwstr>
  </property>
</Properties>
</file>