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4"/>
  </p:notesMasterIdLst>
  <p:sldIdLst>
    <p:sldId id="256" r:id="rId2"/>
    <p:sldId id="347" r:id="rId3"/>
    <p:sldId id="325" r:id="rId4"/>
    <p:sldId id="376" r:id="rId5"/>
    <p:sldId id="377" r:id="rId6"/>
    <p:sldId id="353" r:id="rId7"/>
    <p:sldId id="365" r:id="rId8"/>
    <p:sldId id="352" r:id="rId9"/>
    <p:sldId id="363" r:id="rId10"/>
    <p:sldId id="364" r:id="rId11"/>
    <p:sldId id="378" r:id="rId12"/>
    <p:sldId id="341" r:id="rId13"/>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CFDCD"/>
    <a:srgbClr val="009999"/>
    <a:srgbClr val="DCF9DB"/>
    <a:srgbClr val="B0EED5"/>
    <a:srgbClr val="EAEAEA"/>
    <a:srgbClr val="D6FAF9"/>
    <a:srgbClr val="336600"/>
    <a:srgbClr val="D2DEE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69" autoAdjust="0"/>
  </p:normalViewPr>
  <p:slideViewPr>
    <p:cSldViewPr snapToGrid="0">
      <p:cViewPr varScale="1">
        <p:scale>
          <a:sx n="108" d="100"/>
          <a:sy n="108" d="100"/>
        </p:scale>
        <p:origin x="71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A7AAE5-72E4-4C95-A175-E68812B2C297}"/>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4E5A0BF-6768-4C79-B8F5-565AB6938149}"/>
              </a:ext>
            </a:extLst>
          </p:cNvPr>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2A0B11A-4704-40E0-8751-1A4E19C1B55B}" type="datetimeFigureOut">
              <a:rPr lang="en-US"/>
              <a:pPr>
                <a:defRPr/>
              </a:pPr>
              <a:t>5/2/2025</a:t>
            </a:fld>
            <a:endParaRPr lang="en-US" dirty="0"/>
          </a:p>
        </p:txBody>
      </p:sp>
      <p:sp>
        <p:nvSpPr>
          <p:cNvPr id="4" name="Slide Image Placeholder 3">
            <a:extLst>
              <a:ext uri="{FF2B5EF4-FFF2-40B4-BE49-F238E27FC236}">
                <a16:creationId xmlns:a16="http://schemas.microsoft.com/office/drawing/2014/main" id="{A9CAC03D-BC31-4EC8-94F2-C4E0AABA2D40}"/>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42BB1664-1BA6-435E-90E2-730A243644D6}"/>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1E4F312-6AA4-4E43-AF18-3FF25C5C4211}"/>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72DA608-56C0-4356-8392-AA6FE7AB839D}"/>
              </a:ext>
            </a:extLst>
          </p:cNvPr>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3EAA933F-F1BD-45F5-8F77-C18B2B49FB2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AA933F-F1BD-45F5-8F77-C18B2B49FB2D}" type="slidenum">
              <a:rPr lang="en-US" smtClean="0"/>
              <a:pPr>
                <a:defRPr/>
              </a:pPr>
              <a:t>1</a:t>
            </a:fld>
            <a:endParaRPr lang="en-US" dirty="0"/>
          </a:p>
        </p:txBody>
      </p:sp>
    </p:spTree>
    <p:extLst>
      <p:ext uri="{BB962C8B-B14F-4D97-AF65-F5344CB8AC3E}">
        <p14:creationId xmlns:p14="http://schemas.microsoft.com/office/powerpoint/2010/main" val="265160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9E991FC-51F6-4479-BBF4-DEC7A021BE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48BCCC1-3B5A-4277-8B69-72584061D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E67FD22A-D232-4166-BAD4-399BA48F61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57066" indent="-291179">
              <a:defRPr>
                <a:solidFill>
                  <a:schemeClr val="tx1"/>
                </a:solidFill>
                <a:latin typeface="Corbel" panose="020B0503020204020204" pitchFamily="34" charset="0"/>
              </a:defRPr>
            </a:lvl2pPr>
            <a:lvl3pPr marL="1164717" indent="-232943">
              <a:defRPr>
                <a:solidFill>
                  <a:schemeClr val="tx1"/>
                </a:solidFill>
                <a:latin typeface="Corbel" panose="020B0503020204020204" pitchFamily="34" charset="0"/>
              </a:defRPr>
            </a:lvl3pPr>
            <a:lvl4pPr marL="1630604" indent="-232943">
              <a:defRPr>
                <a:solidFill>
                  <a:schemeClr val="tx1"/>
                </a:solidFill>
                <a:latin typeface="Corbel" panose="020B0503020204020204" pitchFamily="34" charset="0"/>
              </a:defRPr>
            </a:lvl4pPr>
            <a:lvl5pPr marL="2096491" indent="-232943">
              <a:defRPr>
                <a:solidFill>
                  <a:schemeClr val="tx1"/>
                </a:solidFill>
                <a:latin typeface="Corbel" panose="020B0503020204020204" pitchFamily="34" charset="0"/>
              </a:defRPr>
            </a:lvl5pPr>
            <a:lvl6pPr marL="2562377" indent="-232943" defTabSz="465887" eaLnBrk="0" fontAlgn="base" hangingPunct="0">
              <a:spcBef>
                <a:spcPct val="0"/>
              </a:spcBef>
              <a:spcAft>
                <a:spcPct val="0"/>
              </a:spcAft>
              <a:defRPr>
                <a:solidFill>
                  <a:schemeClr val="tx1"/>
                </a:solidFill>
                <a:latin typeface="Corbel" panose="020B0503020204020204" pitchFamily="34" charset="0"/>
              </a:defRPr>
            </a:lvl6pPr>
            <a:lvl7pPr marL="3028264" indent="-232943" defTabSz="465887" eaLnBrk="0" fontAlgn="base" hangingPunct="0">
              <a:spcBef>
                <a:spcPct val="0"/>
              </a:spcBef>
              <a:spcAft>
                <a:spcPct val="0"/>
              </a:spcAft>
              <a:defRPr>
                <a:solidFill>
                  <a:schemeClr val="tx1"/>
                </a:solidFill>
                <a:latin typeface="Corbel" panose="020B0503020204020204" pitchFamily="34" charset="0"/>
              </a:defRPr>
            </a:lvl7pPr>
            <a:lvl8pPr marL="3494151" indent="-232943" defTabSz="465887" eaLnBrk="0" fontAlgn="base" hangingPunct="0">
              <a:spcBef>
                <a:spcPct val="0"/>
              </a:spcBef>
              <a:spcAft>
                <a:spcPct val="0"/>
              </a:spcAft>
              <a:defRPr>
                <a:solidFill>
                  <a:schemeClr val="tx1"/>
                </a:solidFill>
                <a:latin typeface="Corbel" panose="020B0503020204020204" pitchFamily="34" charset="0"/>
              </a:defRPr>
            </a:lvl8pPr>
            <a:lvl9pPr marL="3960038" indent="-232943" defTabSz="465887"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00D9143-A43D-45F1-8524-A6CF6D4A9640}"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1D9DED4-DD6F-4F04-85C4-D8326E617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0CDAF07-B1B9-4C04-A43C-EF70869CF1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B32CD171-9A97-4961-9578-11F5DCC3E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57066" indent="-291179">
              <a:defRPr>
                <a:solidFill>
                  <a:schemeClr val="tx1"/>
                </a:solidFill>
                <a:latin typeface="Corbel" panose="020B0503020204020204" pitchFamily="34" charset="0"/>
              </a:defRPr>
            </a:lvl2pPr>
            <a:lvl3pPr marL="1164717" indent="-232943">
              <a:defRPr>
                <a:solidFill>
                  <a:schemeClr val="tx1"/>
                </a:solidFill>
                <a:latin typeface="Corbel" panose="020B0503020204020204" pitchFamily="34" charset="0"/>
              </a:defRPr>
            </a:lvl3pPr>
            <a:lvl4pPr marL="1630604" indent="-232943">
              <a:defRPr>
                <a:solidFill>
                  <a:schemeClr val="tx1"/>
                </a:solidFill>
                <a:latin typeface="Corbel" panose="020B0503020204020204" pitchFamily="34" charset="0"/>
              </a:defRPr>
            </a:lvl4pPr>
            <a:lvl5pPr marL="2096491" indent="-232943">
              <a:defRPr>
                <a:solidFill>
                  <a:schemeClr val="tx1"/>
                </a:solidFill>
                <a:latin typeface="Corbel" panose="020B0503020204020204" pitchFamily="34" charset="0"/>
              </a:defRPr>
            </a:lvl5pPr>
            <a:lvl6pPr marL="2562377" indent="-232943" defTabSz="465887" eaLnBrk="0" fontAlgn="base" hangingPunct="0">
              <a:spcBef>
                <a:spcPct val="0"/>
              </a:spcBef>
              <a:spcAft>
                <a:spcPct val="0"/>
              </a:spcAft>
              <a:defRPr>
                <a:solidFill>
                  <a:schemeClr val="tx1"/>
                </a:solidFill>
                <a:latin typeface="Corbel" panose="020B0503020204020204" pitchFamily="34" charset="0"/>
              </a:defRPr>
            </a:lvl6pPr>
            <a:lvl7pPr marL="3028264" indent="-232943" defTabSz="465887" eaLnBrk="0" fontAlgn="base" hangingPunct="0">
              <a:spcBef>
                <a:spcPct val="0"/>
              </a:spcBef>
              <a:spcAft>
                <a:spcPct val="0"/>
              </a:spcAft>
              <a:defRPr>
                <a:solidFill>
                  <a:schemeClr val="tx1"/>
                </a:solidFill>
                <a:latin typeface="Corbel" panose="020B0503020204020204" pitchFamily="34" charset="0"/>
              </a:defRPr>
            </a:lvl7pPr>
            <a:lvl8pPr marL="3494151" indent="-232943" defTabSz="465887" eaLnBrk="0" fontAlgn="base" hangingPunct="0">
              <a:spcBef>
                <a:spcPct val="0"/>
              </a:spcBef>
              <a:spcAft>
                <a:spcPct val="0"/>
              </a:spcAft>
              <a:defRPr>
                <a:solidFill>
                  <a:schemeClr val="tx1"/>
                </a:solidFill>
                <a:latin typeface="Corbel" panose="020B0503020204020204" pitchFamily="34" charset="0"/>
              </a:defRPr>
            </a:lvl8pPr>
            <a:lvl9pPr marL="3960038" indent="-232943" defTabSz="465887"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639BD8A-CF23-44B6-AC93-ABFC3CAD4157}"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805A416-8B35-4B03-A5D7-A716D432DA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E6F6077-4874-4526-8363-94DD27C21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3D15697D-F011-4C0A-B3BB-71992F4064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57066" indent="-291179">
              <a:defRPr>
                <a:solidFill>
                  <a:schemeClr val="tx1"/>
                </a:solidFill>
                <a:latin typeface="Corbel" panose="020B0503020204020204" pitchFamily="34" charset="0"/>
              </a:defRPr>
            </a:lvl2pPr>
            <a:lvl3pPr marL="1164717" indent="-232943">
              <a:defRPr>
                <a:solidFill>
                  <a:schemeClr val="tx1"/>
                </a:solidFill>
                <a:latin typeface="Corbel" panose="020B0503020204020204" pitchFamily="34" charset="0"/>
              </a:defRPr>
            </a:lvl3pPr>
            <a:lvl4pPr marL="1630604" indent="-232943">
              <a:defRPr>
                <a:solidFill>
                  <a:schemeClr val="tx1"/>
                </a:solidFill>
                <a:latin typeface="Corbel" panose="020B0503020204020204" pitchFamily="34" charset="0"/>
              </a:defRPr>
            </a:lvl4pPr>
            <a:lvl5pPr marL="2096491" indent="-232943">
              <a:defRPr>
                <a:solidFill>
                  <a:schemeClr val="tx1"/>
                </a:solidFill>
                <a:latin typeface="Corbel" panose="020B0503020204020204" pitchFamily="34" charset="0"/>
              </a:defRPr>
            </a:lvl5pPr>
            <a:lvl6pPr marL="2562377" indent="-232943" defTabSz="465887" eaLnBrk="0" fontAlgn="base" hangingPunct="0">
              <a:spcBef>
                <a:spcPct val="0"/>
              </a:spcBef>
              <a:spcAft>
                <a:spcPct val="0"/>
              </a:spcAft>
              <a:defRPr>
                <a:solidFill>
                  <a:schemeClr val="tx1"/>
                </a:solidFill>
                <a:latin typeface="Corbel" panose="020B0503020204020204" pitchFamily="34" charset="0"/>
              </a:defRPr>
            </a:lvl6pPr>
            <a:lvl7pPr marL="3028264" indent="-232943" defTabSz="465887" eaLnBrk="0" fontAlgn="base" hangingPunct="0">
              <a:spcBef>
                <a:spcPct val="0"/>
              </a:spcBef>
              <a:spcAft>
                <a:spcPct val="0"/>
              </a:spcAft>
              <a:defRPr>
                <a:solidFill>
                  <a:schemeClr val="tx1"/>
                </a:solidFill>
                <a:latin typeface="Corbel" panose="020B0503020204020204" pitchFamily="34" charset="0"/>
              </a:defRPr>
            </a:lvl7pPr>
            <a:lvl8pPr marL="3494151" indent="-232943" defTabSz="465887" eaLnBrk="0" fontAlgn="base" hangingPunct="0">
              <a:spcBef>
                <a:spcPct val="0"/>
              </a:spcBef>
              <a:spcAft>
                <a:spcPct val="0"/>
              </a:spcAft>
              <a:defRPr>
                <a:solidFill>
                  <a:schemeClr val="tx1"/>
                </a:solidFill>
                <a:latin typeface="Corbel" panose="020B0503020204020204" pitchFamily="34" charset="0"/>
              </a:defRPr>
            </a:lvl8pPr>
            <a:lvl9pPr marL="3960038" indent="-232943" defTabSz="465887"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0D7074B-3AB7-4914-9CB3-AB18806B07CA}"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80493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F039A3-A51B-4D26-80D9-0299293E2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0DCEC3-D2A9-4F4F-8DF3-D1D8B4056D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CCC885E0-45E4-4B4B-8738-D15E751AA8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57066" indent="-291179">
              <a:defRPr>
                <a:solidFill>
                  <a:schemeClr val="tx1"/>
                </a:solidFill>
                <a:latin typeface="Corbel" panose="020B0503020204020204" pitchFamily="34" charset="0"/>
              </a:defRPr>
            </a:lvl2pPr>
            <a:lvl3pPr marL="1164717" indent="-232943">
              <a:defRPr>
                <a:solidFill>
                  <a:schemeClr val="tx1"/>
                </a:solidFill>
                <a:latin typeface="Corbel" panose="020B0503020204020204" pitchFamily="34" charset="0"/>
              </a:defRPr>
            </a:lvl3pPr>
            <a:lvl4pPr marL="1630604" indent="-232943">
              <a:defRPr>
                <a:solidFill>
                  <a:schemeClr val="tx1"/>
                </a:solidFill>
                <a:latin typeface="Corbel" panose="020B0503020204020204" pitchFamily="34" charset="0"/>
              </a:defRPr>
            </a:lvl4pPr>
            <a:lvl5pPr marL="2096491" indent="-232943">
              <a:defRPr>
                <a:solidFill>
                  <a:schemeClr val="tx1"/>
                </a:solidFill>
                <a:latin typeface="Corbel" panose="020B0503020204020204" pitchFamily="34" charset="0"/>
              </a:defRPr>
            </a:lvl5pPr>
            <a:lvl6pPr marL="2562377" indent="-232943" defTabSz="465887" eaLnBrk="0" fontAlgn="base" hangingPunct="0">
              <a:spcBef>
                <a:spcPct val="0"/>
              </a:spcBef>
              <a:spcAft>
                <a:spcPct val="0"/>
              </a:spcAft>
              <a:defRPr>
                <a:solidFill>
                  <a:schemeClr val="tx1"/>
                </a:solidFill>
                <a:latin typeface="Corbel" panose="020B0503020204020204" pitchFamily="34" charset="0"/>
              </a:defRPr>
            </a:lvl6pPr>
            <a:lvl7pPr marL="3028264" indent="-232943" defTabSz="465887" eaLnBrk="0" fontAlgn="base" hangingPunct="0">
              <a:spcBef>
                <a:spcPct val="0"/>
              </a:spcBef>
              <a:spcAft>
                <a:spcPct val="0"/>
              </a:spcAft>
              <a:defRPr>
                <a:solidFill>
                  <a:schemeClr val="tx1"/>
                </a:solidFill>
                <a:latin typeface="Corbel" panose="020B0503020204020204" pitchFamily="34" charset="0"/>
              </a:defRPr>
            </a:lvl7pPr>
            <a:lvl8pPr marL="3494151" indent="-232943" defTabSz="465887" eaLnBrk="0" fontAlgn="base" hangingPunct="0">
              <a:spcBef>
                <a:spcPct val="0"/>
              </a:spcBef>
              <a:spcAft>
                <a:spcPct val="0"/>
              </a:spcAft>
              <a:defRPr>
                <a:solidFill>
                  <a:schemeClr val="tx1"/>
                </a:solidFill>
                <a:latin typeface="Corbel" panose="020B0503020204020204" pitchFamily="34" charset="0"/>
              </a:defRPr>
            </a:lvl8pPr>
            <a:lvl9pPr marL="3960038" indent="-232943" defTabSz="465887"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3A0B3C4-4EF4-49B8-A569-6E55A624A1C5}"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AA933F-F1BD-45F5-8F77-C18B2B49FB2D}" type="slidenum">
              <a:rPr lang="en-US" smtClean="0"/>
              <a:pPr>
                <a:defRPr/>
              </a:pPr>
              <a:t>9</a:t>
            </a:fld>
            <a:endParaRPr lang="en-US" dirty="0"/>
          </a:p>
        </p:txBody>
      </p:sp>
    </p:spTree>
    <p:extLst>
      <p:ext uri="{BB962C8B-B14F-4D97-AF65-F5344CB8AC3E}">
        <p14:creationId xmlns:p14="http://schemas.microsoft.com/office/powerpoint/2010/main" val="247670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22BBE-9A4E-1C52-E679-6390C1826FFA}"/>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3D6A149-17F2-B31A-C542-750572F75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35A4AB1-63D8-FD7E-2B1C-1EA873E63E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8525478B-6246-E988-2652-CBE070F53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57066" indent="-291179">
              <a:defRPr>
                <a:solidFill>
                  <a:schemeClr val="tx1"/>
                </a:solidFill>
                <a:latin typeface="Corbel" panose="020B0503020204020204" pitchFamily="34" charset="0"/>
              </a:defRPr>
            </a:lvl2pPr>
            <a:lvl3pPr marL="1164717" indent="-232943">
              <a:defRPr>
                <a:solidFill>
                  <a:schemeClr val="tx1"/>
                </a:solidFill>
                <a:latin typeface="Corbel" panose="020B0503020204020204" pitchFamily="34" charset="0"/>
              </a:defRPr>
            </a:lvl3pPr>
            <a:lvl4pPr marL="1630604" indent="-232943">
              <a:defRPr>
                <a:solidFill>
                  <a:schemeClr val="tx1"/>
                </a:solidFill>
                <a:latin typeface="Corbel" panose="020B0503020204020204" pitchFamily="34" charset="0"/>
              </a:defRPr>
            </a:lvl4pPr>
            <a:lvl5pPr marL="2096491" indent="-232943">
              <a:defRPr>
                <a:solidFill>
                  <a:schemeClr val="tx1"/>
                </a:solidFill>
                <a:latin typeface="Corbel" panose="020B0503020204020204" pitchFamily="34" charset="0"/>
              </a:defRPr>
            </a:lvl5pPr>
            <a:lvl6pPr marL="2562377" indent="-232943" defTabSz="465887" eaLnBrk="0" fontAlgn="base" hangingPunct="0">
              <a:spcBef>
                <a:spcPct val="0"/>
              </a:spcBef>
              <a:spcAft>
                <a:spcPct val="0"/>
              </a:spcAft>
              <a:defRPr>
                <a:solidFill>
                  <a:schemeClr val="tx1"/>
                </a:solidFill>
                <a:latin typeface="Corbel" panose="020B0503020204020204" pitchFamily="34" charset="0"/>
              </a:defRPr>
            </a:lvl6pPr>
            <a:lvl7pPr marL="3028264" indent="-232943" defTabSz="465887" eaLnBrk="0" fontAlgn="base" hangingPunct="0">
              <a:spcBef>
                <a:spcPct val="0"/>
              </a:spcBef>
              <a:spcAft>
                <a:spcPct val="0"/>
              </a:spcAft>
              <a:defRPr>
                <a:solidFill>
                  <a:schemeClr val="tx1"/>
                </a:solidFill>
                <a:latin typeface="Corbel" panose="020B0503020204020204" pitchFamily="34" charset="0"/>
              </a:defRPr>
            </a:lvl7pPr>
            <a:lvl8pPr marL="3494151" indent="-232943" defTabSz="465887" eaLnBrk="0" fontAlgn="base" hangingPunct="0">
              <a:spcBef>
                <a:spcPct val="0"/>
              </a:spcBef>
              <a:spcAft>
                <a:spcPct val="0"/>
              </a:spcAft>
              <a:defRPr>
                <a:solidFill>
                  <a:schemeClr val="tx1"/>
                </a:solidFill>
                <a:latin typeface="Corbel" panose="020B0503020204020204" pitchFamily="34" charset="0"/>
              </a:defRPr>
            </a:lvl8pPr>
            <a:lvl9pPr marL="3960038" indent="-232943" defTabSz="465887"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639BD8A-CF23-44B6-AC93-ABFC3CAD4157}"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95841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BDC891-B897-4289-9B06-FC6DD641FC6D}"/>
              </a:ext>
            </a:extLst>
          </p:cNvPr>
          <p:cNvSpPr/>
          <p:nvPr/>
        </p:nvSpPr>
        <p:spPr>
          <a:xfrm>
            <a:off x="-6350" y="2058988"/>
            <a:ext cx="12195175"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16D3700E-CF40-4F39-AE7F-534D9DC97641}"/>
              </a:ext>
            </a:extLst>
          </p:cNvPr>
          <p:cNvSpPr>
            <a:spLocks noGrp="1"/>
          </p:cNvSpPr>
          <p:nvPr>
            <p:ph type="dt" sz="half" idx="10"/>
          </p:nvPr>
        </p:nvSpPr>
        <p:spPr/>
        <p:txBody>
          <a:bodyPr/>
          <a:lstStyle>
            <a:lvl1pPr>
              <a:defRPr/>
            </a:lvl1pPr>
          </a:lstStyle>
          <a:p>
            <a:pPr>
              <a:defRPr/>
            </a:pPr>
            <a:fld id="{FEE8671B-98F4-4978-93C4-9C5DFC9925E4}" type="datetimeFigureOut">
              <a:rPr lang="en-US"/>
              <a:pPr>
                <a:defRPr/>
              </a:pPr>
              <a:t>5/2/2025</a:t>
            </a:fld>
            <a:endParaRPr lang="en-US" dirty="0"/>
          </a:p>
        </p:txBody>
      </p:sp>
      <p:sp>
        <p:nvSpPr>
          <p:cNvPr id="6" name="Footer Placeholder 4">
            <a:extLst>
              <a:ext uri="{FF2B5EF4-FFF2-40B4-BE49-F238E27FC236}">
                <a16:creationId xmlns:a16="http://schemas.microsoft.com/office/drawing/2014/main" id="{65B19961-2598-4926-B24D-29AEC5E982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5AD924-D18D-4505-B925-7F6F21190E01}"/>
              </a:ext>
            </a:extLst>
          </p:cNvPr>
          <p:cNvSpPr>
            <a:spLocks noGrp="1"/>
          </p:cNvSpPr>
          <p:nvPr>
            <p:ph type="sldNum" sz="quarter" idx="12"/>
          </p:nvPr>
        </p:nvSpPr>
        <p:spPr/>
        <p:txBody>
          <a:bodyPr/>
          <a:lstStyle>
            <a:lvl1pPr>
              <a:defRPr/>
            </a:lvl1pPr>
          </a:lstStyle>
          <a:p>
            <a:pPr>
              <a:defRPr/>
            </a:pPr>
            <a:fld id="{596E0E64-3ACC-4922-A059-A6CCF9FC8B6A}" type="slidenum">
              <a:rPr lang="en-US"/>
              <a:pPr>
                <a:defRPr/>
              </a:pPr>
              <a:t>‹#›</a:t>
            </a:fld>
            <a:endParaRPr lang="en-US" dirty="0"/>
          </a:p>
        </p:txBody>
      </p:sp>
    </p:spTree>
    <p:extLst>
      <p:ext uri="{BB962C8B-B14F-4D97-AF65-F5344CB8AC3E}">
        <p14:creationId xmlns:p14="http://schemas.microsoft.com/office/powerpoint/2010/main" val="78285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547DC4-3B15-4285-B897-D52590DD70D0}"/>
              </a:ext>
            </a:extLst>
          </p:cNvPr>
          <p:cNvSpPr>
            <a:spLocks noGrp="1"/>
          </p:cNvSpPr>
          <p:nvPr>
            <p:ph type="dt" sz="half" idx="10"/>
          </p:nvPr>
        </p:nvSpPr>
        <p:spPr/>
        <p:txBody>
          <a:bodyPr/>
          <a:lstStyle>
            <a:lvl1pPr>
              <a:defRPr/>
            </a:lvl1pPr>
          </a:lstStyle>
          <a:p>
            <a:pPr>
              <a:defRPr/>
            </a:pPr>
            <a:fld id="{3009A592-E506-4D9F-B1C3-933018A51617}" type="datetimeFigureOut">
              <a:rPr lang="en-US"/>
              <a:pPr>
                <a:defRPr/>
              </a:pPr>
              <a:t>5/2/2025</a:t>
            </a:fld>
            <a:endParaRPr lang="en-US" dirty="0"/>
          </a:p>
        </p:txBody>
      </p:sp>
      <p:sp>
        <p:nvSpPr>
          <p:cNvPr id="5" name="Footer Placeholder 4">
            <a:extLst>
              <a:ext uri="{FF2B5EF4-FFF2-40B4-BE49-F238E27FC236}">
                <a16:creationId xmlns:a16="http://schemas.microsoft.com/office/drawing/2014/main" id="{9A6CBF94-0DBC-4081-BDCD-77E68B2C45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86B09B-96E5-4BFB-A33C-D4A039B6207A}"/>
              </a:ext>
            </a:extLst>
          </p:cNvPr>
          <p:cNvSpPr>
            <a:spLocks noGrp="1"/>
          </p:cNvSpPr>
          <p:nvPr>
            <p:ph type="sldNum" sz="quarter" idx="12"/>
          </p:nvPr>
        </p:nvSpPr>
        <p:spPr/>
        <p:txBody>
          <a:bodyPr/>
          <a:lstStyle>
            <a:lvl1pPr>
              <a:defRPr/>
            </a:lvl1pPr>
          </a:lstStyle>
          <a:p>
            <a:pPr>
              <a:defRPr/>
            </a:pPr>
            <a:fld id="{A979FFBC-98A2-4E11-8D62-5C25E6543FFD}" type="slidenum">
              <a:rPr lang="en-US"/>
              <a:pPr>
                <a:defRPr/>
              </a:pPr>
              <a:t>‹#›</a:t>
            </a:fld>
            <a:endParaRPr lang="en-US" dirty="0"/>
          </a:p>
        </p:txBody>
      </p:sp>
    </p:spTree>
    <p:extLst>
      <p:ext uri="{BB962C8B-B14F-4D97-AF65-F5344CB8AC3E}">
        <p14:creationId xmlns:p14="http://schemas.microsoft.com/office/powerpoint/2010/main" val="277404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F1A772-607A-4AF0-A0AA-3193E0CE8786}"/>
              </a:ext>
            </a:extLst>
          </p:cNvPr>
          <p:cNvSpPr/>
          <p:nvPr/>
        </p:nvSpPr>
        <p:spPr>
          <a:xfrm>
            <a:off x="9018588"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0BE29F8-0AF9-4DBA-AC78-37968B5F5FCD}"/>
              </a:ext>
            </a:extLst>
          </p:cNvPr>
          <p:cNvSpPr>
            <a:spLocks noGrp="1"/>
          </p:cNvSpPr>
          <p:nvPr>
            <p:ph type="dt" sz="half" idx="10"/>
          </p:nvPr>
        </p:nvSpPr>
        <p:spPr>
          <a:xfrm>
            <a:off x="838200" y="6423025"/>
            <a:ext cx="2743200" cy="365125"/>
          </a:xfrm>
        </p:spPr>
        <p:txBody>
          <a:bodyPr/>
          <a:lstStyle>
            <a:lvl1pPr>
              <a:defRPr/>
            </a:lvl1pPr>
          </a:lstStyle>
          <a:p>
            <a:pPr>
              <a:defRPr/>
            </a:pPr>
            <a:fld id="{E74A8692-2BA8-4C01-8954-990067E3D4D1}" type="datetimeFigureOut">
              <a:rPr lang="en-US"/>
              <a:pPr>
                <a:defRPr/>
              </a:pPr>
              <a:t>5/2/2025</a:t>
            </a:fld>
            <a:endParaRPr lang="en-US" dirty="0"/>
          </a:p>
        </p:txBody>
      </p:sp>
      <p:sp>
        <p:nvSpPr>
          <p:cNvPr id="6" name="Footer Placeholder 4">
            <a:extLst>
              <a:ext uri="{FF2B5EF4-FFF2-40B4-BE49-F238E27FC236}">
                <a16:creationId xmlns:a16="http://schemas.microsoft.com/office/drawing/2014/main" id="{E47FF2A6-F4CB-437D-AF8E-94276EBC6C61}"/>
              </a:ext>
            </a:extLst>
          </p:cNvPr>
          <p:cNvSpPr>
            <a:spLocks noGrp="1"/>
          </p:cNvSpPr>
          <p:nvPr>
            <p:ph type="ftr" sz="quarter" idx="11"/>
          </p:nvPr>
        </p:nvSpPr>
        <p:spPr>
          <a:xfrm>
            <a:off x="3776663" y="6423025"/>
            <a:ext cx="4279900"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771AFF-F83E-4011-BD09-821D6E79CDED}"/>
              </a:ext>
            </a:extLst>
          </p:cNvPr>
          <p:cNvSpPr>
            <a:spLocks noGrp="1"/>
          </p:cNvSpPr>
          <p:nvPr>
            <p:ph type="sldNum" sz="quarter" idx="12"/>
          </p:nvPr>
        </p:nvSpPr>
        <p:spPr>
          <a:xfrm>
            <a:off x="8072438" y="6423025"/>
            <a:ext cx="881062" cy="365125"/>
          </a:xfrm>
        </p:spPr>
        <p:txBody>
          <a:bodyPr/>
          <a:lstStyle>
            <a:lvl1pPr>
              <a:defRPr/>
            </a:lvl1pPr>
          </a:lstStyle>
          <a:p>
            <a:pPr>
              <a:defRPr/>
            </a:pPr>
            <a:fld id="{65E9A930-4C60-48A5-A89F-7AB10423089C}" type="slidenum">
              <a:rPr lang="en-US"/>
              <a:pPr>
                <a:defRPr/>
              </a:pPr>
              <a:t>‹#›</a:t>
            </a:fld>
            <a:endParaRPr lang="en-US" dirty="0"/>
          </a:p>
        </p:txBody>
      </p:sp>
    </p:spTree>
    <p:extLst>
      <p:ext uri="{BB962C8B-B14F-4D97-AF65-F5344CB8AC3E}">
        <p14:creationId xmlns:p14="http://schemas.microsoft.com/office/powerpoint/2010/main" val="105199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F78038-EF22-459C-B505-0B252D0C02CC}"/>
              </a:ext>
            </a:extLst>
          </p:cNvPr>
          <p:cNvSpPr>
            <a:spLocks noGrp="1"/>
          </p:cNvSpPr>
          <p:nvPr>
            <p:ph type="dt" sz="half" idx="10"/>
          </p:nvPr>
        </p:nvSpPr>
        <p:spPr/>
        <p:txBody>
          <a:bodyPr/>
          <a:lstStyle>
            <a:lvl1pPr>
              <a:defRPr/>
            </a:lvl1pPr>
          </a:lstStyle>
          <a:p>
            <a:pPr>
              <a:defRPr/>
            </a:pPr>
            <a:fld id="{87F63AC0-7366-4890-BF13-0572C0D2D575}" type="datetimeFigureOut">
              <a:rPr lang="en-US"/>
              <a:pPr>
                <a:defRPr/>
              </a:pPr>
              <a:t>5/2/2025</a:t>
            </a:fld>
            <a:endParaRPr lang="en-US" dirty="0"/>
          </a:p>
        </p:txBody>
      </p:sp>
      <p:sp>
        <p:nvSpPr>
          <p:cNvPr id="5" name="Footer Placeholder 4">
            <a:extLst>
              <a:ext uri="{FF2B5EF4-FFF2-40B4-BE49-F238E27FC236}">
                <a16:creationId xmlns:a16="http://schemas.microsoft.com/office/drawing/2014/main" id="{88237D3B-1EC0-43CC-82AB-A9854C5D3D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039DAB-6614-4C9D-90CF-D9A9CB7FB727}"/>
              </a:ext>
            </a:extLst>
          </p:cNvPr>
          <p:cNvSpPr>
            <a:spLocks noGrp="1"/>
          </p:cNvSpPr>
          <p:nvPr>
            <p:ph type="sldNum" sz="quarter" idx="12"/>
          </p:nvPr>
        </p:nvSpPr>
        <p:spPr/>
        <p:txBody>
          <a:bodyPr/>
          <a:lstStyle>
            <a:lvl1pPr>
              <a:defRPr/>
            </a:lvl1pPr>
          </a:lstStyle>
          <a:p>
            <a:pPr>
              <a:defRPr/>
            </a:pPr>
            <a:fld id="{96C20CFF-9DCD-4F0E-904E-F52F76E9523C}" type="slidenum">
              <a:rPr lang="en-US"/>
              <a:pPr>
                <a:defRPr/>
              </a:pPr>
              <a:t>‹#›</a:t>
            </a:fld>
            <a:endParaRPr lang="en-US" dirty="0"/>
          </a:p>
        </p:txBody>
      </p:sp>
    </p:spTree>
    <p:extLst>
      <p:ext uri="{BB962C8B-B14F-4D97-AF65-F5344CB8AC3E}">
        <p14:creationId xmlns:p14="http://schemas.microsoft.com/office/powerpoint/2010/main" val="272065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C9A347-B8CB-457B-BEA0-F0A3F010F669}"/>
              </a:ext>
            </a:extLst>
          </p:cNvPr>
          <p:cNvSpPr/>
          <p:nvPr/>
        </p:nvSpPr>
        <p:spPr>
          <a:xfrm>
            <a:off x="-6350" y="2058988"/>
            <a:ext cx="12195175"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38A8C0E-B5B4-48C7-AEA2-045CADACA482}"/>
              </a:ext>
            </a:extLst>
          </p:cNvPr>
          <p:cNvSpPr>
            <a:spLocks noGrp="1"/>
          </p:cNvSpPr>
          <p:nvPr>
            <p:ph type="dt" sz="half" idx="10"/>
          </p:nvPr>
        </p:nvSpPr>
        <p:spPr/>
        <p:txBody>
          <a:bodyPr/>
          <a:lstStyle>
            <a:lvl1pPr>
              <a:defRPr>
                <a:solidFill>
                  <a:schemeClr val="tx2"/>
                </a:solidFill>
              </a:defRPr>
            </a:lvl1pPr>
          </a:lstStyle>
          <a:p>
            <a:pPr>
              <a:defRPr/>
            </a:pPr>
            <a:fld id="{0CF5AC6D-7921-4BE4-8B2F-07B4ACA20E3F}" type="datetimeFigureOut">
              <a:rPr lang="en-US"/>
              <a:pPr>
                <a:defRPr/>
              </a:pPr>
              <a:t>5/2/2025</a:t>
            </a:fld>
            <a:endParaRPr lang="en-US" dirty="0"/>
          </a:p>
        </p:txBody>
      </p:sp>
      <p:sp>
        <p:nvSpPr>
          <p:cNvPr id="6" name="Footer Placeholder 4">
            <a:extLst>
              <a:ext uri="{FF2B5EF4-FFF2-40B4-BE49-F238E27FC236}">
                <a16:creationId xmlns:a16="http://schemas.microsoft.com/office/drawing/2014/main" id="{752A399C-31D0-43A0-AAE2-A78751972BFF}"/>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90BA16B4-2793-4469-9459-93964B3EF9BB}"/>
              </a:ext>
            </a:extLst>
          </p:cNvPr>
          <p:cNvSpPr>
            <a:spLocks noGrp="1"/>
          </p:cNvSpPr>
          <p:nvPr>
            <p:ph type="sldNum" sz="quarter" idx="12"/>
          </p:nvPr>
        </p:nvSpPr>
        <p:spPr/>
        <p:txBody>
          <a:bodyPr/>
          <a:lstStyle>
            <a:lvl1pPr>
              <a:defRPr>
                <a:solidFill>
                  <a:schemeClr val="tx2"/>
                </a:solidFill>
              </a:defRPr>
            </a:lvl1pPr>
          </a:lstStyle>
          <a:p>
            <a:pPr>
              <a:defRPr/>
            </a:pPr>
            <a:fld id="{B6C6B5F9-2309-41ED-92AB-96542FEBAE2D}" type="slidenum">
              <a:rPr lang="en-US"/>
              <a:pPr>
                <a:defRPr/>
              </a:pPr>
              <a:t>‹#›</a:t>
            </a:fld>
            <a:endParaRPr lang="en-US" dirty="0"/>
          </a:p>
        </p:txBody>
      </p:sp>
    </p:spTree>
    <p:extLst>
      <p:ext uri="{BB962C8B-B14F-4D97-AF65-F5344CB8AC3E}">
        <p14:creationId xmlns:p14="http://schemas.microsoft.com/office/powerpoint/2010/main" val="3015329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07748C-F939-4774-B852-C36CF5A51269}"/>
              </a:ext>
            </a:extLst>
          </p:cNvPr>
          <p:cNvSpPr>
            <a:spLocks noGrp="1"/>
          </p:cNvSpPr>
          <p:nvPr>
            <p:ph type="dt" sz="half" idx="10"/>
          </p:nvPr>
        </p:nvSpPr>
        <p:spPr/>
        <p:txBody>
          <a:bodyPr/>
          <a:lstStyle>
            <a:lvl1pPr>
              <a:defRPr/>
            </a:lvl1pPr>
          </a:lstStyle>
          <a:p>
            <a:pPr>
              <a:defRPr/>
            </a:pPr>
            <a:fld id="{6380AFEA-706F-4F12-A261-FB7819D1BBC2}" type="datetimeFigureOut">
              <a:rPr lang="en-US"/>
              <a:pPr>
                <a:defRPr/>
              </a:pPr>
              <a:t>5/2/2025</a:t>
            </a:fld>
            <a:endParaRPr lang="en-US" dirty="0"/>
          </a:p>
        </p:txBody>
      </p:sp>
      <p:sp>
        <p:nvSpPr>
          <p:cNvPr id="6" name="Footer Placeholder 4">
            <a:extLst>
              <a:ext uri="{FF2B5EF4-FFF2-40B4-BE49-F238E27FC236}">
                <a16:creationId xmlns:a16="http://schemas.microsoft.com/office/drawing/2014/main" id="{5763A766-911D-449F-80C6-5AEC7621DD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2A148-2D79-4AC3-AA57-8C77A5317A61}"/>
              </a:ext>
            </a:extLst>
          </p:cNvPr>
          <p:cNvSpPr>
            <a:spLocks noGrp="1"/>
          </p:cNvSpPr>
          <p:nvPr>
            <p:ph type="sldNum" sz="quarter" idx="12"/>
          </p:nvPr>
        </p:nvSpPr>
        <p:spPr/>
        <p:txBody>
          <a:bodyPr/>
          <a:lstStyle>
            <a:lvl1pPr>
              <a:defRPr/>
            </a:lvl1pPr>
          </a:lstStyle>
          <a:p>
            <a:pPr>
              <a:defRPr/>
            </a:pPr>
            <a:fld id="{DDD59378-2558-4557-A2DC-4A6E4DCBFF76}" type="slidenum">
              <a:rPr lang="en-US"/>
              <a:pPr>
                <a:defRPr/>
              </a:pPr>
              <a:t>‹#›</a:t>
            </a:fld>
            <a:endParaRPr lang="en-US" dirty="0"/>
          </a:p>
        </p:txBody>
      </p:sp>
    </p:spTree>
    <p:extLst>
      <p:ext uri="{BB962C8B-B14F-4D97-AF65-F5344CB8AC3E}">
        <p14:creationId xmlns:p14="http://schemas.microsoft.com/office/powerpoint/2010/main" val="17810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939B221-FEC4-44CC-8AFF-696D5C3DC0E9}"/>
              </a:ext>
            </a:extLst>
          </p:cNvPr>
          <p:cNvSpPr>
            <a:spLocks noGrp="1"/>
          </p:cNvSpPr>
          <p:nvPr>
            <p:ph type="dt" sz="half" idx="10"/>
          </p:nvPr>
        </p:nvSpPr>
        <p:spPr/>
        <p:txBody>
          <a:bodyPr/>
          <a:lstStyle>
            <a:lvl1pPr>
              <a:defRPr/>
            </a:lvl1pPr>
          </a:lstStyle>
          <a:p>
            <a:pPr>
              <a:defRPr/>
            </a:pPr>
            <a:fld id="{3FBC6B3B-15EA-476B-A0EA-083239651F51}" type="datetimeFigureOut">
              <a:rPr lang="en-US"/>
              <a:pPr>
                <a:defRPr/>
              </a:pPr>
              <a:t>5/2/2025</a:t>
            </a:fld>
            <a:endParaRPr lang="en-US" dirty="0"/>
          </a:p>
        </p:txBody>
      </p:sp>
      <p:sp>
        <p:nvSpPr>
          <p:cNvPr id="8" name="Footer Placeholder 4">
            <a:extLst>
              <a:ext uri="{FF2B5EF4-FFF2-40B4-BE49-F238E27FC236}">
                <a16:creationId xmlns:a16="http://schemas.microsoft.com/office/drawing/2014/main" id="{2B016B26-DBFF-46CA-B0BD-811233BC544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BCBAA8-1CE4-4B81-817E-E65EF9BDB2FC}"/>
              </a:ext>
            </a:extLst>
          </p:cNvPr>
          <p:cNvSpPr>
            <a:spLocks noGrp="1"/>
          </p:cNvSpPr>
          <p:nvPr>
            <p:ph type="sldNum" sz="quarter" idx="12"/>
          </p:nvPr>
        </p:nvSpPr>
        <p:spPr/>
        <p:txBody>
          <a:bodyPr/>
          <a:lstStyle>
            <a:lvl1pPr>
              <a:defRPr/>
            </a:lvl1pPr>
          </a:lstStyle>
          <a:p>
            <a:pPr>
              <a:defRPr/>
            </a:pPr>
            <a:fld id="{D6478F99-D9F6-4D1F-964B-4288FD730F20}" type="slidenum">
              <a:rPr lang="en-US"/>
              <a:pPr>
                <a:defRPr/>
              </a:pPr>
              <a:t>‹#›</a:t>
            </a:fld>
            <a:endParaRPr lang="en-US" dirty="0"/>
          </a:p>
        </p:txBody>
      </p:sp>
    </p:spTree>
    <p:extLst>
      <p:ext uri="{BB962C8B-B14F-4D97-AF65-F5344CB8AC3E}">
        <p14:creationId xmlns:p14="http://schemas.microsoft.com/office/powerpoint/2010/main" val="156240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33CC7C1-AB7E-4C98-BEE2-A268C0671069}"/>
              </a:ext>
            </a:extLst>
          </p:cNvPr>
          <p:cNvSpPr>
            <a:spLocks noGrp="1"/>
          </p:cNvSpPr>
          <p:nvPr>
            <p:ph type="dt" sz="half" idx="10"/>
          </p:nvPr>
        </p:nvSpPr>
        <p:spPr/>
        <p:txBody>
          <a:bodyPr/>
          <a:lstStyle>
            <a:lvl1pPr>
              <a:defRPr/>
            </a:lvl1pPr>
          </a:lstStyle>
          <a:p>
            <a:pPr>
              <a:defRPr/>
            </a:pPr>
            <a:fld id="{545CE86A-D05C-4658-9958-CC6D19C29F04}" type="datetimeFigureOut">
              <a:rPr lang="en-US"/>
              <a:pPr>
                <a:defRPr/>
              </a:pPr>
              <a:t>5/2/2025</a:t>
            </a:fld>
            <a:endParaRPr lang="en-US" dirty="0"/>
          </a:p>
        </p:txBody>
      </p:sp>
      <p:sp>
        <p:nvSpPr>
          <p:cNvPr id="4" name="Footer Placeholder 4">
            <a:extLst>
              <a:ext uri="{FF2B5EF4-FFF2-40B4-BE49-F238E27FC236}">
                <a16:creationId xmlns:a16="http://schemas.microsoft.com/office/drawing/2014/main" id="{D079F888-7700-430B-8E08-EB4FFE2F4A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099E104-6C1A-423B-854E-A60A0B581AD3}"/>
              </a:ext>
            </a:extLst>
          </p:cNvPr>
          <p:cNvSpPr>
            <a:spLocks noGrp="1"/>
          </p:cNvSpPr>
          <p:nvPr>
            <p:ph type="sldNum" sz="quarter" idx="12"/>
          </p:nvPr>
        </p:nvSpPr>
        <p:spPr/>
        <p:txBody>
          <a:bodyPr/>
          <a:lstStyle>
            <a:lvl1pPr>
              <a:defRPr/>
            </a:lvl1pPr>
          </a:lstStyle>
          <a:p>
            <a:pPr>
              <a:defRPr/>
            </a:pPr>
            <a:fld id="{C34B696F-4213-44B1-BF52-AB28E8C43469}" type="slidenum">
              <a:rPr lang="en-US"/>
              <a:pPr>
                <a:defRPr/>
              </a:pPr>
              <a:t>‹#›</a:t>
            </a:fld>
            <a:endParaRPr lang="en-US" dirty="0"/>
          </a:p>
        </p:txBody>
      </p:sp>
    </p:spTree>
    <p:extLst>
      <p:ext uri="{BB962C8B-B14F-4D97-AF65-F5344CB8AC3E}">
        <p14:creationId xmlns:p14="http://schemas.microsoft.com/office/powerpoint/2010/main" val="103485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589476-80AF-415B-BB99-DA169C16A97E}"/>
              </a:ext>
            </a:extLst>
          </p:cNvPr>
          <p:cNvSpPr>
            <a:spLocks noGrp="1"/>
          </p:cNvSpPr>
          <p:nvPr>
            <p:ph type="dt" sz="half" idx="10"/>
          </p:nvPr>
        </p:nvSpPr>
        <p:spPr/>
        <p:txBody>
          <a:bodyPr/>
          <a:lstStyle>
            <a:lvl1pPr>
              <a:defRPr/>
            </a:lvl1pPr>
          </a:lstStyle>
          <a:p>
            <a:pPr>
              <a:defRPr/>
            </a:pPr>
            <a:fld id="{644D5712-6EF9-469D-969A-6553641CB573}" type="datetimeFigureOut">
              <a:rPr lang="en-US"/>
              <a:pPr>
                <a:defRPr/>
              </a:pPr>
              <a:t>5/2/2025</a:t>
            </a:fld>
            <a:endParaRPr lang="en-US" dirty="0"/>
          </a:p>
        </p:txBody>
      </p:sp>
      <p:sp>
        <p:nvSpPr>
          <p:cNvPr id="3" name="Footer Placeholder 4">
            <a:extLst>
              <a:ext uri="{FF2B5EF4-FFF2-40B4-BE49-F238E27FC236}">
                <a16:creationId xmlns:a16="http://schemas.microsoft.com/office/drawing/2014/main" id="{A430A37A-83F7-42FA-9350-D61E43757D3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EC5464B-F31B-45A8-901E-4D070232E25F}"/>
              </a:ext>
            </a:extLst>
          </p:cNvPr>
          <p:cNvSpPr>
            <a:spLocks noGrp="1"/>
          </p:cNvSpPr>
          <p:nvPr>
            <p:ph type="sldNum" sz="quarter" idx="12"/>
          </p:nvPr>
        </p:nvSpPr>
        <p:spPr/>
        <p:txBody>
          <a:bodyPr/>
          <a:lstStyle>
            <a:lvl1pPr>
              <a:defRPr/>
            </a:lvl1pPr>
          </a:lstStyle>
          <a:p>
            <a:pPr>
              <a:defRPr/>
            </a:pPr>
            <a:fld id="{F007E5BA-4F7A-446F-9E1B-5BCEC0B15101}" type="slidenum">
              <a:rPr lang="en-US"/>
              <a:pPr>
                <a:defRPr/>
              </a:pPr>
              <a:t>‹#›</a:t>
            </a:fld>
            <a:endParaRPr lang="en-US" dirty="0"/>
          </a:p>
        </p:txBody>
      </p:sp>
    </p:spTree>
    <p:extLst>
      <p:ext uri="{BB962C8B-B14F-4D97-AF65-F5344CB8AC3E}">
        <p14:creationId xmlns:p14="http://schemas.microsoft.com/office/powerpoint/2010/main" val="261430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8B252CC-BCF1-490D-A94F-EC65A9149A18}"/>
              </a:ext>
            </a:extLst>
          </p:cNvPr>
          <p:cNvSpPr>
            <a:spLocks noGrp="1"/>
          </p:cNvSpPr>
          <p:nvPr>
            <p:ph type="dt" sz="half" idx="10"/>
          </p:nvPr>
        </p:nvSpPr>
        <p:spPr/>
        <p:txBody>
          <a:bodyPr/>
          <a:lstStyle>
            <a:lvl1pPr>
              <a:defRPr/>
            </a:lvl1pPr>
          </a:lstStyle>
          <a:p>
            <a:pPr>
              <a:defRPr/>
            </a:pPr>
            <a:fld id="{45AC153D-542A-4481-ACDA-77E3944EA2A6}" type="datetimeFigureOut">
              <a:rPr lang="en-US"/>
              <a:pPr>
                <a:defRPr/>
              </a:pPr>
              <a:t>5/2/2025</a:t>
            </a:fld>
            <a:endParaRPr lang="en-US" dirty="0"/>
          </a:p>
        </p:txBody>
      </p:sp>
      <p:sp>
        <p:nvSpPr>
          <p:cNvPr id="6" name="Footer Placeholder 4">
            <a:extLst>
              <a:ext uri="{FF2B5EF4-FFF2-40B4-BE49-F238E27FC236}">
                <a16:creationId xmlns:a16="http://schemas.microsoft.com/office/drawing/2014/main" id="{5F68D189-FC52-4747-91C7-7FE1E50D38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11ECAC-E447-422E-9652-B91C352A094F}"/>
              </a:ext>
            </a:extLst>
          </p:cNvPr>
          <p:cNvSpPr>
            <a:spLocks noGrp="1"/>
          </p:cNvSpPr>
          <p:nvPr>
            <p:ph type="sldNum" sz="quarter" idx="12"/>
          </p:nvPr>
        </p:nvSpPr>
        <p:spPr/>
        <p:txBody>
          <a:bodyPr/>
          <a:lstStyle>
            <a:lvl1pPr>
              <a:defRPr/>
            </a:lvl1pPr>
          </a:lstStyle>
          <a:p>
            <a:pPr>
              <a:defRPr/>
            </a:pPr>
            <a:fld id="{53B3A50F-650C-42C3-B737-3D3DF24E7F08}" type="slidenum">
              <a:rPr lang="en-US"/>
              <a:pPr>
                <a:defRPr/>
              </a:pPr>
              <a:t>‹#›</a:t>
            </a:fld>
            <a:endParaRPr lang="en-US" dirty="0"/>
          </a:p>
        </p:txBody>
      </p:sp>
    </p:spTree>
    <p:extLst>
      <p:ext uri="{BB962C8B-B14F-4D97-AF65-F5344CB8AC3E}">
        <p14:creationId xmlns:p14="http://schemas.microsoft.com/office/powerpoint/2010/main" val="311685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6B66E7CB-4AED-4247-BA60-9D6F4164160D}"/>
              </a:ext>
            </a:extLst>
          </p:cNvPr>
          <p:cNvSpPr>
            <a:spLocks noGrp="1"/>
          </p:cNvSpPr>
          <p:nvPr>
            <p:ph type="dt" sz="half" idx="10"/>
          </p:nvPr>
        </p:nvSpPr>
        <p:spPr/>
        <p:txBody>
          <a:bodyPr/>
          <a:lstStyle>
            <a:lvl1pPr>
              <a:defRPr/>
            </a:lvl1pPr>
          </a:lstStyle>
          <a:p>
            <a:pPr>
              <a:defRPr/>
            </a:pPr>
            <a:fld id="{81A2F297-51E0-4AF0-A3FE-35BAD2D8BBAB}" type="datetimeFigureOut">
              <a:rPr lang="en-US"/>
              <a:pPr>
                <a:defRPr/>
              </a:pPr>
              <a:t>5/2/2025</a:t>
            </a:fld>
            <a:endParaRPr lang="en-US" dirty="0"/>
          </a:p>
        </p:txBody>
      </p:sp>
      <p:sp>
        <p:nvSpPr>
          <p:cNvPr id="6" name="Footer Placeholder 4">
            <a:extLst>
              <a:ext uri="{FF2B5EF4-FFF2-40B4-BE49-F238E27FC236}">
                <a16:creationId xmlns:a16="http://schemas.microsoft.com/office/drawing/2014/main" id="{C34E2006-E883-481A-AEA3-6B36E85CD5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AB415D-97E1-4B54-A918-92E84F8B5295}"/>
              </a:ext>
            </a:extLst>
          </p:cNvPr>
          <p:cNvSpPr>
            <a:spLocks noGrp="1"/>
          </p:cNvSpPr>
          <p:nvPr>
            <p:ph type="sldNum" sz="quarter" idx="12"/>
          </p:nvPr>
        </p:nvSpPr>
        <p:spPr/>
        <p:txBody>
          <a:bodyPr/>
          <a:lstStyle>
            <a:lvl1pPr>
              <a:defRPr/>
            </a:lvl1pPr>
          </a:lstStyle>
          <a:p>
            <a:pPr>
              <a:defRPr/>
            </a:pPr>
            <a:fld id="{52B5FB50-F6AC-4DF2-B209-A9AC6F4A47BE}" type="slidenum">
              <a:rPr lang="en-US"/>
              <a:pPr>
                <a:defRPr/>
              </a:pPr>
              <a:t>‹#›</a:t>
            </a:fld>
            <a:endParaRPr lang="en-US" dirty="0"/>
          </a:p>
        </p:txBody>
      </p:sp>
    </p:spTree>
    <p:extLst>
      <p:ext uri="{BB962C8B-B14F-4D97-AF65-F5344CB8AC3E}">
        <p14:creationId xmlns:p14="http://schemas.microsoft.com/office/powerpoint/2010/main" val="21494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DE9891-3150-492E-9AB1-96B183D04EE5}"/>
              </a:ext>
            </a:extLst>
          </p:cNvPr>
          <p:cNvSpPr/>
          <p:nvPr/>
        </p:nvSpPr>
        <p:spPr>
          <a:xfrm>
            <a:off x="0" y="176213"/>
            <a:ext cx="12188825"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EFC6A4C3-5F8B-4C84-9AC2-1255A4EFB36F}"/>
              </a:ext>
            </a:extLst>
          </p:cNvPr>
          <p:cNvSpPr>
            <a:spLocks noGrp="1"/>
          </p:cNvSpPr>
          <p:nvPr>
            <p:ph type="title"/>
          </p:nvPr>
        </p:nvSpPr>
        <p:spPr>
          <a:xfrm>
            <a:off x="1203325" y="284163"/>
            <a:ext cx="9783763" cy="1508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5C57B898-3DA4-49BE-9BBA-AC96755D5C3A}"/>
              </a:ext>
            </a:extLst>
          </p:cNvPr>
          <p:cNvSpPr>
            <a:spLocks noGrp="1"/>
          </p:cNvSpPr>
          <p:nvPr>
            <p:ph type="body" idx="1"/>
          </p:nvPr>
        </p:nvSpPr>
        <p:spPr bwMode="auto">
          <a:xfrm>
            <a:off x="1203325" y="2011363"/>
            <a:ext cx="978376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01459C-2BEC-40C0-BEC4-52BFED338E4A}"/>
              </a:ext>
            </a:extLst>
          </p:cNvPr>
          <p:cNvSpPr>
            <a:spLocks noGrp="1"/>
          </p:cNvSpPr>
          <p:nvPr>
            <p:ph type="dt" sz="half" idx="2"/>
          </p:nvPr>
        </p:nvSpPr>
        <p:spPr>
          <a:xfrm>
            <a:off x="1201738" y="6423025"/>
            <a:ext cx="30019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chemeClr val="tx1"/>
                </a:solidFill>
                <a:latin typeface="+mn-lt"/>
              </a:defRPr>
            </a:lvl1pPr>
          </a:lstStyle>
          <a:p>
            <a:pPr>
              <a:defRPr/>
            </a:pPr>
            <a:fld id="{A6732164-EB82-44B2-8C70-9C966257B16F}" type="datetimeFigureOut">
              <a:rPr lang="en-US"/>
              <a:pPr>
                <a:defRPr/>
              </a:pPr>
              <a:t>5/2/2025</a:t>
            </a:fld>
            <a:endParaRPr lang="en-US" dirty="0"/>
          </a:p>
        </p:txBody>
      </p:sp>
      <p:sp>
        <p:nvSpPr>
          <p:cNvPr id="5" name="Footer Placeholder 4">
            <a:extLst>
              <a:ext uri="{FF2B5EF4-FFF2-40B4-BE49-F238E27FC236}">
                <a16:creationId xmlns:a16="http://schemas.microsoft.com/office/drawing/2014/main" id="{14C0538C-43D5-439B-A720-95033F9C9DD3}"/>
              </a:ext>
            </a:extLst>
          </p:cNvPr>
          <p:cNvSpPr>
            <a:spLocks noGrp="1"/>
          </p:cNvSpPr>
          <p:nvPr>
            <p:ph type="ftr" sz="quarter" idx="3"/>
          </p:nvPr>
        </p:nvSpPr>
        <p:spPr>
          <a:xfrm>
            <a:off x="5595938" y="6423025"/>
            <a:ext cx="50450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451720D-8666-4C43-94CD-FB4E5AB8DE1E}"/>
              </a:ext>
            </a:extLst>
          </p:cNvPr>
          <p:cNvSpPr>
            <a:spLocks noGrp="1"/>
          </p:cNvSpPr>
          <p:nvPr>
            <p:ph type="sldNum" sz="quarter" idx="4"/>
          </p:nvPr>
        </p:nvSpPr>
        <p:spPr>
          <a:xfrm>
            <a:off x="10658475" y="6423025"/>
            <a:ext cx="946150" cy="365125"/>
          </a:xfrm>
          <a:prstGeom prst="rect">
            <a:avLst/>
          </a:prstGeom>
        </p:spPr>
        <p:txBody>
          <a:bodyPr vert="horz" lIns="45720" tIns="45720" rIns="91440" bIns="45720" rtlCol="0" anchor="ctr"/>
          <a:lstStyle>
            <a:lvl1pPr algn="l" eaLnBrk="1" fontAlgn="auto" hangingPunct="1">
              <a:spcBef>
                <a:spcPts val="0"/>
              </a:spcBef>
              <a:spcAft>
                <a:spcPts val="0"/>
              </a:spcAft>
              <a:defRPr sz="1200" b="0">
                <a:solidFill>
                  <a:schemeClr val="tx1"/>
                </a:solidFill>
                <a:latin typeface="+mn-lt"/>
              </a:defRPr>
            </a:lvl1pPr>
          </a:lstStyle>
          <a:p>
            <a:pPr>
              <a:defRPr/>
            </a:pPr>
            <a:fld id="{8FAFF265-58F3-46FD-926E-CED211DF67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76" r:id="rId1"/>
    <p:sldLayoutId id="2147483868" r:id="rId2"/>
    <p:sldLayoutId id="2147483877" r:id="rId3"/>
    <p:sldLayoutId id="2147483869" r:id="rId4"/>
    <p:sldLayoutId id="2147483870" r:id="rId5"/>
    <p:sldLayoutId id="2147483871" r:id="rId6"/>
    <p:sldLayoutId id="2147483872" r:id="rId7"/>
    <p:sldLayoutId id="2147483873" r:id="rId8"/>
    <p:sldLayoutId id="2147483874" r:id="rId9"/>
    <p:sldLayoutId id="2147483875" r:id="rId10"/>
    <p:sldLayoutId id="2147483878" r:id="rId11"/>
  </p:sldLayoutIdLst>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as.gov.l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0649-53E4-4599-A6C6-4B88EB7ECA87}"/>
              </a:ext>
            </a:extLst>
          </p:cNvPr>
          <p:cNvSpPr>
            <a:spLocks noGrp="1"/>
          </p:cNvSpPr>
          <p:nvPr>
            <p:ph type="ctrTitle"/>
          </p:nvPr>
        </p:nvSpPr>
        <p:spPr>
          <a:xfrm>
            <a:off x="218608" y="2633476"/>
            <a:ext cx="11472863" cy="3675530"/>
          </a:xfrm>
        </p:spPr>
        <p:txBody>
          <a:bodyPr>
            <a:noAutofit/>
          </a:bodyPr>
          <a:lstStyle/>
          <a:p>
            <a:pPr eaLnBrk="1" fontAlgn="auto" hangingPunct="1">
              <a:spcAft>
                <a:spcPts val="0"/>
              </a:spcAft>
              <a:defRPr/>
            </a:pPr>
            <a:r>
              <a:rPr lang="ar-LB" sz="2600" b="1" i="0" dirty="0">
                <a:solidFill>
                  <a:srgbClr val="002060"/>
                </a:solidFill>
                <a:effectLst/>
                <a:latin typeface="Calibri" panose="020F0502020204030204" pitchFamily="34" charset="0"/>
                <a:cs typeface="Calibri" panose="020F0502020204030204" pitchFamily="34" charset="0"/>
              </a:rPr>
              <a:t>جمع ونشر إحصاءات النوع الاجتماعي من السجلات الإدارية</a:t>
            </a:r>
            <a:br>
              <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ar-LB" sz="36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ar-LB" sz="2400" i="1" cap="none" dirty="0">
                <a:solidFill>
                  <a:srgbClr val="002060"/>
                </a:solidFill>
                <a:latin typeface="Calibri" panose="020F0502020204030204" pitchFamily="34" charset="0"/>
                <a:ea typeface="Calibri" panose="020F0502020204030204" pitchFamily="34" charset="0"/>
                <a:cs typeface="Calibri" panose="020F0502020204030204" pitchFamily="34" charset="0"/>
              </a:rPr>
              <a:t>الجمهورية العربية المصرية</a:t>
            </a:r>
            <a:br>
              <a:rPr lang="ar-LB" sz="2400" i="1" cap="none"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ar-LB" sz="2400" i="1" cap="none" dirty="0">
                <a:solidFill>
                  <a:srgbClr val="002060"/>
                </a:solidFill>
                <a:latin typeface="Calibri" panose="020F0502020204030204" pitchFamily="34" charset="0"/>
                <a:ea typeface="Calibri" panose="020F0502020204030204" pitchFamily="34" charset="0"/>
                <a:cs typeface="Calibri" panose="020F0502020204030204" pitchFamily="34" charset="0"/>
              </a:rPr>
              <a:t>6-8 أيار 2025</a:t>
            </a:r>
            <a:br>
              <a:rPr lang="en-US" sz="2400" i="1" cap="none"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en-US" sz="2400" i="1" cap="none"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en-US" sz="2400" i="1" cap="none"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ar-LB" sz="3600" b="1" i="1" cap="none" dirty="0">
                <a:solidFill>
                  <a:srgbClr val="002060"/>
                </a:solidFill>
                <a:latin typeface="Calibri" panose="020F0502020204030204" pitchFamily="34" charset="0"/>
                <a:ea typeface="Calibri" panose="020F0502020204030204" pitchFamily="34" charset="0"/>
                <a:cs typeface="Calibri" panose="020F0502020204030204" pitchFamily="34" charset="0"/>
              </a:rPr>
              <a:t>لبنان</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5F273CD-E5AC-400F-6AA7-2648F1865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513" y="772358"/>
            <a:ext cx="2187300" cy="13832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3C4492-7DC1-43D8-828E-A7C81B41369E}"/>
              </a:ext>
            </a:extLst>
          </p:cNvPr>
          <p:cNvSpPr>
            <a:spLocks noGrp="1"/>
          </p:cNvSpPr>
          <p:nvPr>
            <p:ph type="title"/>
          </p:nvPr>
        </p:nvSpPr>
        <p:spPr>
          <a:xfrm>
            <a:off x="830659" y="359850"/>
            <a:ext cx="10527507" cy="1087209"/>
          </a:xfrm>
          <a:solidFill>
            <a:srgbClr val="0070C0"/>
          </a:solidFill>
        </p:spPr>
        <p:txBody>
          <a:bodyPr>
            <a:normAutofit fontScale="90000"/>
          </a:bodyPr>
          <a:lstStyle/>
          <a:p>
            <a:pPr algn="r" rtl="1" eaLnBrk="1" hangingPunct="1">
              <a:defRPr/>
            </a:pPr>
            <a:r>
              <a:rPr lang="ar-LB" b="1" dirty="0">
                <a:solidFill>
                  <a:schemeClr val="tx1"/>
                </a:solidFill>
              </a:rPr>
              <a:t>الخطط الحالية لتعزيز البيانات من المصادر الإدارية في إدارة الإحصاء المركزي</a:t>
            </a:r>
            <a:endParaRPr lang="en-US" b="1" dirty="0">
              <a:solidFill>
                <a:schemeClr val="tx1"/>
              </a:solidFill>
            </a:endParaRPr>
          </a:p>
        </p:txBody>
      </p:sp>
      <p:sp>
        <p:nvSpPr>
          <p:cNvPr id="2" name="TextBox 1">
            <a:extLst>
              <a:ext uri="{FF2B5EF4-FFF2-40B4-BE49-F238E27FC236}">
                <a16:creationId xmlns:a16="http://schemas.microsoft.com/office/drawing/2014/main" id="{CD87F2FE-E384-CAD2-B431-BAE1379CD78D}"/>
              </a:ext>
            </a:extLst>
          </p:cNvPr>
          <p:cNvSpPr txBox="1"/>
          <p:nvPr/>
        </p:nvSpPr>
        <p:spPr>
          <a:xfrm>
            <a:off x="1713391" y="1979720"/>
            <a:ext cx="9534617" cy="3693319"/>
          </a:xfrm>
          <a:prstGeom prst="rect">
            <a:avLst/>
          </a:prstGeom>
          <a:noFill/>
        </p:spPr>
        <p:txBody>
          <a:bodyPr wrap="square" rtlCol="0">
            <a:spAutoFit/>
          </a:bodyPr>
          <a:lstStyle/>
          <a:p>
            <a:pPr algn="r" rtl="1"/>
            <a:r>
              <a:rPr lang="ar-LB" dirty="0">
                <a:solidFill>
                  <a:schemeClr val="bg1"/>
                </a:solidFill>
              </a:rPr>
              <a:t>تولي إدارة الإحصاء المركزي أهمية كبيرة لتعزيز بياناتها من المصادر الإدارية مع التشديد على تلك المتعلقة بالنوع الاجتماعي.</a:t>
            </a:r>
          </a:p>
          <a:p>
            <a:pPr algn="r" rtl="1"/>
            <a:endParaRPr lang="ar-LB" dirty="0">
              <a:solidFill>
                <a:schemeClr val="bg1"/>
              </a:solidFill>
            </a:endParaRPr>
          </a:p>
          <a:p>
            <a:pPr algn="r" rtl="1"/>
            <a:r>
              <a:rPr lang="ar-LB" dirty="0">
                <a:solidFill>
                  <a:schemeClr val="bg1"/>
                </a:solidFill>
              </a:rPr>
              <a:t>فكون الإحصاءات التي تنتجها الإدارة بشكل عام من المسوحات غير دورية </a:t>
            </a:r>
            <a:r>
              <a:rPr lang="en-US" dirty="0">
                <a:solidFill>
                  <a:schemeClr val="bg1"/>
                </a:solidFill>
              </a:rPr>
              <a:t>(ad Hoc survey)</a:t>
            </a:r>
            <a:r>
              <a:rPr lang="ar-LB" dirty="0">
                <a:solidFill>
                  <a:schemeClr val="bg1"/>
                </a:solidFill>
              </a:rPr>
              <a:t>، فإن إدارة الإحصاء المركزي قامت خلال الفترة الأخيرة بالعمل على تطوير البيانات التي تنتجها الإدارات والوزارات الرسمية.</a:t>
            </a:r>
          </a:p>
          <a:p>
            <a:pPr algn="r" rtl="1"/>
            <a:endParaRPr lang="ar-LB" dirty="0">
              <a:solidFill>
                <a:schemeClr val="bg1"/>
              </a:solidFill>
            </a:endParaRPr>
          </a:p>
          <a:p>
            <a:pPr algn="r" rtl="1"/>
            <a:endParaRPr lang="ar-LB" dirty="0">
              <a:solidFill>
                <a:schemeClr val="bg1"/>
              </a:solidFill>
            </a:endParaRPr>
          </a:p>
          <a:p>
            <a:pPr algn="r" rtl="1"/>
            <a:r>
              <a:rPr lang="ar-LB" dirty="0">
                <a:solidFill>
                  <a:schemeClr val="bg1"/>
                </a:solidFill>
              </a:rPr>
              <a:t>لهذه الغاية، قامت بإنشاء فريق عمل مؤلف من منسقين، منسق مع كل إدارة أو وزارة، للعمل على توفير البيانات التي تنتجها كل جهة رسمية.</a:t>
            </a:r>
          </a:p>
          <a:p>
            <a:pPr algn="r" rtl="1"/>
            <a:endParaRPr lang="ar-LB" dirty="0">
              <a:solidFill>
                <a:schemeClr val="bg1"/>
              </a:solidFill>
            </a:endParaRPr>
          </a:p>
          <a:p>
            <a:pPr algn="r" rtl="1"/>
            <a:r>
              <a:rPr lang="ar-LB" dirty="0">
                <a:solidFill>
                  <a:schemeClr val="bg1"/>
                </a:solidFill>
              </a:rPr>
              <a:t>كما عرضت الإدارة بموجب كتاب رسمي تقديم الدعم الفني والتقني لجميع منتجي البيانات في مجال جمع البيانات وتحليلها أو استخدام المعايير الدولية والأدوات الإحصائية الحديثة.</a:t>
            </a:r>
            <a:endParaRPr lang="en-US" dirty="0">
              <a:solidFill>
                <a:schemeClr val="bg1"/>
              </a:solidFill>
            </a:endParaRPr>
          </a:p>
        </p:txBody>
      </p:sp>
    </p:spTree>
    <p:extLst>
      <p:ext uri="{BB962C8B-B14F-4D97-AF65-F5344CB8AC3E}">
        <p14:creationId xmlns:p14="http://schemas.microsoft.com/office/powerpoint/2010/main" val="296881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0F88-0B33-0D58-E3DB-BD1525B58A6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9FAF252-C216-40B5-D3AA-42D49F4CF554}"/>
              </a:ext>
            </a:extLst>
          </p:cNvPr>
          <p:cNvSpPr>
            <a:spLocks noGrp="1"/>
          </p:cNvSpPr>
          <p:nvPr>
            <p:ph type="title"/>
          </p:nvPr>
        </p:nvSpPr>
        <p:spPr>
          <a:xfrm>
            <a:off x="654424" y="392112"/>
            <a:ext cx="10910047" cy="650594"/>
          </a:xfrm>
          <a:solidFill>
            <a:srgbClr val="0070C0"/>
          </a:solidFill>
        </p:spPr>
        <p:txBody>
          <a:bodyPr>
            <a:normAutofit/>
          </a:bodyPr>
          <a:lstStyle/>
          <a:p>
            <a:pPr algn="r" rtl="1" eaLnBrk="1" hangingPunct="1">
              <a:defRPr/>
            </a:pPr>
            <a:r>
              <a:rPr lang="ar-LB" sz="3600" b="1" cap="none" dirty="0">
                <a:solidFill>
                  <a:schemeClr val="tx1"/>
                </a:solidFill>
              </a:rPr>
              <a:t>الخطط المستقبلية والتعاون مع الجهات الدولية</a:t>
            </a:r>
            <a:endParaRPr lang="en-US" sz="3600" b="1" cap="none" dirty="0">
              <a:solidFill>
                <a:schemeClr val="tx1"/>
              </a:solidFill>
            </a:endParaRPr>
          </a:p>
        </p:txBody>
      </p:sp>
      <p:sp>
        <p:nvSpPr>
          <p:cNvPr id="4" name="Rectangle 3">
            <a:extLst>
              <a:ext uri="{FF2B5EF4-FFF2-40B4-BE49-F238E27FC236}">
                <a16:creationId xmlns:a16="http://schemas.microsoft.com/office/drawing/2014/main" id="{A68CD844-E987-DF92-5B7A-C9A0830E5892}"/>
              </a:ext>
            </a:extLst>
          </p:cNvPr>
          <p:cNvSpPr/>
          <p:nvPr/>
        </p:nvSpPr>
        <p:spPr>
          <a:xfrm>
            <a:off x="5895568" y="1356036"/>
            <a:ext cx="5750421" cy="369332"/>
          </a:xfrm>
          <a:prstGeom prst="rect">
            <a:avLst/>
          </a:prstGeom>
        </p:spPr>
        <p:txBody>
          <a:bodyPr wrap="none">
            <a:spAutoFit/>
          </a:bodyPr>
          <a:lstStyle/>
          <a:p>
            <a:pPr algn="r" rtl="1"/>
            <a:r>
              <a:rPr lang="ar-LB" b="1" dirty="0">
                <a:solidFill>
                  <a:schemeClr val="bg1"/>
                </a:solidFill>
                <a:latin typeface="+mj-lt"/>
              </a:rPr>
              <a:t>التعاون مع منظمة الأمم المتحدة للمرأة </a:t>
            </a:r>
            <a:r>
              <a:rPr lang="en-US" b="1" dirty="0">
                <a:solidFill>
                  <a:schemeClr val="bg1"/>
                </a:solidFill>
                <a:latin typeface="+mj-lt"/>
              </a:rPr>
              <a:t>UN WOMEN</a:t>
            </a:r>
            <a:endParaRPr lang="en-US" b="1" dirty="0">
              <a:latin typeface="+mj-lt"/>
            </a:endParaRPr>
          </a:p>
        </p:txBody>
      </p:sp>
      <p:sp>
        <p:nvSpPr>
          <p:cNvPr id="6" name="TextBox 3">
            <a:extLst>
              <a:ext uri="{FF2B5EF4-FFF2-40B4-BE49-F238E27FC236}">
                <a16:creationId xmlns:a16="http://schemas.microsoft.com/office/drawing/2014/main" id="{A7002806-09A0-0E07-04EA-1301B0176ADC}"/>
              </a:ext>
            </a:extLst>
          </p:cNvPr>
          <p:cNvSpPr txBox="1">
            <a:spLocks noChangeArrowheads="1"/>
          </p:cNvSpPr>
          <p:nvPr/>
        </p:nvSpPr>
        <p:spPr bwMode="auto">
          <a:xfrm>
            <a:off x="700999" y="4009856"/>
            <a:ext cx="106848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indent="0" algn="r" rtl="1"/>
            <a:r>
              <a:rPr lang="ar-LB" altLang="en-US" dirty="0">
                <a:solidFill>
                  <a:schemeClr val="bg1"/>
                </a:solidFill>
                <a:latin typeface="+mj-lt"/>
              </a:rPr>
              <a:t>ضمن برنامج تعزيز الإحصاءات في منطقتنا، وضمن قطاع الشمول الاجتماعي الذي يتضمن بقسم منه عملية تطوير إحصاءات النوع الاجتماعي، سيتقدم البرنامج بتقديم دعم تقني بما يتعلق إحصاءات النوع الاجتماعي وكيفية الاستفادة من البيانات المتاحة لإصدار مؤشرات تلبي احتياجات مستخدمي البيانات.</a:t>
            </a:r>
          </a:p>
        </p:txBody>
      </p:sp>
      <p:sp>
        <p:nvSpPr>
          <p:cNvPr id="7" name="Rectangle 6">
            <a:extLst>
              <a:ext uri="{FF2B5EF4-FFF2-40B4-BE49-F238E27FC236}">
                <a16:creationId xmlns:a16="http://schemas.microsoft.com/office/drawing/2014/main" id="{2A1F5E0D-DE84-5674-42EC-246EFE5C6D86}"/>
              </a:ext>
            </a:extLst>
          </p:cNvPr>
          <p:cNvSpPr/>
          <p:nvPr/>
        </p:nvSpPr>
        <p:spPr>
          <a:xfrm>
            <a:off x="6952525" y="3528257"/>
            <a:ext cx="4693464" cy="369332"/>
          </a:xfrm>
          <a:prstGeom prst="rect">
            <a:avLst/>
          </a:prstGeom>
        </p:spPr>
        <p:txBody>
          <a:bodyPr wrap="none">
            <a:spAutoFit/>
          </a:bodyPr>
          <a:lstStyle/>
          <a:p>
            <a:pPr algn="r" rtl="1"/>
            <a:r>
              <a:rPr lang="ar-LB" b="1" dirty="0">
                <a:solidFill>
                  <a:schemeClr val="bg1"/>
                </a:solidFill>
                <a:latin typeface="+mj-lt"/>
              </a:rPr>
              <a:t>التعاون  ضمن برنامج ميدستات </a:t>
            </a:r>
            <a:r>
              <a:rPr lang="en-US" b="1" dirty="0">
                <a:solidFill>
                  <a:schemeClr val="bg1"/>
                </a:solidFill>
                <a:latin typeface="+mj-lt"/>
              </a:rPr>
              <a:t>MEDSTAT V</a:t>
            </a:r>
            <a:endParaRPr lang="en-US" b="1" dirty="0">
              <a:latin typeface="+mj-lt"/>
            </a:endParaRPr>
          </a:p>
        </p:txBody>
      </p:sp>
      <p:sp>
        <p:nvSpPr>
          <p:cNvPr id="8" name="TextBox 3">
            <a:extLst>
              <a:ext uri="{FF2B5EF4-FFF2-40B4-BE49-F238E27FC236}">
                <a16:creationId xmlns:a16="http://schemas.microsoft.com/office/drawing/2014/main" id="{FC6E0AB3-8AEF-00FB-E12B-DB6FCFCF78E8}"/>
              </a:ext>
            </a:extLst>
          </p:cNvPr>
          <p:cNvSpPr txBox="1">
            <a:spLocks noChangeArrowheads="1"/>
          </p:cNvSpPr>
          <p:nvPr/>
        </p:nvSpPr>
        <p:spPr bwMode="auto">
          <a:xfrm>
            <a:off x="814552" y="1888148"/>
            <a:ext cx="106848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indent="0" algn="r" rtl="1"/>
            <a:r>
              <a:rPr lang="ar-LB" altLang="en-US" dirty="0">
                <a:solidFill>
                  <a:schemeClr val="bg1"/>
                </a:solidFill>
                <a:latin typeface="+mj-lt"/>
              </a:rPr>
              <a:t>تعمل إدارة الإحصاء المركزي بالتعاون مع منظمة الأمم المتحدة للمرأة على إصدار تقرير جديد عن وضع المرأة في لبنان معتمدين على البيانات من المصادر الإدارية بالدرجة الأولى.</a:t>
            </a:r>
          </a:p>
          <a:p>
            <a:pPr marL="0" indent="0" algn="r" rtl="1"/>
            <a:endParaRPr lang="ar-LB" altLang="en-US" dirty="0">
              <a:solidFill>
                <a:schemeClr val="bg1"/>
              </a:solidFill>
              <a:latin typeface="+mj-lt"/>
            </a:endParaRPr>
          </a:p>
          <a:p>
            <a:pPr marL="0" indent="0" algn="r" rtl="1"/>
            <a:r>
              <a:rPr lang="ar-LB" altLang="en-US" dirty="0">
                <a:solidFill>
                  <a:schemeClr val="bg1"/>
                </a:solidFill>
                <a:latin typeface="+mj-lt"/>
              </a:rPr>
              <a:t>ولهذه الغاية سيتعاون خبير من قبل المنظمة على العمل على تطوير البيانات من المصادر الإدارية وتقديم المشورة فيما بتعلق بكيفية احتساب بعض المؤشرات من البيانات الإدارية.</a:t>
            </a:r>
          </a:p>
        </p:txBody>
      </p:sp>
    </p:spTree>
    <p:extLst>
      <p:ext uri="{BB962C8B-B14F-4D97-AF65-F5344CB8AC3E}">
        <p14:creationId xmlns:p14="http://schemas.microsoft.com/office/powerpoint/2010/main" val="222914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Placeholder 2">
            <a:extLst>
              <a:ext uri="{FF2B5EF4-FFF2-40B4-BE49-F238E27FC236}">
                <a16:creationId xmlns:a16="http://schemas.microsoft.com/office/drawing/2014/main" id="{4FD83037-6C4B-47F8-BA61-BCD6AE1FC4C4}"/>
              </a:ext>
            </a:extLst>
          </p:cNvPr>
          <p:cNvSpPr>
            <a:spLocks noGrp="1"/>
          </p:cNvSpPr>
          <p:nvPr>
            <p:ph idx="1"/>
          </p:nvPr>
        </p:nvSpPr>
        <p:spPr>
          <a:xfrm>
            <a:off x="6243920" y="5639042"/>
            <a:ext cx="5015751" cy="930274"/>
          </a:xfrm>
        </p:spPr>
        <p:txBody>
          <a:bodyPr/>
          <a:lstStyle/>
          <a:p>
            <a:pPr algn="ctr" eaLnBrk="1" hangingPunct="1"/>
            <a:r>
              <a:rPr lang="en-US" altLang="en-US" sz="2000" dirty="0">
                <a:solidFill>
                  <a:schemeClr val="accent6">
                    <a:lumMod val="60000"/>
                    <a:lumOff val="4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www.cas.gov.lb</a:t>
            </a:r>
            <a:r>
              <a:rPr lang="en-US" altLang="en-US" sz="2000" dirty="0">
                <a:solidFill>
                  <a:schemeClr val="accent6">
                    <a:lumMod val="60000"/>
                    <a:lumOff val="40000"/>
                  </a:schemeClr>
                </a:solidFill>
                <a:latin typeface="Times New Roman" panose="02020603050405020304" pitchFamily="18" charset="0"/>
                <a:cs typeface="Times New Roman" panose="02020603050405020304" pitchFamily="18" charset="0"/>
              </a:rPr>
              <a:t> </a:t>
            </a:r>
          </a:p>
          <a:p>
            <a:pPr algn="ctr" eaLnBrk="1" hangingPunct="1"/>
            <a:r>
              <a:rPr lang="en-US" altLang="en-US" sz="2000" dirty="0">
                <a:solidFill>
                  <a:schemeClr val="accent6">
                    <a:lumMod val="60000"/>
                    <a:lumOff val="40000"/>
                  </a:schemeClr>
                </a:solidFill>
                <a:latin typeface="Times New Roman" panose="02020603050405020304" pitchFamily="18" charset="0"/>
                <a:cs typeface="Times New Roman" panose="02020603050405020304" pitchFamily="18" charset="0"/>
              </a:rPr>
              <a:t>Info.cas.gov.lb@gmail.com</a:t>
            </a:r>
          </a:p>
        </p:txBody>
      </p:sp>
      <p:sp>
        <p:nvSpPr>
          <p:cNvPr id="4" name="TextBox 3">
            <a:extLst>
              <a:ext uri="{FF2B5EF4-FFF2-40B4-BE49-F238E27FC236}">
                <a16:creationId xmlns:a16="http://schemas.microsoft.com/office/drawing/2014/main" id="{BFD41CD8-1DCB-4DBA-8D11-6268501E6E7F}"/>
              </a:ext>
            </a:extLst>
          </p:cNvPr>
          <p:cNvSpPr txBox="1"/>
          <p:nvPr/>
        </p:nvSpPr>
        <p:spPr>
          <a:xfrm>
            <a:off x="3413208" y="2688070"/>
            <a:ext cx="5015751" cy="584775"/>
          </a:xfrm>
          <a:prstGeom prst="rect">
            <a:avLst/>
          </a:prstGeom>
          <a:noFill/>
        </p:spPr>
        <p:txBody>
          <a:bodyPr wrap="square" rtlCol="0">
            <a:spAutoFit/>
          </a:bodyPr>
          <a:lstStyle/>
          <a:p>
            <a:pPr algn="ctr"/>
            <a:r>
              <a:rPr lang="ar-LB" sz="3200" i="1" dirty="0">
                <a:ln w="0"/>
                <a:solidFill>
                  <a:srgbClr val="009999"/>
                </a:solidFill>
                <a:effectLst>
                  <a:outerShdw blurRad="50800" dist="38100" dir="5400000" algn="t" rotWithShape="0">
                    <a:prstClr val="black">
                      <a:alpha val="40000"/>
                    </a:prstClr>
                  </a:outerShdw>
                </a:effectLst>
                <a:latin typeface="+mj-lt"/>
              </a:rPr>
              <a:t>شكرًا لحسن استماعكم</a:t>
            </a:r>
            <a:endParaRPr lang="en-US" sz="3200" i="1" dirty="0">
              <a:ln w="0"/>
              <a:solidFill>
                <a:srgbClr val="009999"/>
              </a:solidFill>
              <a:effectLst>
                <a:outerShdw blurRad="50800" dist="38100" dir="5400000" algn="t" rotWithShape="0">
                  <a:prstClr val="black">
                    <a:alpha val="40000"/>
                  </a:prstClr>
                </a:outerShdw>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0D1D-6752-467B-983F-EF5E2B5E4E53}"/>
              </a:ext>
            </a:extLst>
          </p:cNvPr>
          <p:cNvSpPr>
            <a:spLocks noGrp="1"/>
          </p:cNvSpPr>
          <p:nvPr>
            <p:ph type="title"/>
          </p:nvPr>
        </p:nvSpPr>
        <p:spPr>
          <a:xfrm>
            <a:off x="830659" y="359851"/>
            <a:ext cx="10527507" cy="650594"/>
          </a:xfrm>
          <a:solidFill>
            <a:srgbClr val="0070C0"/>
          </a:solidFill>
        </p:spPr>
        <p:txBody>
          <a:bodyPr/>
          <a:lstStyle/>
          <a:p>
            <a:pPr algn="r" rtl="1" eaLnBrk="1" hangingPunct="1">
              <a:defRPr/>
            </a:pPr>
            <a:r>
              <a:rPr lang="ar-LB" b="1" dirty="0">
                <a:solidFill>
                  <a:schemeClr val="tx1"/>
                </a:solidFill>
              </a:rPr>
              <a:t>مصادر بيانات إحصاءات النوع الاجتماعي</a:t>
            </a:r>
            <a:endParaRPr lang="en-US" b="1" dirty="0">
              <a:solidFill>
                <a:schemeClr val="tx1"/>
              </a:solidFill>
            </a:endParaRPr>
          </a:p>
        </p:txBody>
      </p:sp>
      <p:sp>
        <p:nvSpPr>
          <p:cNvPr id="5" name="Rounded Rectangle 4">
            <a:extLst>
              <a:ext uri="{FF2B5EF4-FFF2-40B4-BE49-F238E27FC236}">
                <a16:creationId xmlns:a16="http://schemas.microsoft.com/office/drawing/2014/main" id="{B6C4AD2C-E478-4DFB-A22C-889419B19724}"/>
              </a:ext>
            </a:extLst>
          </p:cNvPr>
          <p:cNvSpPr/>
          <p:nvPr/>
        </p:nvSpPr>
        <p:spPr bwMode="auto">
          <a:xfrm>
            <a:off x="7765803" y="1424328"/>
            <a:ext cx="3822700" cy="1664563"/>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fontAlgn="auto">
              <a:spcBef>
                <a:spcPts val="0"/>
              </a:spcBef>
              <a:spcAft>
                <a:spcPts val="0"/>
              </a:spcAft>
              <a:defRPr/>
            </a:pPr>
            <a:r>
              <a:rPr lang="ar-LB" sz="2400" b="1" dirty="0">
                <a:solidFill>
                  <a:schemeClr val="bg1"/>
                </a:solidFill>
                <a:latin typeface="Gill Sans MT" pitchFamily="34" charset="0"/>
              </a:rPr>
              <a:t>المسوحات </a:t>
            </a:r>
            <a:endParaRPr lang="en-US" sz="2400" b="1" dirty="0">
              <a:solidFill>
                <a:schemeClr val="bg1"/>
              </a:solidFill>
              <a:latin typeface="Gill Sans MT" pitchFamily="34" charset="0"/>
            </a:endParaRPr>
          </a:p>
          <a:p>
            <a:pPr algn="ctr" fontAlgn="auto">
              <a:spcBef>
                <a:spcPts val="0"/>
              </a:spcBef>
              <a:spcAft>
                <a:spcPts val="0"/>
              </a:spcAft>
              <a:defRPr/>
            </a:pPr>
            <a:r>
              <a:rPr lang="ar-LB" sz="2000" dirty="0">
                <a:solidFill>
                  <a:schemeClr val="bg1"/>
                </a:solidFill>
                <a:latin typeface="Gill Sans MT" pitchFamily="34" charset="0"/>
              </a:rPr>
              <a:t>بيانات مصنفة حسب الجنس يتم تحليلها واستخراج مؤشرات النوع الاجتماعي</a:t>
            </a:r>
            <a:endParaRPr lang="en-US" sz="2000" dirty="0">
              <a:solidFill>
                <a:schemeClr val="bg1"/>
              </a:solidFill>
              <a:latin typeface="Gill Sans MT" pitchFamily="34" charset="0"/>
            </a:endParaRPr>
          </a:p>
        </p:txBody>
      </p:sp>
      <p:sp>
        <p:nvSpPr>
          <p:cNvPr id="17" name="Rounded Rectangle 4">
            <a:extLst>
              <a:ext uri="{FF2B5EF4-FFF2-40B4-BE49-F238E27FC236}">
                <a16:creationId xmlns:a16="http://schemas.microsoft.com/office/drawing/2014/main" id="{8AF0ECE1-3EDE-4FFD-ACE5-8C299A7229C9}"/>
              </a:ext>
            </a:extLst>
          </p:cNvPr>
          <p:cNvSpPr/>
          <p:nvPr/>
        </p:nvSpPr>
        <p:spPr bwMode="auto">
          <a:xfrm>
            <a:off x="7765803" y="3283917"/>
            <a:ext cx="3822700" cy="1542116"/>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fontAlgn="auto">
              <a:spcBef>
                <a:spcPts val="0"/>
              </a:spcBef>
              <a:spcAft>
                <a:spcPts val="0"/>
              </a:spcAft>
              <a:defRPr/>
            </a:pPr>
            <a:r>
              <a:rPr lang="ar-LB" sz="2400" b="1" dirty="0">
                <a:solidFill>
                  <a:schemeClr val="bg1"/>
                </a:solidFill>
                <a:latin typeface="Gill Sans MT" pitchFamily="34" charset="0"/>
              </a:rPr>
              <a:t>المسوحات المتخصصة</a:t>
            </a:r>
            <a:endParaRPr lang="en-US" sz="2400" b="1" dirty="0">
              <a:solidFill>
                <a:schemeClr val="bg1"/>
              </a:solidFill>
              <a:latin typeface="Gill Sans MT" pitchFamily="34" charset="0"/>
            </a:endParaRPr>
          </a:p>
          <a:p>
            <a:pPr algn="ctr" fontAlgn="auto">
              <a:spcBef>
                <a:spcPts val="0"/>
              </a:spcBef>
              <a:spcAft>
                <a:spcPts val="0"/>
              </a:spcAft>
              <a:defRPr/>
            </a:pPr>
            <a:endParaRPr lang="en-US" sz="2400" b="1" dirty="0">
              <a:solidFill>
                <a:schemeClr val="bg1"/>
              </a:solidFill>
              <a:latin typeface="Gill Sans MT" pitchFamily="34" charset="0"/>
            </a:endParaRPr>
          </a:p>
          <a:p>
            <a:pPr algn="ctr" fontAlgn="auto">
              <a:spcBef>
                <a:spcPts val="0"/>
              </a:spcBef>
              <a:spcAft>
                <a:spcPts val="0"/>
              </a:spcAft>
              <a:defRPr/>
            </a:pPr>
            <a:r>
              <a:rPr lang="ar-LB" sz="2000" dirty="0">
                <a:solidFill>
                  <a:schemeClr val="bg1"/>
                </a:solidFill>
                <a:latin typeface="Gill Sans MT" pitchFamily="34" charset="0"/>
              </a:rPr>
              <a:t>خاصة تلك المتعلقة بصحة الأم</a:t>
            </a:r>
            <a:endParaRPr lang="en-US" sz="2000" dirty="0">
              <a:solidFill>
                <a:schemeClr val="bg1"/>
              </a:solidFill>
              <a:latin typeface="Gill Sans MT" pitchFamily="34" charset="0"/>
            </a:endParaRPr>
          </a:p>
        </p:txBody>
      </p:sp>
      <p:sp>
        <p:nvSpPr>
          <p:cNvPr id="22" name="Rounded Rectangle 4">
            <a:extLst>
              <a:ext uri="{FF2B5EF4-FFF2-40B4-BE49-F238E27FC236}">
                <a16:creationId xmlns:a16="http://schemas.microsoft.com/office/drawing/2014/main" id="{F97625A5-A53B-473C-B594-A55D5D461431}"/>
              </a:ext>
            </a:extLst>
          </p:cNvPr>
          <p:cNvSpPr/>
          <p:nvPr/>
        </p:nvSpPr>
        <p:spPr bwMode="auto">
          <a:xfrm>
            <a:off x="7805837" y="4997791"/>
            <a:ext cx="3822700" cy="1542116"/>
          </a:xfrm>
          <a:prstGeom prst="roundRect">
            <a:avLst>
              <a:gd name="adj" fmla="val 10000"/>
            </a:avLst>
          </a:prstGeom>
          <a:solidFill>
            <a:schemeClr val="bg2"/>
          </a:solidFill>
        </p:spPr>
        <p:style>
          <a:lnRef idx="2">
            <a:schemeClr val="accent3"/>
          </a:lnRef>
          <a:fillRef idx="1">
            <a:schemeClr val="lt1"/>
          </a:fillRef>
          <a:effectRef idx="0">
            <a:schemeClr val="accent3"/>
          </a:effectRef>
          <a:fontRef idx="minor">
            <a:schemeClr val="dk1"/>
          </a:fontRef>
        </p:style>
        <p:txBody>
          <a:bodyPr/>
          <a:lstStyle/>
          <a:p>
            <a:pPr algn="ctr" fontAlgn="auto">
              <a:spcBef>
                <a:spcPts val="0"/>
              </a:spcBef>
              <a:spcAft>
                <a:spcPts val="0"/>
              </a:spcAft>
              <a:defRPr/>
            </a:pPr>
            <a:endParaRPr lang="ar-LB" sz="2400" b="1" dirty="0">
              <a:solidFill>
                <a:schemeClr val="tx1"/>
              </a:solidFill>
              <a:latin typeface="Gill Sans MT" pitchFamily="34" charset="0"/>
            </a:endParaRPr>
          </a:p>
          <a:p>
            <a:pPr algn="ctr" fontAlgn="auto">
              <a:spcBef>
                <a:spcPts val="0"/>
              </a:spcBef>
              <a:spcAft>
                <a:spcPts val="0"/>
              </a:spcAft>
              <a:defRPr/>
            </a:pPr>
            <a:r>
              <a:rPr lang="ar-LB" sz="2400" b="1" dirty="0">
                <a:solidFill>
                  <a:schemeClr val="tx1"/>
                </a:solidFill>
                <a:latin typeface="Gill Sans MT" pitchFamily="34" charset="0"/>
              </a:rPr>
              <a:t>المصادر الإدارية</a:t>
            </a:r>
            <a:endParaRPr lang="en-US" sz="2400" b="1" dirty="0">
              <a:solidFill>
                <a:schemeClr val="tx1"/>
              </a:solidFill>
              <a:latin typeface="Gill Sans MT" pitchFamily="34" charset="0"/>
            </a:endParaRPr>
          </a:p>
          <a:p>
            <a:pPr algn="ctr" fontAlgn="auto">
              <a:spcBef>
                <a:spcPts val="0"/>
              </a:spcBef>
              <a:spcAft>
                <a:spcPts val="0"/>
              </a:spcAft>
              <a:defRPr/>
            </a:pPr>
            <a:endParaRPr lang="ar-LB" sz="2400" b="1" dirty="0">
              <a:solidFill>
                <a:schemeClr val="tx1"/>
              </a:solidFill>
              <a:latin typeface="Gill Sans MT" pitchFamily="34" charset="0"/>
            </a:endParaRPr>
          </a:p>
        </p:txBody>
      </p:sp>
      <p:grpSp>
        <p:nvGrpSpPr>
          <p:cNvPr id="10" name="Group 9">
            <a:extLst>
              <a:ext uri="{FF2B5EF4-FFF2-40B4-BE49-F238E27FC236}">
                <a16:creationId xmlns:a16="http://schemas.microsoft.com/office/drawing/2014/main" id="{98366B8D-FC37-E98D-C5C7-B5BA91EC4411}"/>
              </a:ext>
            </a:extLst>
          </p:cNvPr>
          <p:cNvGrpSpPr/>
          <p:nvPr/>
        </p:nvGrpSpPr>
        <p:grpSpPr>
          <a:xfrm>
            <a:off x="1667866" y="5309973"/>
            <a:ext cx="5358958" cy="1093919"/>
            <a:chOff x="1758696" y="5304060"/>
            <a:chExt cx="5358958" cy="1093919"/>
          </a:xfrm>
        </p:grpSpPr>
        <p:sp>
          <p:nvSpPr>
            <p:cNvPr id="18" name="Rectangle 17">
              <a:extLst>
                <a:ext uri="{FF2B5EF4-FFF2-40B4-BE49-F238E27FC236}">
                  <a16:creationId xmlns:a16="http://schemas.microsoft.com/office/drawing/2014/main" id="{637EDB3F-D4D8-401D-96EC-9B9CA6F2E139}"/>
                </a:ext>
              </a:extLst>
            </p:cNvPr>
            <p:cNvSpPr/>
            <p:nvPr/>
          </p:nvSpPr>
          <p:spPr>
            <a:xfrm>
              <a:off x="5851027" y="5304060"/>
              <a:ext cx="1266627" cy="106399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ar-LB" dirty="0"/>
                <a:t>الوزارات</a:t>
              </a:r>
              <a:endParaRPr lang="en-US" dirty="0"/>
            </a:p>
          </p:txBody>
        </p:sp>
        <p:sp>
          <p:nvSpPr>
            <p:cNvPr id="28" name="Rectangle 27">
              <a:extLst>
                <a:ext uri="{FF2B5EF4-FFF2-40B4-BE49-F238E27FC236}">
                  <a16:creationId xmlns:a16="http://schemas.microsoft.com/office/drawing/2014/main" id="{DAAEFE08-57B5-45B8-91C9-4D83182CA514}"/>
                </a:ext>
              </a:extLst>
            </p:cNvPr>
            <p:cNvSpPr/>
            <p:nvPr/>
          </p:nvSpPr>
          <p:spPr>
            <a:xfrm>
              <a:off x="3930823" y="5333988"/>
              <a:ext cx="1705213" cy="106399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ar-LB" dirty="0"/>
                <a:t>السجلات الإدارية</a:t>
              </a:r>
              <a:endParaRPr lang="en-US" dirty="0"/>
            </a:p>
          </p:txBody>
        </p:sp>
        <p:sp>
          <p:nvSpPr>
            <p:cNvPr id="29" name="Rectangle 28">
              <a:extLst>
                <a:ext uri="{FF2B5EF4-FFF2-40B4-BE49-F238E27FC236}">
                  <a16:creationId xmlns:a16="http://schemas.microsoft.com/office/drawing/2014/main" id="{B46D0DB3-E0C7-442B-959F-6EA4C6618910}"/>
                </a:ext>
              </a:extLst>
            </p:cNvPr>
            <p:cNvSpPr/>
            <p:nvPr/>
          </p:nvSpPr>
          <p:spPr>
            <a:xfrm>
              <a:off x="1758696" y="5325110"/>
              <a:ext cx="1770211" cy="106399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ar-LB" dirty="0"/>
                <a:t>المؤسسات الدولية</a:t>
              </a:r>
              <a:endParaRPr lang="en-US" dirty="0"/>
            </a:p>
          </p:txBody>
        </p:sp>
      </p:grpSp>
      <p:grpSp>
        <p:nvGrpSpPr>
          <p:cNvPr id="3" name="Group 2">
            <a:extLst>
              <a:ext uri="{FF2B5EF4-FFF2-40B4-BE49-F238E27FC236}">
                <a16:creationId xmlns:a16="http://schemas.microsoft.com/office/drawing/2014/main" id="{7D847CCA-0150-FEA3-460C-2BD691011A24}"/>
              </a:ext>
            </a:extLst>
          </p:cNvPr>
          <p:cNvGrpSpPr/>
          <p:nvPr/>
        </p:nvGrpSpPr>
        <p:grpSpPr>
          <a:xfrm>
            <a:off x="1824060" y="1495847"/>
            <a:ext cx="4849168" cy="1396771"/>
            <a:chOff x="4412391" y="1518152"/>
            <a:chExt cx="4849168" cy="1239575"/>
          </a:xfrm>
        </p:grpSpPr>
        <p:pic>
          <p:nvPicPr>
            <p:cNvPr id="7177" name="Picture 2">
              <a:extLst>
                <a:ext uri="{FF2B5EF4-FFF2-40B4-BE49-F238E27FC236}">
                  <a16:creationId xmlns:a16="http://schemas.microsoft.com/office/drawing/2014/main" id="{A6937B63-FE2E-40E5-9DFE-62895B3E2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9000" y="1529980"/>
              <a:ext cx="863008" cy="122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
              <a:extLst>
                <a:ext uri="{FF2B5EF4-FFF2-40B4-BE49-F238E27FC236}">
                  <a16:creationId xmlns:a16="http://schemas.microsoft.com/office/drawing/2014/main" id="{ED31CC40-6F69-427A-95F7-A5CD7EB4D4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7265" y="1518152"/>
              <a:ext cx="939892" cy="121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3">
              <a:extLst>
                <a:ext uri="{FF2B5EF4-FFF2-40B4-BE49-F238E27FC236}">
                  <a16:creationId xmlns:a16="http://schemas.microsoft.com/office/drawing/2014/main" id="{D5FFD959-4B30-47F2-A2A1-B9F06ABE20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6597" y="1548148"/>
              <a:ext cx="886158" cy="120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448BF12-6753-466F-8626-1CEAAFCB1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391" y="1523999"/>
              <a:ext cx="985679" cy="1164892"/>
            </a:xfrm>
            <a:prstGeom prst="rect">
              <a:avLst/>
            </a:prstGeom>
          </p:spPr>
        </p:pic>
        <p:pic>
          <p:nvPicPr>
            <p:cNvPr id="31" name="Picture 2">
              <a:extLst>
                <a:ext uri="{FF2B5EF4-FFF2-40B4-BE49-F238E27FC236}">
                  <a16:creationId xmlns:a16="http://schemas.microsoft.com/office/drawing/2014/main" id="{0785E994-1F3E-4BA9-B8B7-8E19A1B21C9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1667" y="1529981"/>
              <a:ext cx="939892" cy="12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856140B3-D92E-EE01-6152-4689EF8FB1C5}"/>
              </a:ext>
            </a:extLst>
          </p:cNvPr>
          <p:cNvGrpSpPr/>
          <p:nvPr/>
        </p:nvGrpSpPr>
        <p:grpSpPr>
          <a:xfrm>
            <a:off x="1824060" y="3121790"/>
            <a:ext cx="4813339" cy="1674820"/>
            <a:chOff x="4814528" y="3143568"/>
            <a:chExt cx="4813339" cy="1674820"/>
          </a:xfrm>
        </p:grpSpPr>
        <p:pic>
          <p:nvPicPr>
            <p:cNvPr id="7182" name="Picture 14" descr="ﺭﺓ ـ ﺔ ﺍﻷﺴ ـ ﻲ ﻟﺼﺤ ـ ﺢ ﺍﻟﻠﺒﻨﺎﻨ ـ ﺍﻟﻤﺴ 2004">
              <a:extLst>
                <a:ext uri="{FF2B5EF4-FFF2-40B4-BE49-F238E27FC236}">
                  <a16:creationId xmlns:a16="http://schemas.microsoft.com/office/drawing/2014/main" id="{8FBFD9F5-9569-4CD7-91B1-53526C293B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4528" y="3143568"/>
              <a:ext cx="1732009" cy="1674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0672158-43E8-4E5A-8C1D-B92DC0AEB1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9077" y="3547559"/>
              <a:ext cx="1796738" cy="1063990"/>
            </a:xfrm>
            <a:prstGeom prst="rect">
              <a:avLst/>
            </a:prstGeom>
          </p:spPr>
        </p:pic>
        <p:pic>
          <p:nvPicPr>
            <p:cNvPr id="24" name="Picture 23">
              <a:extLst>
                <a:ext uri="{FF2B5EF4-FFF2-40B4-BE49-F238E27FC236}">
                  <a16:creationId xmlns:a16="http://schemas.microsoft.com/office/drawing/2014/main" id="{2018734C-B354-4538-B509-115D44AA37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7656" y="3641698"/>
              <a:ext cx="1770211" cy="969850"/>
            </a:xfrm>
            <a:prstGeom prst="rect">
              <a:avLst/>
            </a:prstGeom>
          </p:spPr>
        </p:pic>
      </p:grpSp>
      <p:sp>
        <p:nvSpPr>
          <p:cNvPr id="6" name="Arrow: Striped Right 5">
            <a:extLst>
              <a:ext uri="{FF2B5EF4-FFF2-40B4-BE49-F238E27FC236}">
                <a16:creationId xmlns:a16="http://schemas.microsoft.com/office/drawing/2014/main" id="{6DDD1570-5FA0-124F-FAB4-7443196D97DD}"/>
              </a:ext>
            </a:extLst>
          </p:cNvPr>
          <p:cNvSpPr/>
          <p:nvPr/>
        </p:nvSpPr>
        <p:spPr>
          <a:xfrm rot="10800000">
            <a:off x="7034223" y="2024127"/>
            <a:ext cx="663388" cy="4974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Striped Right 7">
            <a:extLst>
              <a:ext uri="{FF2B5EF4-FFF2-40B4-BE49-F238E27FC236}">
                <a16:creationId xmlns:a16="http://schemas.microsoft.com/office/drawing/2014/main" id="{616C540D-82EB-2262-9B5D-F483A3DE0645}"/>
              </a:ext>
            </a:extLst>
          </p:cNvPr>
          <p:cNvSpPr/>
          <p:nvPr/>
        </p:nvSpPr>
        <p:spPr>
          <a:xfrm rot="10800000">
            <a:off x="7026825" y="3710487"/>
            <a:ext cx="663388" cy="4974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Striped Right 8">
            <a:extLst>
              <a:ext uri="{FF2B5EF4-FFF2-40B4-BE49-F238E27FC236}">
                <a16:creationId xmlns:a16="http://schemas.microsoft.com/office/drawing/2014/main" id="{C2338B44-D7E0-D71A-24E0-C763D964D7CB}"/>
              </a:ext>
            </a:extLst>
          </p:cNvPr>
          <p:cNvSpPr/>
          <p:nvPr/>
        </p:nvSpPr>
        <p:spPr>
          <a:xfrm rot="10800000">
            <a:off x="7080303" y="5517541"/>
            <a:ext cx="663388" cy="4974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E068633-0558-4BAB-89C9-42AE19527D24}"/>
              </a:ext>
            </a:extLst>
          </p:cNvPr>
          <p:cNvSpPr>
            <a:spLocks noGrp="1"/>
          </p:cNvSpPr>
          <p:nvPr>
            <p:ph type="title"/>
          </p:nvPr>
        </p:nvSpPr>
        <p:spPr>
          <a:xfrm>
            <a:off x="830659" y="359851"/>
            <a:ext cx="10527507" cy="650594"/>
          </a:xfrm>
          <a:solidFill>
            <a:srgbClr val="0070C0"/>
          </a:solidFill>
        </p:spPr>
        <p:txBody>
          <a:bodyPr/>
          <a:lstStyle/>
          <a:p>
            <a:pPr algn="r" rtl="1" eaLnBrk="1" hangingPunct="1">
              <a:defRPr/>
            </a:pPr>
            <a:r>
              <a:rPr lang="ar-LB" b="1" dirty="0">
                <a:solidFill>
                  <a:schemeClr val="tx1"/>
                </a:solidFill>
              </a:rPr>
              <a:t>إحصاءات النوع الاجتماعي</a:t>
            </a:r>
            <a:endParaRPr lang="en-US" b="1" dirty="0">
              <a:solidFill>
                <a:schemeClr val="tx1"/>
              </a:solidFill>
            </a:endParaRPr>
          </a:p>
        </p:txBody>
      </p:sp>
      <p:sp>
        <p:nvSpPr>
          <p:cNvPr id="16" name="Rectangle 15">
            <a:extLst>
              <a:ext uri="{FF2B5EF4-FFF2-40B4-BE49-F238E27FC236}">
                <a16:creationId xmlns:a16="http://schemas.microsoft.com/office/drawing/2014/main" id="{C5DBB46A-227A-4146-B5D4-2B95218950BE}"/>
              </a:ext>
            </a:extLst>
          </p:cNvPr>
          <p:cNvSpPr/>
          <p:nvPr/>
        </p:nvSpPr>
        <p:spPr>
          <a:xfrm>
            <a:off x="7001236" y="2228295"/>
            <a:ext cx="3808521" cy="3548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ar-LB" sz="2200" b="1" dirty="0">
                <a:solidFill>
                  <a:schemeClr val="bg1"/>
                </a:solidFill>
                <a:latin typeface="+mj-lt"/>
                <a:ea typeface="Calibri" panose="020F0502020204030204" pitchFamily="34" charset="0"/>
                <a:cs typeface="Calibri" panose="020F0502020204030204" pitchFamily="34" charset="0"/>
              </a:rPr>
              <a:t>في العام 2021، تم إصدار دراسة شاملة حول إحصاءات النوع الاجتماعي، وتم استخدام جميع البيانات التي انتجتها الإدارة من جميع الدراسات إضافة إلى البيانات من المصادر الإدارية.</a:t>
            </a:r>
          </a:p>
        </p:txBody>
      </p:sp>
      <p:pic>
        <p:nvPicPr>
          <p:cNvPr id="17" name="Picture 2">
            <a:extLst>
              <a:ext uri="{FF2B5EF4-FFF2-40B4-BE49-F238E27FC236}">
                <a16:creationId xmlns:a16="http://schemas.microsoft.com/office/drawing/2014/main" id="{7AF5DEAC-542C-474A-AD75-AEA457D8AA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2585" y="2385536"/>
            <a:ext cx="2680167" cy="384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393E21E-3C9C-5A9F-D008-15918F33C0E4}"/>
              </a:ext>
            </a:extLst>
          </p:cNvPr>
          <p:cNvSpPr/>
          <p:nvPr/>
        </p:nvSpPr>
        <p:spPr>
          <a:xfrm>
            <a:off x="754602" y="1081118"/>
            <a:ext cx="10603564"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ar-LB" sz="2200" b="1" dirty="0">
                <a:solidFill>
                  <a:schemeClr val="bg1"/>
                </a:solidFill>
                <a:latin typeface="+mj-lt"/>
                <a:ea typeface="Calibri" panose="020F0502020204030204" pitchFamily="34" charset="0"/>
                <a:cs typeface="Calibri" panose="020F0502020204030204" pitchFamily="34" charset="0"/>
              </a:rPr>
              <a:t>تستخدم البيانات المتعلقة بالنوع الاجتماعي من المصادر المختلفة لانتاج إحصاءات ومؤشرات مثل مؤشرات التنمية المستدامة (الهدف الخامس) </a:t>
            </a:r>
            <a:endParaRPr lang="en-US" sz="2200" b="1" dirty="0">
              <a:solidFill>
                <a:schemeClr val="bg1"/>
              </a:solidFill>
              <a:latin typeface="+mj-lt"/>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381B256-5E45-092B-6866-788AA93D5A37}"/>
              </a:ext>
            </a:extLst>
          </p:cNvPr>
          <p:cNvSpPr txBox="1"/>
          <p:nvPr/>
        </p:nvSpPr>
        <p:spPr>
          <a:xfrm>
            <a:off x="830659" y="1655286"/>
            <a:ext cx="6094520" cy="646331"/>
          </a:xfrm>
          <a:prstGeom prst="rect">
            <a:avLst/>
          </a:prstGeom>
          <a:noFill/>
        </p:spPr>
        <p:txBody>
          <a:bodyPr wrap="square">
            <a:spAutoFit/>
          </a:bodyPr>
          <a:lstStyle/>
          <a:p>
            <a:pPr algn="ctr" rtl="1" eaLnBrk="1" fontAlgn="auto" hangingPunct="1">
              <a:spcBef>
                <a:spcPts val="0"/>
              </a:spcBef>
              <a:spcAft>
                <a:spcPts val="0"/>
              </a:spcAft>
              <a:defRPr/>
            </a:pPr>
            <a:r>
              <a:rPr lang="en-US" sz="1800" b="1" dirty="0">
                <a:solidFill>
                  <a:srgbClr val="0070C0"/>
                </a:solidFill>
                <a:latin typeface="+mj-lt"/>
                <a:ea typeface="Calibri" panose="020F0502020204030204" pitchFamily="34" charset="0"/>
                <a:cs typeface="Calibri" panose="020F0502020204030204" pitchFamily="34" charset="0"/>
              </a:rPr>
              <a:t>The Life of  Women and Men in Lebanon: A statistical Portrait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1DCE-C43A-ABB6-F332-DF0BC950FCF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072DDDA-1E04-121F-62F7-AC91841ADF81}"/>
              </a:ext>
            </a:extLst>
          </p:cNvPr>
          <p:cNvSpPr>
            <a:spLocks noGrp="1"/>
          </p:cNvSpPr>
          <p:nvPr>
            <p:ph type="title"/>
          </p:nvPr>
        </p:nvSpPr>
        <p:spPr>
          <a:xfrm>
            <a:off x="830659" y="359850"/>
            <a:ext cx="10674801" cy="1104965"/>
          </a:xfrm>
          <a:solidFill>
            <a:srgbClr val="0070C0"/>
          </a:solidFill>
        </p:spPr>
        <p:txBody>
          <a:bodyPr>
            <a:normAutofit fontScale="90000"/>
          </a:bodyPr>
          <a:lstStyle/>
          <a:p>
            <a:pPr algn="r" rtl="1" eaLnBrk="1" hangingPunct="1">
              <a:defRPr/>
            </a:pPr>
            <a:r>
              <a:rPr lang="ar-LB" b="1" dirty="0">
                <a:solidFill>
                  <a:schemeClr val="tx1"/>
                </a:solidFill>
              </a:rPr>
              <a:t>ما هي المصادر الإدارية التي تعتمدها الإدارة حاليًا؟</a:t>
            </a:r>
            <a:endParaRPr lang="en-US" b="1" dirty="0">
              <a:solidFill>
                <a:schemeClr val="tx1"/>
              </a:solidFill>
            </a:endParaRPr>
          </a:p>
        </p:txBody>
      </p:sp>
      <p:sp>
        <p:nvSpPr>
          <p:cNvPr id="6" name="TextBox 5">
            <a:extLst>
              <a:ext uri="{FF2B5EF4-FFF2-40B4-BE49-F238E27FC236}">
                <a16:creationId xmlns:a16="http://schemas.microsoft.com/office/drawing/2014/main" id="{9FAA57D8-6968-2A35-EC25-67554B44D4DC}"/>
              </a:ext>
            </a:extLst>
          </p:cNvPr>
          <p:cNvSpPr txBox="1"/>
          <p:nvPr/>
        </p:nvSpPr>
        <p:spPr>
          <a:xfrm>
            <a:off x="1141380" y="1696836"/>
            <a:ext cx="9946832" cy="4801314"/>
          </a:xfrm>
          <a:prstGeom prst="rect">
            <a:avLst/>
          </a:prstGeom>
          <a:noFill/>
        </p:spPr>
        <p:txBody>
          <a:bodyPr wrap="square" rtlCol="0">
            <a:spAutoFit/>
          </a:bodyPr>
          <a:lstStyle/>
          <a:p>
            <a:pPr algn="r" rtl="1"/>
            <a:r>
              <a:rPr lang="ar-LB" dirty="0">
                <a:solidFill>
                  <a:schemeClr val="bg1"/>
                </a:solidFill>
              </a:rPr>
              <a:t>تتعدد الجهات الرسمية التي تزود إدارة الإحصاءات المركزي بالبيانات.</a:t>
            </a:r>
          </a:p>
          <a:p>
            <a:pPr algn="r" rtl="1"/>
            <a:endParaRPr lang="ar-LB" dirty="0">
              <a:solidFill>
                <a:schemeClr val="bg1"/>
              </a:solidFill>
            </a:endParaRPr>
          </a:p>
          <a:p>
            <a:pPr algn="just" rtl="1"/>
            <a:r>
              <a:rPr lang="ar-LB" dirty="0">
                <a:solidFill>
                  <a:schemeClr val="bg1"/>
                </a:solidFill>
              </a:rPr>
              <a:t>هنالك العديد من الإدارات تراعي مفهوم النوع الاجتماعي في بياناتها الإحصائية والبعض الأخر يحتاج إلى تطوير وادماج متغيرات إضافية في عملية إنتاج البيانات لكي يستفاد منها في عملية جمع وتحليل  احصاءات النوع الاجتماعي.</a:t>
            </a:r>
          </a:p>
          <a:p>
            <a:pPr algn="just" rtl="1"/>
            <a:endParaRPr lang="ar-LB" dirty="0">
              <a:solidFill>
                <a:schemeClr val="bg1"/>
              </a:solidFill>
            </a:endParaRPr>
          </a:p>
          <a:p>
            <a:pPr algn="just" rtl="1"/>
            <a:r>
              <a:rPr lang="ar-LB" dirty="0">
                <a:solidFill>
                  <a:schemeClr val="bg1"/>
                </a:solidFill>
              </a:rPr>
              <a:t>من أهم التي تزود إدارة الإحصاء المركزي بالبيانات المتعلقة بالنوع الاجتماعي :</a:t>
            </a:r>
          </a:p>
          <a:p>
            <a:pPr algn="just" rtl="1"/>
            <a:endParaRPr lang="ar-LB" dirty="0">
              <a:solidFill>
                <a:schemeClr val="bg1"/>
              </a:solidFill>
            </a:endParaRPr>
          </a:p>
          <a:p>
            <a:pPr algn="just" rtl="1"/>
            <a:endParaRPr lang="ar-LB" dirty="0">
              <a:solidFill>
                <a:schemeClr val="bg1"/>
              </a:solidFill>
            </a:endParaRPr>
          </a:p>
          <a:p>
            <a:pPr algn="just" rtl="1"/>
            <a:r>
              <a:rPr lang="ar-LB" dirty="0">
                <a:solidFill>
                  <a:srgbClr val="0070C0"/>
                </a:solidFill>
              </a:rPr>
              <a:t>1- المديرية العامة لقوى الأمن الداخلي في وزارة الداخلية تزود الإدارة ببيانات :</a:t>
            </a:r>
          </a:p>
          <a:p>
            <a:pPr algn="just" rtl="1"/>
            <a:endParaRPr lang="ar-LB" dirty="0">
              <a:solidFill>
                <a:schemeClr val="bg1"/>
              </a:solidFill>
            </a:endParaRPr>
          </a:p>
          <a:p>
            <a:pPr marL="285750" indent="-285750" algn="just" rtl="1">
              <a:buFontTx/>
              <a:buChar char="-"/>
            </a:pPr>
            <a:r>
              <a:rPr lang="ar-LB" dirty="0">
                <a:solidFill>
                  <a:schemeClr val="bg1"/>
                </a:solidFill>
              </a:rPr>
              <a:t>بلاغات على الخط الساخن (</a:t>
            </a:r>
            <a:r>
              <a:rPr lang="ar-LB" b="1" dirty="0">
                <a:solidFill>
                  <a:srgbClr val="FF0000"/>
                </a:solidFill>
              </a:rPr>
              <a:t>1754</a:t>
            </a:r>
            <a:r>
              <a:rPr lang="ar-LB" dirty="0">
                <a:solidFill>
                  <a:schemeClr val="bg1"/>
                </a:solidFill>
              </a:rPr>
              <a:t>) لوقوعات العنف حسب الجنس وعمر الضحية وصفة المعتدي وعمره.</a:t>
            </a:r>
          </a:p>
          <a:p>
            <a:pPr marL="285750" indent="-285750" algn="just" rtl="1">
              <a:buFontTx/>
              <a:buChar char="-"/>
            </a:pPr>
            <a:r>
              <a:rPr lang="ar-LB" dirty="0">
                <a:solidFill>
                  <a:schemeClr val="bg1"/>
                </a:solidFill>
              </a:rPr>
              <a:t>السجناء حسب الجنس وتوزعهم الجغرافي والجنسية</a:t>
            </a:r>
          </a:p>
          <a:p>
            <a:pPr marL="285750" indent="-285750" algn="just" rtl="1">
              <a:buFontTx/>
              <a:buChar char="-"/>
            </a:pPr>
            <a:r>
              <a:rPr lang="ar-LB" dirty="0">
                <a:solidFill>
                  <a:schemeClr val="bg1"/>
                </a:solidFill>
              </a:rPr>
              <a:t>الجرائم حسب الجنس ونوع الجريمة (القتل، السرقة، ...)</a:t>
            </a:r>
          </a:p>
          <a:p>
            <a:pPr marL="285750" indent="-285750" algn="just" rtl="1">
              <a:buFontTx/>
              <a:buChar char="-"/>
            </a:pPr>
            <a:r>
              <a:rPr lang="ar-LB" dirty="0">
                <a:solidFill>
                  <a:schemeClr val="bg1"/>
                </a:solidFill>
              </a:rPr>
              <a:t>الابتزاز الالكتروني</a:t>
            </a:r>
          </a:p>
          <a:p>
            <a:pPr marL="285750" indent="-285750" algn="just" rtl="1">
              <a:buFontTx/>
              <a:buChar char="-"/>
            </a:pPr>
            <a:r>
              <a:rPr lang="ar-LB" dirty="0">
                <a:solidFill>
                  <a:schemeClr val="bg1"/>
                </a:solidFill>
              </a:rPr>
              <a:t>الموقوفين، حوادث السير ....</a:t>
            </a:r>
          </a:p>
        </p:txBody>
      </p:sp>
    </p:spTree>
    <p:extLst>
      <p:ext uri="{BB962C8B-B14F-4D97-AF65-F5344CB8AC3E}">
        <p14:creationId xmlns:p14="http://schemas.microsoft.com/office/powerpoint/2010/main" val="62123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1CD32-0EC0-D608-3F8B-D8517BA0547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7E07A50-2042-7D83-00D3-4335CBCCF817}"/>
              </a:ext>
            </a:extLst>
          </p:cNvPr>
          <p:cNvSpPr>
            <a:spLocks noGrp="1"/>
          </p:cNvSpPr>
          <p:nvPr>
            <p:ph type="title"/>
          </p:nvPr>
        </p:nvSpPr>
        <p:spPr>
          <a:xfrm>
            <a:off x="830659" y="359850"/>
            <a:ext cx="10674801" cy="1104965"/>
          </a:xfrm>
          <a:solidFill>
            <a:srgbClr val="0070C0"/>
          </a:solidFill>
        </p:spPr>
        <p:txBody>
          <a:bodyPr>
            <a:normAutofit fontScale="90000"/>
          </a:bodyPr>
          <a:lstStyle/>
          <a:p>
            <a:pPr algn="r" rtl="1" eaLnBrk="1" hangingPunct="1">
              <a:defRPr/>
            </a:pPr>
            <a:r>
              <a:rPr lang="ar-LB" b="1" dirty="0">
                <a:solidFill>
                  <a:schemeClr val="tx1"/>
                </a:solidFill>
              </a:rPr>
              <a:t>ما هي المصادر الإدارية التي تعتمدها الإدارة حاليًا؟</a:t>
            </a:r>
            <a:endParaRPr lang="en-US" b="1" dirty="0">
              <a:solidFill>
                <a:schemeClr val="tx1"/>
              </a:solidFill>
            </a:endParaRPr>
          </a:p>
        </p:txBody>
      </p:sp>
      <p:sp>
        <p:nvSpPr>
          <p:cNvPr id="6" name="TextBox 5">
            <a:extLst>
              <a:ext uri="{FF2B5EF4-FFF2-40B4-BE49-F238E27FC236}">
                <a16:creationId xmlns:a16="http://schemas.microsoft.com/office/drawing/2014/main" id="{A7806D36-0B1A-410A-062B-778C022C2ACA}"/>
              </a:ext>
            </a:extLst>
          </p:cNvPr>
          <p:cNvSpPr txBox="1"/>
          <p:nvPr/>
        </p:nvSpPr>
        <p:spPr>
          <a:xfrm>
            <a:off x="1141380" y="1696836"/>
            <a:ext cx="9946832" cy="3693319"/>
          </a:xfrm>
          <a:prstGeom prst="rect">
            <a:avLst/>
          </a:prstGeom>
          <a:noFill/>
        </p:spPr>
        <p:txBody>
          <a:bodyPr wrap="square" rtlCol="0">
            <a:spAutoFit/>
          </a:bodyPr>
          <a:lstStyle/>
          <a:p>
            <a:pPr algn="r" rtl="1"/>
            <a:r>
              <a:rPr lang="ar-LB" dirty="0">
                <a:solidFill>
                  <a:schemeClr val="bg1"/>
                </a:solidFill>
              </a:rPr>
              <a:t>تابع:</a:t>
            </a:r>
          </a:p>
          <a:p>
            <a:pPr algn="r" rtl="1"/>
            <a:endParaRPr lang="ar-LB" dirty="0">
              <a:solidFill>
                <a:schemeClr val="bg1"/>
              </a:solidFill>
            </a:endParaRPr>
          </a:p>
          <a:p>
            <a:pPr algn="r" rtl="1"/>
            <a:r>
              <a:rPr lang="ar-LB" dirty="0">
                <a:solidFill>
                  <a:schemeClr val="bg1"/>
                </a:solidFill>
              </a:rPr>
              <a:t>2 - وزارةالاتصالات: بيانات حول امتلاك الخطوط الخليوية حسب الجنس ... (مؤشر حديث)</a:t>
            </a:r>
          </a:p>
          <a:p>
            <a:pPr algn="r" rtl="1"/>
            <a:endParaRPr lang="ar-LB" dirty="0">
              <a:solidFill>
                <a:schemeClr val="bg1"/>
              </a:solidFill>
            </a:endParaRPr>
          </a:p>
          <a:p>
            <a:pPr algn="r" rtl="1"/>
            <a:r>
              <a:rPr lang="ar-LB" dirty="0">
                <a:solidFill>
                  <a:schemeClr val="bg1"/>
                </a:solidFill>
              </a:rPr>
              <a:t>3- وزارة الداخلية: بيانات حول المرشحين إلى الانتخابات (النيابية أو البلدية....)</a:t>
            </a:r>
          </a:p>
          <a:p>
            <a:pPr algn="r" rtl="1"/>
            <a:endParaRPr lang="ar-LB" dirty="0">
              <a:solidFill>
                <a:schemeClr val="bg1"/>
              </a:solidFill>
            </a:endParaRPr>
          </a:p>
          <a:p>
            <a:pPr algn="r" rtl="1"/>
            <a:r>
              <a:rPr lang="ar-LB" dirty="0">
                <a:solidFill>
                  <a:schemeClr val="bg1"/>
                </a:solidFill>
              </a:rPr>
              <a:t>4- وزارة الصحة العامة : مؤشرات حول وفيات الأمهات والأمراض المزمنة ...</a:t>
            </a:r>
          </a:p>
          <a:p>
            <a:pPr algn="r" rtl="1"/>
            <a:endParaRPr lang="ar-LB" dirty="0">
              <a:solidFill>
                <a:schemeClr val="bg1"/>
              </a:solidFill>
            </a:endParaRPr>
          </a:p>
          <a:p>
            <a:pPr algn="r" rtl="1"/>
            <a:r>
              <a:rPr lang="ar-LB" dirty="0">
                <a:solidFill>
                  <a:schemeClr val="bg1"/>
                </a:solidFill>
              </a:rPr>
              <a:t>5- وزارة التربية والتعليم العالي: بيانات عن الالتحاق حسب المراحل الدراسية ...</a:t>
            </a:r>
          </a:p>
          <a:p>
            <a:pPr algn="r" rtl="1"/>
            <a:endParaRPr lang="ar-LB" dirty="0">
              <a:solidFill>
                <a:schemeClr val="bg1"/>
              </a:solidFill>
            </a:endParaRPr>
          </a:p>
          <a:p>
            <a:pPr algn="r" rtl="1"/>
            <a:r>
              <a:rPr lang="ar-LB" dirty="0">
                <a:solidFill>
                  <a:schemeClr val="bg1"/>
                </a:solidFill>
              </a:rPr>
              <a:t>6 – بيانات حول مشاركة المرأة في النقابات...</a:t>
            </a:r>
          </a:p>
          <a:p>
            <a:pPr algn="r" rtl="1"/>
            <a:endParaRPr lang="ar-LB" dirty="0">
              <a:solidFill>
                <a:schemeClr val="bg1"/>
              </a:solidFill>
            </a:endParaRPr>
          </a:p>
          <a:p>
            <a:pPr algn="r" rtl="1"/>
            <a:endParaRPr lang="ar-LB" dirty="0">
              <a:solidFill>
                <a:schemeClr val="bg1"/>
              </a:solidFill>
            </a:endParaRPr>
          </a:p>
        </p:txBody>
      </p:sp>
    </p:spTree>
    <p:extLst>
      <p:ext uri="{BB962C8B-B14F-4D97-AF65-F5344CB8AC3E}">
        <p14:creationId xmlns:p14="http://schemas.microsoft.com/office/powerpoint/2010/main" val="193963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6524B7-6F56-4C89-BF1E-06EC4E79D812}"/>
              </a:ext>
            </a:extLst>
          </p:cNvPr>
          <p:cNvSpPr>
            <a:spLocks noGrp="1"/>
          </p:cNvSpPr>
          <p:nvPr>
            <p:ph type="title"/>
          </p:nvPr>
        </p:nvSpPr>
        <p:spPr>
          <a:xfrm>
            <a:off x="654424" y="392111"/>
            <a:ext cx="10910047" cy="868517"/>
          </a:xfrm>
          <a:solidFill>
            <a:srgbClr val="0070C0"/>
          </a:solidFill>
        </p:spPr>
        <p:txBody>
          <a:bodyPr>
            <a:normAutofit fontScale="90000"/>
          </a:bodyPr>
          <a:lstStyle/>
          <a:p>
            <a:pPr algn="r" rtl="1" eaLnBrk="1" hangingPunct="1">
              <a:defRPr/>
            </a:pPr>
            <a:r>
              <a:rPr lang="ar-LB" sz="3600" b="1" cap="none" dirty="0">
                <a:solidFill>
                  <a:schemeClr val="tx1"/>
                </a:solidFill>
              </a:rPr>
              <a:t>مثال عن البيانات التي تنتجها الإدارة: المرأة في مواقع صنع القرار – الحكومة </a:t>
            </a:r>
            <a:endParaRPr lang="en-US" sz="3600" b="1" cap="none" dirty="0">
              <a:solidFill>
                <a:schemeClr val="tx1"/>
              </a:solidFill>
            </a:endParaRPr>
          </a:p>
        </p:txBody>
      </p:sp>
      <p:pic>
        <p:nvPicPr>
          <p:cNvPr id="5" name="Picture 4">
            <a:extLst>
              <a:ext uri="{FF2B5EF4-FFF2-40B4-BE49-F238E27FC236}">
                <a16:creationId xmlns:a16="http://schemas.microsoft.com/office/drawing/2014/main" id="{64AA2435-9454-42F2-91AD-ADE252663AA7}"/>
              </a:ext>
            </a:extLst>
          </p:cNvPr>
          <p:cNvPicPr/>
          <p:nvPr/>
        </p:nvPicPr>
        <p:blipFill>
          <a:blip r:embed="rId3"/>
          <a:stretch>
            <a:fillRect/>
          </a:stretch>
        </p:blipFill>
        <p:spPr>
          <a:xfrm>
            <a:off x="1277057" y="2994211"/>
            <a:ext cx="5992833" cy="2899559"/>
          </a:xfrm>
          <a:prstGeom prst="rect">
            <a:avLst/>
          </a:prstGeom>
        </p:spPr>
      </p:pic>
      <p:sp>
        <p:nvSpPr>
          <p:cNvPr id="2" name="Arrow: Down 1">
            <a:extLst>
              <a:ext uri="{FF2B5EF4-FFF2-40B4-BE49-F238E27FC236}">
                <a16:creationId xmlns:a16="http://schemas.microsoft.com/office/drawing/2014/main" id="{DE8D630D-C56A-4732-84E5-89CD18C0DB73}"/>
              </a:ext>
            </a:extLst>
          </p:cNvPr>
          <p:cNvSpPr/>
          <p:nvPr/>
        </p:nvSpPr>
        <p:spPr>
          <a:xfrm rot="19399453">
            <a:off x="7757275" y="2500873"/>
            <a:ext cx="576163" cy="923925"/>
          </a:xfrm>
          <a:prstGeom prst="downArrow">
            <a:avLst/>
          </a:prstGeom>
          <a:solidFill>
            <a:srgbClr val="0080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1B9CF7-F2BF-4DE3-B9CB-84AD76AC7AAF}"/>
              </a:ext>
            </a:extLst>
          </p:cNvPr>
          <p:cNvSpPr txBox="1"/>
          <p:nvPr/>
        </p:nvSpPr>
        <p:spPr>
          <a:xfrm>
            <a:off x="8552330" y="3409602"/>
            <a:ext cx="2635624" cy="2308324"/>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txBody>
          <a:bodyPr wrap="square" rtlCol="0">
            <a:spAutoFit/>
          </a:bodyPr>
          <a:lstStyle/>
          <a:p>
            <a:pPr algn="r" rtl="1"/>
            <a:r>
              <a:rPr lang="ar-LB" dirty="0">
                <a:solidFill>
                  <a:schemeClr val="bg1"/>
                </a:solidFill>
              </a:rPr>
              <a:t>بلغت نسبة مشاركة المرأة في الحكومة الحالية </a:t>
            </a:r>
            <a:r>
              <a:rPr lang="ar-LB" dirty="0">
                <a:solidFill>
                  <a:srgbClr val="FF0000"/>
                </a:solidFill>
              </a:rPr>
              <a:t>21% </a:t>
            </a:r>
            <a:r>
              <a:rPr lang="ar-LB" dirty="0">
                <a:solidFill>
                  <a:schemeClr val="bg1"/>
                </a:solidFill>
              </a:rPr>
              <a:t>وقد شهدت ارتفاعًا عما كانت عليه في الحكومة السابقة في العام 2022 وبنسبة بلغت </a:t>
            </a:r>
            <a:r>
              <a:rPr lang="ar-LB" dirty="0">
                <a:solidFill>
                  <a:srgbClr val="FF0000"/>
                </a:solidFill>
              </a:rPr>
              <a:t>4%</a:t>
            </a:r>
            <a:r>
              <a:rPr lang="ar-LB" dirty="0">
                <a:solidFill>
                  <a:schemeClr val="bg1"/>
                </a:solidFill>
              </a:rPr>
              <a:t> فقط بمعدل حقيبة واحدة من أصل 24.</a:t>
            </a:r>
            <a:endParaRPr lang="en-US" dirty="0">
              <a:solidFill>
                <a:schemeClr val="bg1"/>
              </a:solidFill>
            </a:endParaRPr>
          </a:p>
        </p:txBody>
      </p:sp>
      <p:sp>
        <p:nvSpPr>
          <p:cNvPr id="4" name="Rectangle 3">
            <a:extLst>
              <a:ext uri="{FF2B5EF4-FFF2-40B4-BE49-F238E27FC236}">
                <a16:creationId xmlns:a16="http://schemas.microsoft.com/office/drawing/2014/main" id="{63AD3B8F-E8A5-4680-B5E4-3EDFF54AC60A}"/>
              </a:ext>
            </a:extLst>
          </p:cNvPr>
          <p:cNvSpPr/>
          <p:nvPr/>
        </p:nvSpPr>
        <p:spPr>
          <a:xfrm>
            <a:off x="7409285" y="1336085"/>
            <a:ext cx="4394152" cy="369332"/>
          </a:xfrm>
          <a:prstGeom prst="rect">
            <a:avLst/>
          </a:prstGeom>
        </p:spPr>
        <p:txBody>
          <a:bodyPr wrap="none">
            <a:spAutoFit/>
          </a:bodyPr>
          <a:lstStyle/>
          <a:p>
            <a:r>
              <a:rPr lang="ar-LB" altLang="en-US" b="1" dirty="0">
                <a:solidFill>
                  <a:schemeClr val="bg1"/>
                </a:solidFill>
                <a:latin typeface="+mj-lt"/>
              </a:rPr>
              <a:t>3- مشاركة المرأة في المواقع الحكومية</a:t>
            </a:r>
            <a:endParaRPr lang="en-US" b="1" dirty="0">
              <a:latin typeface="+mj-lt"/>
            </a:endParaRPr>
          </a:p>
        </p:txBody>
      </p:sp>
      <p:sp>
        <p:nvSpPr>
          <p:cNvPr id="6" name="TextBox 3">
            <a:extLst>
              <a:ext uri="{FF2B5EF4-FFF2-40B4-BE49-F238E27FC236}">
                <a16:creationId xmlns:a16="http://schemas.microsoft.com/office/drawing/2014/main" id="{40C5D85E-968F-4A1C-A405-8FDAD4DD5074}"/>
              </a:ext>
            </a:extLst>
          </p:cNvPr>
          <p:cNvSpPr txBox="1">
            <a:spLocks noChangeArrowheads="1"/>
          </p:cNvSpPr>
          <p:nvPr/>
        </p:nvSpPr>
        <p:spPr bwMode="auto">
          <a:xfrm>
            <a:off x="1118585" y="1863087"/>
            <a:ext cx="10684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indent="0" algn="r" rtl="1"/>
            <a:r>
              <a:rPr lang="ar-LB" altLang="en-US" dirty="0">
                <a:solidFill>
                  <a:schemeClr val="bg1"/>
                </a:solidFill>
                <a:latin typeface="+mj-lt"/>
              </a:rPr>
              <a:t>بلغت أعلى نسبة مشاركة للمرأة في الحكومة 30% في العام 2020، وتشكل حاليًا حوالي 21%، بمعدل 5 حقائب وزارية. </a:t>
            </a:r>
            <a:endParaRPr lang="en-US" altLang="en-US" dirty="0">
              <a:solidFill>
                <a:srgbClr val="FF000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Box 3">
            <a:extLst>
              <a:ext uri="{FF2B5EF4-FFF2-40B4-BE49-F238E27FC236}">
                <a16:creationId xmlns:a16="http://schemas.microsoft.com/office/drawing/2014/main" id="{806FF6E0-1C4B-497B-8B64-9F64D97FFBB7}"/>
              </a:ext>
            </a:extLst>
          </p:cNvPr>
          <p:cNvSpPr txBox="1">
            <a:spLocks noChangeArrowheads="1"/>
          </p:cNvSpPr>
          <p:nvPr/>
        </p:nvSpPr>
        <p:spPr bwMode="auto">
          <a:xfrm>
            <a:off x="654424" y="1824576"/>
            <a:ext cx="109100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indent="0" algn="r" rtl="1"/>
            <a:endParaRPr lang="ar-LB" altLang="en-US" dirty="0">
              <a:solidFill>
                <a:schemeClr val="bg1"/>
              </a:solidFill>
              <a:latin typeface="+mj-lt"/>
            </a:endParaRPr>
          </a:p>
          <a:p>
            <a:pPr marL="0" indent="0" algn="r" rtl="1"/>
            <a:r>
              <a:rPr lang="ar-LB" altLang="en-US" dirty="0">
                <a:solidFill>
                  <a:schemeClr val="bg1"/>
                </a:solidFill>
                <a:latin typeface="+mj-lt"/>
              </a:rPr>
              <a:t>يعتبر تمثيل المرأة في الندوة البرلمانية في لبنان منخفضًا جدًا، إذ لا تشكل نسبة المقاعد التي تحتلها المرأة فقط </a:t>
            </a:r>
            <a:r>
              <a:rPr lang="ar-LB" altLang="en-US" dirty="0">
                <a:solidFill>
                  <a:srgbClr val="FF0000"/>
                </a:solidFill>
                <a:latin typeface="+mj-lt"/>
              </a:rPr>
              <a:t>6.25% </a:t>
            </a:r>
            <a:r>
              <a:rPr lang="ar-LB" altLang="en-US" dirty="0">
                <a:solidFill>
                  <a:schemeClr val="bg1"/>
                </a:solidFill>
                <a:latin typeface="+mj-lt"/>
              </a:rPr>
              <a:t>من مجموع المقاعد. يعود ذلك لاعتبارات اجتماعية ولغياب نظام الكوتا النسائية.</a:t>
            </a:r>
            <a:endParaRPr lang="en-US" altLang="en-US" dirty="0">
              <a:solidFill>
                <a:schemeClr val="bg1"/>
              </a:solidFill>
              <a:latin typeface="+mj-lt"/>
            </a:endParaRPr>
          </a:p>
        </p:txBody>
      </p:sp>
      <p:sp>
        <p:nvSpPr>
          <p:cNvPr id="15" name="Title 1">
            <a:extLst>
              <a:ext uri="{FF2B5EF4-FFF2-40B4-BE49-F238E27FC236}">
                <a16:creationId xmlns:a16="http://schemas.microsoft.com/office/drawing/2014/main" id="{01A53225-367E-4058-8FA8-F31C995C669E}"/>
              </a:ext>
            </a:extLst>
          </p:cNvPr>
          <p:cNvSpPr>
            <a:spLocks noGrp="1"/>
          </p:cNvSpPr>
          <p:nvPr>
            <p:ph type="title"/>
          </p:nvPr>
        </p:nvSpPr>
        <p:spPr>
          <a:xfrm>
            <a:off x="654424" y="392111"/>
            <a:ext cx="10910047" cy="899915"/>
          </a:xfrm>
          <a:solidFill>
            <a:srgbClr val="0070C0"/>
          </a:solidFill>
        </p:spPr>
        <p:txBody>
          <a:bodyPr>
            <a:normAutofit/>
          </a:bodyPr>
          <a:lstStyle/>
          <a:p>
            <a:pPr algn="r" rtl="1" eaLnBrk="1" hangingPunct="1">
              <a:defRPr/>
            </a:pPr>
            <a:r>
              <a:rPr lang="ar-LB" sz="3600" b="1" cap="none" dirty="0">
                <a:solidFill>
                  <a:schemeClr val="tx1"/>
                </a:solidFill>
              </a:rPr>
              <a:t>المرأة في مواقع صنع القرار - البرلمان</a:t>
            </a:r>
            <a:endParaRPr lang="en-US" sz="3600" b="1" cap="none" dirty="0">
              <a:solidFill>
                <a:schemeClr val="tx1"/>
              </a:solidFill>
            </a:endParaRPr>
          </a:p>
        </p:txBody>
      </p:sp>
      <p:sp>
        <p:nvSpPr>
          <p:cNvPr id="4" name="Rectangle 3">
            <a:extLst>
              <a:ext uri="{FF2B5EF4-FFF2-40B4-BE49-F238E27FC236}">
                <a16:creationId xmlns:a16="http://schemas.microsoft.com/office/drawing/2014/main" id="{93FEA106-0C04-48E7-AEFB-E225FFD1E612}"/>
              </a:ext>
            </a:extLst>
          </p:cNvPr>
          <p:cNvSpPr/>
          <p:nvPr/>
        </p:nvSpPr>
        <p:spPr>
          <a:xfrm>
            <a:off x="1554084" y="2893319"/>
            <a:ext cx="4541915" cy="584775"/>
          </a:xfrm>
          <a:prstGeom prst="rect">
            <a:avLst/>
          </a:prstGeom>
        </p:spPr>
        <p:txBody>
          <a:bodyPr wrap="square">
            <a:spAutoFit/>
          </a:bodyPr>
          <a:lstStyle/>
          <a:p>
            <a:pPr algn="ctr" eaLnBrk="1" fontAlgn="auto" hangingPunct="1">
              <a:spcBef>
                <a:spcPts val="0"/>
              </a:spcBef>
              <a:spcAft>
                <a:spcPts val="0"/>
              </a:spcAft>
              <a:defRPr/>
            </a:pPr>
            <a:r>
              <a:rPr lang="ar-LB" sz="1600" b="1" dirty="0">
                <a:solidFill>
                  <a:schemeClr val="bg1"/>
                </a:solidFill>
                <a:latin typeface="+mj-lt"/>
              </a:rPr>
              <a:t>عدد المقاعد التي تحتلها النساء في البرلمان بين العام 2018 و 2022</a:t>
            </a:r>
            <a:endParaRPr lang="en-US" sz="1600" b="1" dirty="0">
              <a:solidFill>
                <a:schemeClr val="bg1"/>
              </a:solidFill>
              <a:latin typeface="+mj-lt"/>
            </a:endParaRPr>
          </a:p>
        </p:txBody>
      </p:sp>
      <p:graphicFrame>
        <p:nvGraphicFramePr>
          <p:cNvPr id="5" name="Table 4">
            <a:extLst>
              <a:ext uri="{FF2B5EF4-FFF2-40B4-BE49-F238E27FC236}">
                <a16:creationId xmlns:a16="http://schemas.microsoft.com/office/drawing/2014/main" id="{73088350-89FA-4F38-9C12-D7ADD409E443}"/>
              </a:ext>
            </a:extLst>
          </p:cNvPr>
          <p:cNvGraphicFramePr>
            <a:graphicFrameLocks noGrp="1"/>
          </p:cNvGraphicFramePr>
          <p:nvPr>
            <p:extLst>
              <p:ext uri="{D42A27DB-BD31-4B8C-83A1-F6EECF244321}">
                <p14:modId xmlns:p14="http://schemas.microsoft.com/office/powerpoint/2010/main" val="4269553506"/>
              </p:ext>
            </p:extLst>
          </p:nvPr>
        </p:nvGraphicFramePr>
        <p:xfrm>
          <a:off x="7360023" y="4076922"/>
          <a:ext cx="3702424" cy="1158240"/>
        </p:xfrm>
        <a:graphic>
          <a:graphicData uri="http://schemas.openxmlformats.org/drawingml/2006/table">
            <a:tbl>
              <a:tblPr firstRow="1" bandRow="1">
                <a:tableStyleId>{5C22544A-7EE6-4342-B048-85BDC9FD1C3A}</a:tableStyleId>
              </a:tblPr>
              <a:tblGrid>
                <a:gridCol w="1851212">
                  <a:extLst>
                    <a:ext uri="{9D8B030D-6E8A-4147-A177-3AD203B41FA5}">
                      <a16:colId xmlns:a16="http://schemas.microsoft.com/office/drawing/2014/main" val="643727065"/>
                    </a:ext>
                  </a:extLst>
                </a:gridCol>
                <a:gridCol w="1851212">
                  <a:extLst>
                    <a:ext uri="{9D8B030D-6E8A-4147-A177-3AD203B41FA5}">
                      <a16:colId xmlns:a16="http://schemas.microsoft.com/office/drawing/2014/main" val="651088515"/>
                    </a:ext>
                  </a:extLst>
                </a:gridCol>
              </a:tblGrid>
              <a:tr h="357941">
                <a:tc>
                  <a:txBody>
                    <a:bodyPr/>
                    <a:lstStyle/>
                    <a:p>
                      <a:endParaRPr lang="en-US" dirty="0"/>
                    </a:p>
                  </a:txBody>
                  <a:tcPr>
                    <a:solidFill>
                      <a:srgbClr val="008080"/>
                    </a:solidFill>
                  </a:tcPr>
                </a:tc>
                <a:tc>
                  <a:txBody>
                    <a:bodyPr/>
                    <a:lstStyle/>
                    <a:p>
                      <a:pPr algn="ctr"/>
                      <a:r>
                        <a:rPr lang="ar-LB" dirty="0"/>
                        <a:t>نسبة النساء</a:t>
                      </a:r>
                      <a:r>
                        <a:rPr lang="en-US" dirty="0"/>
                        <a:t> </a:t>
                      </a:r>
                    </a:p>
                  </a:txBody>
                  <a:tcPr>
                    <a:solidFill>
                      <a:srgbClr val="008080"/>
                    </a:solidFill>
                  </a:tcPr>
                </a:tc>
                <a:extLst>
                  <a:ext uri="{0D108BD9-81ED-4DB2-BD59-A6C34878D82A}">
                    <a16:rowId xmlns:a16="http://schemas.microsoft.com/office/drawing/2014/main" val="757975756"/>
                  </a:ext>
                </a:extLst>
              </a:tr>
              <a:tr h="338686">
                <a:tc>
                  <a:txBody>
                    <a:bodyPr/>
                    <a:lstStyle/>
                    <a:p>
                      <a:r>
                        <a:rPr lang="en-US" sz="2000" b="1" dirty="0">
                          <a:solidFill>
                            <a:schemeClr val="tx1"/>
                          </a:solidFill>
                        </a:rPr>
                        <a:t>2018</a:t>
                      </a:r>
                    </a:p>
                  </a:txBody>
                  <a:tcPr>
                    <a:solidFill>
                      <a:srgbClr val="008080"/>
                    </a:solidFill>
                  </a:tcPr>
                </a:tc>
                <a:tc>
                  <a:txBody>
                    <a:bodyPr/>
                    <a:lstStyle/>
                    <a:p>
                      <a:pPr algn="ctr"/>
                      <a:r>
                        <a:rPr lang="en-US" dirty="0"/>
                        <a:t>4.7%</a:t>
                      </a:r>
                    </a:p>
                  </a:txBody>
                  <a:tcPr>
                    <a:solidFill>
                      <a:srgbClr val="DCF9DB"/>
                    </a:solidFill>
                  </a:tcPr>
                </a:tc>
                <a:extLst>
                  <a:ext uri="{0D108BD9-81ED-4DB2-BD59-A6C34878D82A}">
                    <a16:rowId xmlns:a16="http://schemas.microsoft.com/office/drawing/2014/main" val="817313302"/>
                  </a:ext>
                </a:extLst>
              </a:tr>
              <a:tr h="338686">
                <a:tc>
                  <a:txBody>
                    <a:bodyPr/>
                    <a:lstStyle/>
                    <a:p>
                      <a:r>
                        <a:rPr lang="en-US" sz="2000" b="1" dirty="0">
                          <a:solidFill>
                            <a:schemeClr val="tx1"/>
                          </a:solidFill>
                        </a:rPr>
                        <a:t>2022</a:t>
                      </a:r>
                    </a:p>
                  </a:txBody>
                  <a:tcPr>
                    <a:solidFill>
                      <a:srgbClr val="008080"/>
                    </a:solidFill>
                  </a:tcPr>
                </a:tc>
                <a:tc>
                  <a:txBody>
                    <a:bodyPr/>
                    <a:lstStyle/>
                    <a:p>
                      <a:pPr algn="ctr"/>
                      <a:r>
                        <a:rPr lang="en-US" dirty="0"/>
                        <a:t>6.25%</a:t>
                      </a:r>
                    </a:p>
                  </a:txBody>
                  <a:tcPr>
                    <a:solidFill>
                      <a:srgbClr val="DCF9DB"/>
                    </a:solidFill>
                  </a:tcPr>
                </a:tc>
                <a:extLst>
                  <a:ext uri="{0D108BD9-81ED-4DB2-BD59-A6C34878D82A}">
                    <a16:rowId xmlns:a16="http://schemas.microsoft.com/office/drawing/2014/main" val="3536148309"/>
                  </a:ext>
                </a:extLst>
              </a:tr>
            </a:tbl>
          </a:graphicData>
        </a:graphic>
      </p:graphicFrame>
      <p:sp>
        <p:nvSpPr>
          <p:cNvPr id="6" name="Rectangle 5">
            <a:extLst>
              <a:ext uri="{FF2B5EF4-FFF2-40B4-BE49-F238E27FC236}">
                <a16:creationId xmlns:a16="http://schemas.microsoft.com/office/drawing/2014/main" id="{9CFA2586-2825-4188-9628-FD47D5C4A7A0}"/>
              </a:ext>
            </a:extLst>
          </p:cNvPr>
          <p:cNvSpPr/>
          <p:nvPr/>
        </p:nvSpPr>
        <p:spPr>
          <a:xfrm>
            <a:off x="7288784" y="3357679"/>
            <a:ext cx="3844901" cy="523220"/>
          </a:xfrm>
          <a:prstGeom prst="rect">
            <a:avLst/>
          </a:prstGeom>
        </p:spPr>
        <p:txBody>
          <a:bodyPr wrap="square">
            <a:spAutoFit/>
          </a:bodyPr>
          <a:lstStyle/>
          <a:p>
            <a:pPr algn="r" rtl="1"/>
            <a:r>
              <a:rPr lang="ar-LB" sz="1400" b="1" dirty="0">
                <a:solidFill>
                  <a:schemeClr val="bg1"/>
                </a:solidFill>
                <a:latin typeface="+mj-lt"/>
              </a:rPr>
              <a:t>نسبة المقاعد التي تحتلها النساء في البرلمان بين العام 2018 و  2022 </a:t>
            </a:r>
            <a:r>
              <a:rPr lang="en-US" sz="1400" b="1" dirty="0">
                <a:solidFill>
                  <a:srgbClr val="FF0000"/>
                </a:solidFill>
                <a:latin typeface="+mj-lt"/>
              </a:rPr>
              <a:t>(SDG 5.5.1)</a:t>
            </a:r>
          </a:p>
        </p:txBody>
      </p:sp>
      <p:sp>
        <p:nvSpPr>
          <p:cNvPr id="7" name="TextBox 6">
            <a:extLst>
              <a:ext uri="{FF2B5EF4-FFF2-40B4-BE49-F238E27FC236}">
                <a16:creationId xmlns:a16="http://schemas.microsoft.com/office/drawing/2014/main" id="{836F478D-2925-4145-BAB1-06315D0BF4A3}"/>
              </a:ext>
            </a:extLst>
          </p:cNvPr>
          <p:cNvSpPr txBox="1"/>
          <p:nvPr/>
        </p:nvSpPr>
        <p:spPr>
          <a:xfrm>
            <a:off x="7131168" y="1438172"/>
            <a:ext cx="3827930" cy="369332"/>
          </a:xfrm>
          <a:prstGeom prst="rect">
            <a:avLst/>
          </a:prstGeom>
          <a:noFill/>
        </p:spPr>
        <p:txBody>
          <a:bodyPr wrap="square" rtlCol="0">
            <a:spAutoFit/>
          </a:bodyPr>
          <a:lstStyle/>
          <a:p>
            <a:pPr algn="r" rtl="1"/>
            <a:r>
              <a:rPr lang="ar-LB" b="1" dirty="0">
                <a:solidFill>
                  <a:schemeClr val="bg1"/>
                </a:solidFill>
              </a:rPr>
              <a:t>1- المرأة في البرلمان</a:t>
            </a:r>
            <a:endParaRPr lang="en-US" b="1" dirty="0">
              <a:solidFill>
                <a:schemeClr val="bg1"/>
              </a:solidFill>
            </a:endParaRPr>
          </a:p>
        </p:txBody>
      </p:sp>
      <p:pic>
        <p:nvPicPr>
          <p:cNvPr id="10" name="Picture 9">
            <a:extLst>
              <a:ext uri="{FF2B5EF4-FFF2-40B4-BE49-F238E27FC236}">
                <a16:creationId xmlns:a16="http://schemas.microsoft.com/office/drawing/2014/main" id="{2A86265F-AFA1-41AF-8F9E-EAADB1B90C36}"/>
              </a:ext>
            </a:extLst>
          </p:cNvPr>
          <p:cNvPicPr>
            <a:picLocks noChangeAspect="1"/>
          </p:cNvPicPr>
          <p:nvPr/>
        </p:nvPicPr>
        <p:blipFill>
          <a:blip r:embed="rId3"/>
          <a:stretch>
            <a:fillRect/>
          </a:stretch>
        </p:blipFill>
        <p:spPr>
          <a:xfrm>
            <a:off x="1568598" y="3619289"/>
            <a:ext cx="4541914" cy="2560542"/>
          </a:xfrm>
          <a:prstGeom prst="rect">
            <a:avLst/>
          </a:prstGeom>
        </p:spPr>
      </p:pic>
    </p:spTree>
    <p:extLst>
      <p:ext uri="{BB962C8B-B14F-4D97-AF65-F5344CB8AC3E}">
        <p14:creationId xmlns:p14="http://schemas.microsoft.com/office/powerpoint/2010/main" val="398450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134C72-B4FB-4315-A8FB-964EFA62D4BC}"/>
              </a:ext>
            </a:extLst>
          </p:cNvPr>
          <p:cNvSpPr>
            <a:spLocks noGrp="1"/>
          </p:cNvSpPr>
          <p:nvPr>
            <p:ph type="title"/>
          </p:nvPr>
        </p:nvSpPr>
        <p:spPr>
          <a:xfrm>
            <a:off x="654424" y="392112"/>
            <a:ext cx="10910047" cy="650594"/>
          </a:xfrm>
          <a:solidFill>
            <a:srgbClr val="0070C0"/>
          </a:solidFill>
        </p:spPr>
        <p:txBody>
          <a:bodyPr>
            <a:normAutofit/>
          </a:bodyPr>
          <a:lstStyle/>
          <a:p>
            <a:pPr algn="r" rtl="1" eaLnBrk="1" hangingPunct="1">
              <a:defRPr/>
            </a:pPr>
            <a:r>
              <a:rPr lang="ar-LB" sz="3600" b="1" cap="none" dirty="0">
                <a:solidFill>
                  <a:schemeClr val="tx1"/>
                </a:solidFill>
              </a:rPr>
              <a:t>المرأة في مواقع صنع القرار </a:t>
            </a:r>
            <a:endParaRPr lang="en-US" sz="3600" b="1" cap="none" dirty="0">
              <a:solidFill>
                <a:schemeClr val="tx1"/>
              </a:solidFill>
            </a:endParaRPr>
          </a:p>
        </p:txBody>
      </p:sp>
      <p:sp>
        <p:nvSpPr>
          <p:cNvPr id="8" name="TextBox 7">
            <a:extLst>
              <a:ext uri="{FF2B5EF4-FFF2-40B4-BE49-F238E27FC236}">
                <a16:creationId xmlns:a16="http://schemas.microsoft.com/office/drawing/2014/main" id="{4F40872A-FA90-41A1-B025-E706A4FC62F8}"/>
              </a:ext>
            </a:extLst>
          </p:cNvPr>
          <p:cNvSpPr txBox="1"/>
          <p:nvPr/>
        </p:nvSpPr>
        <p:spPr>
          <a:xfrm>
            <a:off x="3879542" y="1147860"/>
            <a:ext cx="7617787" cy="369332"/>
          </a:xfrm>
          <a:prstGeom prst="rect">
            <a:avLst/>
          </a:prstGeom>
          <a:noFill/>
        </p:spPr>
        <p:txBody>
          <a:bodyPr wrap="square" rtlCol="0">
            <a:spAutoFit/>
          </a:bodyPr>
          <a:lstStyle/>
          <a:p>
            <a:pPr algn="r" rtl="1"/>
            <a:r>
              <a:rPr lang="ar-LB" b="1" dirty="0">
                <a:solidFill>
                  <a:schemeClr val="bg1"/>
                </a:solidFill>
              </a:rPr>
              <a:t>2- المرأة في السلطات المحلية (البلديات)</a:t>
            </a:r>
            <a:endParaRPr lang="en-US" b="1" dirty="0">
              <a:solidFill>
                <a:schemeClr val="bg1"/>
              </a:solidFill>
            </a:endParaRPr>
          </a:p>
        </p:txBody>
      </p:sp>
      <p:pic>
        <p:nvPicPr>
          <p:cNvPr id="6" name="Picture 5">
            <a:extLst>
              <a:ext uri="{FF2B5EF4-FFF2-40B4-BE49-F238E27FC236}">
                <a16:creationId xmlns:a16="http://schemas.microsoft.com/office/drawing/2014/main" id="{F075E8E2-D47B-4B60-8B0B-3429D927F07A}"/>
              </a:ext>
            </a:extLst>
          </p:cNvPr>
          <p:cNvPicPr>
            <a:picLocks noChangeAspect="1"/>
          </p:cNvPicPr>
          <p:nvPr/>
        </p:nvPicPr>
        <p:blipFill>
          <a:blip r:embed="rId3"/>
          <a:stretch>
            <a:fillRect/>
          </a:stretch>
        </p:blipFill>
        <p:spPr>
          <a:xfrm>
            <a:off x="1039172" y="3326556"/>
            <a:ext cx="4608975" cy="2755631"/>
          </a:xfrm>
          <a:prstGeom prst="rect">
            <a:avLst/>
          </a:prstGeom>
        </p:spPr>
      </p:pic>
      <p:pic>
        <p:nvPicPr>
          <p:cNvPr id="10" name="Picture 9">
            <a:extLst>
              <a:ext uri="{FF2B5EF4-FFF2-40B4-BE49-F238E27FC236}">
                <a16:creationId xmlns:a16="http://schemas.microsoft.com/office/drawing/2014/main" id="{D447DB01-575F-4738-BD5A-164E6A3FBD0A}"/>
              </a:ext>
            </a:extLst>
          </p:cNvPr>
          <p:cNvPicPr>
            <a:picLocks noChangeAspect="1"/>
          </p:cNvPicPr>
          <p:nvPr/>
        </p:nvPicPr>
        <p:blipFill>
          <a:blip r:embed="rId4"/>
          <a:stretch>
            <a:fillRect/>
          </a:stretch>
        </p:blipFill>
        <p:spPr>
          <a:xfrm>
            <a:off x="6268998" y="3326556"/>
            <a:ext cx="4584589" cy="2755631"/>
          </a:xfrm>
          <a:prstGeom prst="rect">
            <a:avLst/>
          </a:prstGeom>
        </p:spPr>
      </p:pic>
      <p:sp>
        <p:nvSpPr>
          <p:cNvPr id="3" name="TextBox 3">
            <a:extLst>
              <a:ext uri="{FF2B5EF4-FFF2-40B4-BE49-F238E27FC236}">
                <a16:creationId xmlns:a16="http://schemas.microsoft.com/office/drawing/2014/main" id="{B1D2909C-A4A1-4ED2-6387-3FD035F4B636}"/>
              </a:ext>
            </a:extLst>
          </p:cNvPr>
          <p:cNvSpPr txBox="1">
            <a:spLocks noChangeArrowheads="1"/>
          </p:cNvSpPr>
          <p:nvPr/>
        </p:nvSpPr>
        <p:spPr bwMode="auto">
          <a:xfrm>
            <a:off x="881116" y="1761268"/>
            <a:ext cx="10553323" cy="1477328"/>
          </a:xfrm>
          <a:prstGeom prst="rect">
            <a:avLst/>
          </a:prstGeom>
          <a:solidFill>
            <a:schemeClr val="tx1"/>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indent="0" algn="r" rtl="1"/>
            <a:r>
              <a:rPr lang="ar-LB" altLang="en-US" dirty="0">
                <a:solidFill>
                  <a:schemeClr val="bg1"/>
                </a:solidFill>
                <a:latin typeface="+mj-lt"/>
              </a:rPr>
              <a:t>ما زال تمثيل النساء في السلطة المحلية يشكل تحديًا، نسبة وصول إلى مواقع في السلطة المحلية ما زالت ضئيلة إذ تشكل 5.4% فقط من إجمالي الفائزين </a:t>
            </a:r>
            <a:r>
              <a:rPr lang="en-US" altLang="en-US" b="1" dirty="0">
                <a:solidFill>
                  <a:srgbClr val="FF0000"/>
                </a:solidFill>
                <a:latin typeface="+mj-lt"/>
              </a:rPr>
              <a:t>(SDG 5.5.1)</a:t>
            </a:r>
            <a:endParaRPr lang="ar-LB" altLang="en-US" b="1" dirty="0">
              <a:solidFill>
                <a:srgbClr val="FF0000"/>
              </a:solidFill>
              <a:latin typeface="+mj-lt"/>
            </a:endParaRPr>
          </a:p>
          <a:p>
            <a:pPr marL="0" indent="0" algn="r" rtl="1"/>
            <a:endParaRPr lang="ar-LB" altLang="en-US" b="1" dirty="0">
              <a:solidFill>
                <a:srgbClr val="FF0000"/>
              </a:solidFill>
              <a:latin typeface="+mj-lt"/>
            </a:endParaRPr>
          </a:p>
          <a:p>
            <a:pPr marL="0" indent="0" algn="r" rtl="1"/>
            <a:r>
              <a:rPr lang="ar-LB" altLang="en-US" dirty="0">
                <a:solidFill>
                  <a:schemeClr val="bg1"/>
                </a:solidFill>
                <a:latin typeface="+mj-lt"/>
              </a:rPr>
              <a:t>إننا نعوّل على الانتخابات البلدية والاختيارية التي تجري في الوقت الحالي في لبنان لمعرفة النسبة الحالية للنساء الفائزات إضافة إلى نسبة المرشحات. </a:t>
            </a:r>
            <a:endParaRPr lang="en-US" altLang="en-US" dirty="0">
              <a:solidFill>
                <a:schemeClr val="bg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1">
            <a:extLst>
              <a:ext uri="{FF2B5EF4-FFF2-40B4-BE49-F238E27FC236}">
                <a16:creationId xmlns:a16="http://schemas.microsoft.com/office/drawing/2014/main" id="{FDD26A09-C3FA-4A44-8551-6ED8E4220374}"/>
              </a:ext>
            </a:extLst>
          </p:cNvPr>
          <p:cNvSpPr>
            <a:spLocks noGrp="1"/>
          </p:cNvSpPr>
          <p:nvPr>
            <p:ph idx="1"/>
          </p:nvPr>
        </p:nvSpPr>
        <p:spPr>
          <a:xfrm>
            <a:off x="3444765" y="1771335"/>
            <a:ext cx="4711045" cy="431426"/>
          </a:xfrm>
        </p:spPr>
        <p:txBody>
          <a:bodyPr/>
          <a:lstStyle/>
          <a:p>
            <a:pPr marL="0" indent="0" algn="ctr">
              <a:buFont typeface="Wingdings" panose="05000000000000000000" pitchFamily="2" charset="2"/>
              <a:buNone/>
              <a:defRPr/>
            </a:pPr>
            <a:r>
              <a:rPr lang="ar-LB" altLang="en-US" b="1" dirty="0">
                <a:solidFill>
                  <a:schemeClr val="bg1"/>
                </a:solidFill>
                <a:latin typeface="+mj-lt"/>
              </a:rPr>
              <a:t>الأسباب الرئيسية</a:t>
            </a:r>
            <a:endParaRPr lang="en-US" altLang="en-US" b="1" dirty="0">
              <a:solidFill>
                <a:schemeClr val="bg1"/>
              </a:solidFill>
              <a:latin typeface="+mj-lt"/>
            </a:endParaRPr>
          </a:p>
          <a:p>
            <a:pPr>
              <a:buFontTx/>
              <a:buChar char="-"/>
              <a:defRPr/>
            </a:pPr>
            <a:endParaRPr lang="en-US" altLang="en-US" dirty="0">
              <a:solidFill>
                <a:schemeClr val="bg1"/>
              </a:solidFill>
              <a:latin typeface="+mj-lt"/>
              <a:sym typeface="Wingdings" panose="05000000000000000000" pitchFamily="2" charset="2"/>
            </a:endParaRPr>
          </a:p>
          <a:p>
            <a:pPr>
              <a:buFontTx/>
              <a:buChar char="-"/>
              <a:defRPr/>
            </a:pPr>
            <a:endParaRPr lang="en-US" altLang="en-US" dirty="0">
              <a:solidFill>
                <a:schemeClr val="bg1"/>
              </a:solidFill>
              <a:latin typeface="+mj-lt"/>
              <a:sym typeface="Wingdings" panose="05000000000000000000" pitchFamily="2" charset="2"/>
            </a:endParaRPr>
          </a:p>
          <a:p>
            <a:pPr>
              <a:buFontTx/>
              <a:buChar char="-"/>
              <a:defRPr/>
            </a:pPr>
            <a:endParaRPr lang="en-US" altLang="en-US" dirty="0">
              <a:solidFill>
                <a:schemeClr val="bg1"/>
              </a:solidFill>
              <a:latin typeface="+mj-lt"/>
            </a:endParaRPr>
          </a:p>
          <a:p>
            <a:pPr>
              <a:defRPr/>
            </a:pPr>
            <a:endParaRPr lang="en-US" altLang="en-US" dirty="0">
              <a:solidFill>
                <a:schemeClr val="bg1"/>
              </a:solidFill>
              <a:latin typeface="+mj-lt"/>
            </a:endParaRPr>
          </a:p>
        </p:txBody>
      </p:sp>
      <p:sp>
        <p:nvSpPr>
          <p:cNvPr id="4" name="Title 1">
            <a:extLst>
              <a:ext uri="{FF2B5EF4-FFF2-40B4-BE49-F238E27FC236}">
                <a16:creationId xmlns:a16="http://schemas.microsoft.com/office/drawing/2014/main" id="{085D9292-4748-49FD-BEAD-36644F83A9A5}"/>
              </a:ext>
            </a:extLst>
          </p:cNvPr>
          <p:cNvSpPr>
            <a:spLocks noGrp="1"/>
          </p:cNvSpPr>
          <p:nvPr>
            <p:ph type="title"/>
          </p:nvPr>
        </p:nvSpPr>
        <p:spPr>
          <a:xfrm>
            <a:off x="654424" y="392112"/>
            <a:ext cx="10910047" cy="866778"/>
          </a:xfrm>
          <a:solidFill>
            <a:srgbClr val="0070C0"/>
          </a:solidFill>
        </p:spPr>
        <p:txBody>
          <a:bodyPr>
            <a:noAutofit/>
          </a:bodyPr>
          <a:lstStyle/>
          <a:p>
            <a:pPr algn="r" rtl="1" eaLnBrk="1" hangingPunct="1">
              <a:defRPr/>
            </a:pPr>
            <a:r>
              <a:rPr lang="ar-LB" sz="3000" b="1" cap="none" dirty="0">
                <a:solidFill>
                  <a:schemeClr val="tx1"/>
                </a:solidFill>
              </a:rPr>
              <a:t>ما هي الأسباب الرئيسية للنقص في بيانات النوع الاجتماعي من المصادر الإدارية؟</a:t>
            </a:r>
            <a:endParaRPr lang="en-US" sz="3000" b="1" cap="none" dirty="0">
              <a:solidFill>
                <a:schemeClr val="tx1"/>
              </a:solidFill>
            </a:endParaRPr>
          </a:p>
        </p:txBody>
      </p:sp>
      <p:sp>
        <p:nvSpPr>
          <p:cNvPr id="5" name="Rectangle: Rounded Corners 4">
            <a:extLst>
              <a:ext uri="{FF2B5EF4-FFF2-40B4-BE49-F238E27FC236}">
                <a16:creationId xmlns:a16="http://schemas.microsoft.com/office/drawing/2014/main" id="{99F24486-CD29-4A7E-8A5A-DA61F51C5B20}"/>
              </a:ext>
            </a:extLst>
          </p:cNvPr>
          <p:cNvSpPr/>
          <p:nvPr/>
        </p:nvSpPr>
        <p:spPr>
          <a:xfrm>
            <a:off x="654424" y="2629452"/>
            <a:ext cx="2252709" cy="118371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dirty="0">
                <a:solidFill>
                  <a:schemeClr val="bg1"/>
                </a:solidFill>
                <a:latin typeface="Sans MT"/>
              </a:rPr>
              <a:t>غياب الإرادة السياسية لانتاج بيانات تراعي منظور النوع الاجتماعي</a:t>
            </a:r>
            <a:endParaRPr lang="en-US" altLang="en-US" dirty="0">
              <a:solidFill>
                <a:schemeClr val="bg1"/>
              </a:solidFill>
              <a:latin typeface="Sans MT"/>
            </a:endParaRPr>
          </a:p>
        </p:txBody>
      </p:sp>
      <p:sp>
        <p:nvSpPr>
          <p:cNvPr id="6" name="Rectangle: Rounded Corners 5">
            <a:extLst>
              <a:ext uri="{FF2B5EF4-FFF2-40B4-BE49-F238E27FC236}">
                <a16:creationId xmlns:a16="http://schemas.microsoft.com/office/drawing/2014/main" id="{0F065E9D-D3A7-4EA4-94E5-373AF68F543A}"/>
              </a:ext>
            </a:extLst>
          </p:cNvPr>
          <p:cNvSpPr/>
          <p:nvPr/>
        </p:nvSpPr>
        <p:spPr>
          <a:xfrm>
            <a:off x="6013770" y="4415399"/>
            <a:ext cx="2400626" cy="118371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sz="1600" dirty="0">
                <a:solidFill>
                  <a:schemeClr val="bg1"/>
                </a:solidFill>
                <a:latin typeface="Sans MT"/>
              </a:rPr>
              <a:t>الحصول فقط على بيانات مجمّعة غير تفصيلية</a:t>
            </a:r>
            <a:endParaRPr lang="en-US" altLang="en-US" sz="1600" dirty="0">
              <a:solidFill>
                <a:schemeClr val="bg1"/>
              </a:solidFill>
              <a:latin typeface="Sans MT"/>
            </a:endParaRPr>
          </a:p>
        </p:txBody>
      </p:sp>
      <p:sp>
        <p:nvSpPr>
          <p:cNvPr id="7" name="Rectangle: Rounded Corners 6">
            <a:extLst>
              <a:ext uri="{FF2B5EF4-FFF2-40B4-BE49-F238E27FC236}">
                <a16:creationId xmlns:a16="http://schemas.microsoft.com/office/drawing/2014/main" id="{5488EB06-A630-438E-9A2E-BF9CBA458A9B}"/>
              </a:ext>
            </a:extLst>
          </p:cNvPr>
          <p:cNvSpPr/>
          <p:nvPr/>
        </p:nvSpPr>
        <p:spPr>
          <a:xfrm>
            <a:off x="3045555" y="2656675"/>
            <a:ext cx="2252709" cy="118371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dirty="0">
                <a:solidFill>
                  <a:schemeClr val="bg1"/>
                </a:solidFill>
                <a:latin typeface="Sans MT"/>
              </a:rPr>
              <a:t>غياب التنسيق بين منتجي البيانات وإدارة الإحصاء المركزي</a:t>
            </a:r>
            <a:endParaRPr lang="en-US" altLang="en-US" dirty="0">
              <a:solidFill>
                <a:srgbClr val="FF0000"/>
              </a:solidFill>
              <a:latin typeface="Sans MT"/>
            </a:endParaRPr>
          </a:p>
        </p:txBody>
      </p:sp>
      <p:sp>
        <p:nvSpPr>
          <p:cNvPr id="8" name="Rectangle: Rounded Corners 7">
            <a:extLst>
              <a:ext uri="{FF2B5EF4-FFF2-40B4-BE49-F238E27FC236}">
                <a16:creationId xmlns:a16="http://schemas.microsoft.com/office/drawing/2014/main" id="{AACF292F-0FD5-45FE-A85F-0A7F8DC399FF}"/>
              </a:ext>
            </a:extLst>
          </p:cNvPr>
          <p:cNvSpPr/>
          <p:nvPr/>
        </p:nvSpPr>
        <p:spPr>
          <a:xfrm>
            <a:off x="3338171" y="4415398"/>
            <a:ext cx="2400626" cy="11837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sz="1600" dirty="0">
                <a:solidFill>
                  <a:schemeClr val="bg1"/>
                </a:solidFill>
                <a:latin typeface="Sans MT"/>
              </a:rPr>
              <a:t>عدم نشر البيانات من قبل منتجيها (متوفرة ولكن غير منشورة ومستخدمة)</a:t>
            </a:r>
            <a:endParaRPr lang="en-US" altLang="en-US" sz="1600" dirty="0">
              <a:solidFill>
                <a:schemeClr val="bg1"/>
              </a:solidFill>
              <a:latin typeface="Sans MT"/>
            </a:endParaRPr>
          </a:p>
        </p:txBody>
      </p:sp>
      <p:sp>
        <p:nvSpPr>
          <p:cNvPr id="9" name="Rectangle: Rounded Corners 8">
            <a:extLst>
              <a:ext uri="{FF2B5EF4-FFF2-40B4-BE49-F238E27FC236}">
                <a16:creationId xmlns:a16="http://schemas.microsoft.com/office/drawing/2014/main" id="{33AF6674-2E7B-43ED-AD53-449C435FAA9B}"/>
              </a:ext>
            </a:extLst>
          </p:cNvPr>
          <p:cNvSpPr/>
          <p:nvPr/>
        </p:nvSpPr>
        <p:spPr>
          <a:xfrm>
            <a:off x="7960659" y="2656676"/>
            <a:ext cx="3603812" cy="11837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1600" dirty="0">
                <a:solidFill>
                  <a:schemeClr val="bg1"/>
                </a:solidFill>
              </a:rPr>
              <a:t>نقص في القدرات التقنية لدى منتجي البيانات لإصدار إحصاءات النوع الاجتماعي بالاستناد إلى منهجيات ومقاييس عالمية</a:t>
            </a:r>
            <a:endParaRPr lang="en-US" sz="1600" dirty="0">
              <a:solidFill>
                <a:schemeClr val="bg1"/>
              </a:solidFill>
            </a:endParaRPr>
          </a:p>
        </p:txBody>
      </p:sp>
      <p:sp>
        <p:nvSpPr>
          <p:cNvPr id="11" name="Rectangle: Rounded Corners 10">
            <a:extLst>
              <a:ext uri="{FF2B5EF4-FFF2-40B4-BE49-F238E27FC236}">
                <a16:creationId xmlns:a16="http://schemas.microsoft.com/office/drawing/2014/main" id="{5A050A0A-B4A7-401B-BAB6-7D43534F87D4}"/>
              </a:ext>
            </a:extLst>
          </p:cNvPr>
          <p:cNvSpPr/>
          <p:nvPr/>
        </p:nvSpPr>
        <p:spPr>
          <a:xfrm>
            <a:off x="658498" y="4415398"/>
            <a:ext cx="2400626" cy="113400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sz="1600" dirty="0">
                <a:solidFill>
                  <a:schemeClr val="bg1"/>
                </a:solidFill>
                <a:latin typeface="Sans MT"/>
              </a:rPr>
              <a:t>النقص في التوعية حول استخدامات بيانات النوع من الاجتماعي من قبل المستخدمين</a:t>
            </a:r>
            <a:endParaRPr lang="en-US" altLang="en-US" sz="1600" dirty="0">
              <a:solidFill>
                <a:schemeClr val="bg1"/>
              </a:solidFill>
              <a:latin typeface="Sans MT"/>
            </a:endParaRPr>
          </a:p>
        </p:txBody>
      </p:sp>
      <p:sp>
        <p:nvSpPr>
          <p:cNvPr id="12" name="Rectangle: Rounded Corners 11">
            <a:extLst>
              <a:ext uri="{FF2B5EF4-FFF2-40B4-BE49-F238E27FC236}">
                <a16:creationId xmlns:a16="http://schemas.microsoft.com/office/drawing/2014/main" id="{D296CAB5-AFDE-48D7-BC25-EA33FDC1E3BB}"/>
              </a:ext>
            </a:extLst>
          </p:cNvPr>
          <p:cNvSpPr/>
          <p:nvPr/>
        </p:nvSpPr>
        <p:spPr>
          <a:xfrm>
            <a:off x="5436686" y="2656677"/>
            <a:ext cx="2400626" cy="118371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sz="1600" dirty="0">
                <a:solidFill>
                  <a:schemeClr val="bg1"/>
                </a:solidFill>
                <a:latin typeface="Sans MT"/>
              </a:rPr>
              <a:t>غياب التنسيق مما يؤدي إلى ازدواجية العمل بالنسبة إلى مستخدمي البيانات</a:t>
            </a:r>
            <a:endParaRPr lang="en-US" altLang="en-US" sz="1600" dirty="0">
              <a:solidFill>
                <a:schemeClr val="bg1"/>
              </a:solidFill>
              <a:latin typeface="Sans MT"/>
            </a:endParaRPr>
          </a:p>
        </p:txBody>
      </p:sp>
      <p:sp>
        <p:nvSpPr>
          <p:cNvPr id="13" name="Rectangle: Rounded Corners 12">
            <a:extLst>
              <a:ext uri="{FF2B5EF4-FFF2-40B4-BE49-F238E27FC236}">
                <a16:creationId xmlns:a16="http://schemas.microsoft.com/office/drawing/2014/main" id="{E6004F77-C40B-4F6C-8F2A-ED30DACE959A}"/>
              </a:ext>
            </a:extLst>
          </p:cNvPr>
          <p:cNvSpPr/>
          <p:nvPr/>
        </p:nvSpPr>
        <p:spPr>
          <a:xfrm>
            <a:off x="8693443" y="4415398"/>
            <a:ext cx="2400626" cy="118371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anose="05000000000000000000" pitchFamily="2" charset="2"/>
              <a:buNone/>
              <a:defRPr/>
            </a:pPr>
            <a:r>
              <a:rPr lang="ar-LB" altLang="en-US" sz="1600" dirty="0">
                <a:solidFill>
                  <a:schemeClr val="bg1"/>
                </a:solidFill>
                <a:latin typeface="Sans MT"/>
              </a:rPr>
              <a:t>النقص في دورية البيانات</a:t>
            </a:r>
            <a:endParaRPr lang="en-US" altLang="en-US" sz="1600" dirty="0">
              <a:solidFill>
                <a:schemeClr val="bg1"/>
              </a:solidFill>
              <a:latin typeface="Sans MT"/>
            </a:endParaRPr>
          </a:p>
        </p:txBody>
      </p:sp>
      <p:sp>
        <p:nvSpPr>
          <p:cNvPr id="14" name="Arrow: Right 13">
            <a:extLst>
              <a:ext uri="{FF2B5EF4-FFF2-40B4-BE49-F238E27FC236}">
                <a16:creationId xmlns:a16="http://schemas.microsoft.com/office/drawing/2014/main" id="{6D4D1CBF-1081-4CAB-A32B-A870A139B96D}"/>
              </a:ext>
            </a:extLst>
          </p:cNvPr>
          <p:cNvSpPr/>
          <p:nvPr/>
        </p:nvSpPr>
        <p:spPr>
          <a:xfrm rot="5400000">
            <a:off x="1635100" y="2450004"/>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15" name="Arrow: Right 14">
            <a:extLst>
              <a:ext uri="{FF2B5EF4-FFF2-40B4-BE49-F238E27FC236}">
                <a16:creationId xmlns:a16="http://schemas.microsoft.com/office/drawing/2014/main" id="{CC59A069-2770-44C7-8651-5BBDE546980C}"/>
              </a:ext>
            </a:extLst>
          </p:cNvPr>
          <p:cNvSpPr/>
          <p:nvPr/>
        </p:nvSpPr>
        <p:spPr>
          <a:xfrm rot="5400000">
            <a:off x="9598915" y="2449302"/>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16" name="Arrow: Right 15">
            <a:extLst>
              <a:ext uri="{FF2B5EF4-FFF2-40B4-BE49-F238E27FC236}">
                <a16:creationId xmlns:a16="http://schemas.microsoft.com/office/drawing/2014/main" id="{4BBA0905-165D-4151-A17C-5DC13202B5B1}"/>
              </a:ext>
            </a:extLst>
          </p:cNvPr>
          <p:cNvSpPr/>
          <p:nvPr/>
        </p:nvSpPr>
        <p:spPr>
          <a:xfrm rot="5400000">
            <a:off x="6481544" y="2449302"/>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17" name="Arrow: Right 16">
            <a:extLst>
              <a:ext uri="{FF2B5EF4-FFF2-40B4-BE49-F238E27FC236}">
                <a16:creationId xmlns:a16="http://schemas.microsoft.com/office/drawing/2014/main" id="{3B041567-B8B6-423D-9F3A-047C5FE85445}"/>
              </a:ext>
            </a:extLst>
          </p:cNvPr>
          <p:cNvSpPr/>
          <p:nvPr/>
        </p:nvSpPr>
        <p:spPr>
          <a:xfrm rot="5400000">
            <a:off x="4040208" y="2456727"/>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18" name="Arrow: Right 17">
            <a:extLst>
              <a:ext uri="{FF2B5EF4-FFF2-40B4-BE49-F238E27FC236}">
                <a16:creationId xmlns:a16="http://schemas.microsoft.com/office/drawing/2014/main" id="{5917F9CF-01DA-4B18-8214-F88649D59EB6}"/>
              </a:ext>
            </a:extLst>
          </p:cNvPr>
          <p:cNvSpPr/>
          <p:nvPr/>
        </p:nvSpPr>
        <p:spPr>
          <a:xfrm rot="5400000">
            <a:off x="9748079" y="4282027"/>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19" name="Arrow: Right 18">
            <a:extLst>
              <a:ext uri="{FF2B5EF4-FFF2-40B4-BE49-F238E27FC236}">
                <a16:creationId xmlns:a16="http://schemas.microsoft.com/office/drawing/2014/main" id="{291C236D-51C4-446F-BF24-90A8892C4E0A}"/>
              </a:ext>
            </a:extLst>
          </p:cNvPr>
          <p:cNvSpPr/>
          <p:nvPr/>
        </p:nvSpPr>
        <p:spPr>
          <a:xfrm rot="5400000">
            <a:off x="7040350" y="4282027"/>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20" name="Arrow: Right 19">
            <a:extLst>
              <a:ext uri="{FF2B5EF4-FFF2-40B4-BE49-F238E27FC236}">
                <a16:creationId xmlns:a16="http://schemas.microsoft.com/office/drawing/2014/main" id="{D7EA6217-4CAB-4E2D-AFF5-757F9ED64885}"/>
              </a:ext>
            </a:extLst>
          </p:cNvPr>
          <p:cNvSpPr/>
          <p:nvPr/>
        </p:nvSpPr>
        <p:spPr>
          <a:xfrm rot="5400000">
            <a:off x="4392806" y="4282028"/>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21" name="Arrow: Right 20">
            <a:extLst>
              <a:ext uri="{FF2B5EF4-FFF2-40B4-BE49-F238E27FC236}">
                <a16:creationId xmlns:a16="http://schemas.microsoft.com/office/drawing/2014/main" id="{CA49E3E2-9DC6-41A4-8F7E-D534FBDF1092}"/>
              </a:ext>
            </a:extLst>
          </p:cNvPr>
          <p:cNvSpPr/>
          <p:nvPr/>
        </p:nvSpPr>
        <p:spPr>
          <a:xfrm rot="5400000">
            <a:off x="1683979" y="4282027"/>
            <a:ext cx="291354" cy="266743"/>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8AC42923E4B4689AA3F4BC71C9076" ma:contentTypeVersion="21" ma:contentTypeDescription="Create a new document." ma:contentTypeScope="" ma:versionID="a62391516449346bf948149313bcea0b">
  <xsd:schema xmlns:xsd="http://www.w3.org/2001/XMLSchema" xmlns:xs="http://www.w3.org/2001/XMLSchema" xmlns:p="http://schemas.microsoft.com/office/2006/metadata/properties" xmlns:ns2="9e7a892e-3f44-4f43-afda-1bb9b87abd5a" xmlns:ns3="c10ce4fe-003f-40a8-a913-aa474e5a6271" xmlns:ns4="985ec44e-1bab-4c0b-9df0-6ba128686fc9" targetNamespace="http://schemas.microsoft.com/office/2006/metadata/properties" ma:root="true" ma:fieldsID="6f9892051e5099965700f1211bfe6a41" ns2:_="" ns3:_="" ns4:_="">
    <xsd:import namespace="9e7a892e-3f44-4f43-afda-1bb9b87abd5a"/>
    <xsd:import namespace="c10ce4fe-003f-40a8-a913-aa474e5a6271"/>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892e-3f44-4f43-afda-1bb9b87ab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0ce4fe-003f-40a8-a913-aa474e5a62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257519-539e-4f49-837e-51dfaef5dda1}" ma:internalName="TaxCatchAll" ma:showField="CatchAllData" ma:web="c10ce4fe-003f-40a8-a913-aa474e5a62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7a892e-3f44-4f43-afda-1bb9b87abd5a">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10E182D3-7882-4A0C-9E88-54280E8A9300}"/>
</file>

<file path=customXml/itemProps2.xml><?xml version="1.0" encoding="utf-8"?>
<ds:datastoreItem xmlns:ds="http://schemas.openxmlformats.org/officeDocument/2006/customXml" ds:itemID="{FC4CC4A9-8998-4160-9012-EF008021A1FE}"/>
</file>

<file path=customXml/itemProps3.xml><?xml version="1.0" encoding="utf-8"?>
<ds:datastoreItem xmlns:ds="http://schemas.openxmlformats.org/officeDocument/2006/customXml" ds:itemID="{588BCB15-4D0C-4DD3-9ED4-F04DD9DE013F}"/>
</file>

<file path=docProps/app.xml><?xml version="1.0" encoding="utf-8"?>
<Properties xmlns="http://schemas.openxmlformats.org/officeDocument/2006/extended-properties" xmlns:vt="http://schemas.openxmlformats.org/officeDocument/2006/docPropsVTypes">
  <Template>Banded</Template>
  <TotalTime>5218</TotalTime>
  <Words>897</Words>
  <Application>Microsoft Office PowerPoint</Application>
  <PresentationFormat>Widescreen</PresentationFormat>
  <Paragraphs>101</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Corbel</vt:lpstr>
      <vt:lpstr>Gill Sans MT</vt:lpstr>
      <vt:lpstr>Sans MT</vt:lpstr>
      <vt:lpstr>Times New Roman</vt:lpstr>
      <vt:lpstr>Wingdings</vt:lpstr>
      <vt:lpstr>Banded</vt:lpstr>
      <vt:lpstr>جمع ونشر إحصاءات النوع الاجتماعي من السجلات الإدارية   الجمهورية العربية المصرية 6-8 أيار 2025   لبنان</vt:lpstr>
      <vt:lpstr>مصادر بيانات إحصاءات النوع الاجتماعي</vt:lpstr>
      <vt:lpstr>إحصاءات النوع الاجتماعي</vt:lpstr>
      <vt:lpstr>ما هي المصادر الإدارية التي تعتمدها الإدارة حاليًا؟</vt:lpstr>
      <vt:lpstr>ما هي المصادر الإدارية التي تعتمدها الإدارة حاليًا؟</vt:lpstr>
      <vt:lpstr>مثال عن البيانات التي تنتجها الإدارة: المرأة في مواقع صنع القرار – الحكومة </vt:lpstr>
      <vt:lpstr>المرأة في مواقع صنع القرار - البرلمان</vt:lpstr>
      <vt:lpstr>المرأة في مواقع صنع القرار </vt:lpstr>
      <vt:lpstr>ما هي الأسباب الرئيسية للنقص في بيانات النوع الاجتماعي من المصادر الإدارية؟</vt:lpstr>
      <vt:lpstr>الخطط الحالية لتعزيز البيانات من المصادر الإدارية في إدارة الإحصاء المركزي</vt:lpstr>
      <vt:lpstr>الخطط المستقبلية والتعاون مع الجهات الدولية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Force Follow up Survey Lebanon 2022</dc:title>
  <dc:creator>Administrator</dc:creator>
  <cp:lastModifiedBy>Ibtissam Jouni</cp:lastModifiedBy>
  <cp:revision>449</cp:revision>
  <cp:lastPrinted>2025-04-28T09:40:36Z</cp:lastPrinted>
  <dcterms:created xsi:type="dcterms:W3CDTF">2022-03-31T08:46:40Z</dcterms:created>
  <dcterms:modified xsi:type="dcterms:W3CDTF">2025-05-02T07:04:49Z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0x01010037A8AC42923E4B4689AA3F4BC71C9076</vt:lpwstr>
  </property>
</Properties>
</file>