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8"/>
  </p:notesMasterIdLst>
  <p:sldIdLst>
    <p:sldId id="256" r:id="rId2"/>
    <p:sldId id="3352" r:id="rId3"/>
    <p:sldId id="267" r:id="rId4"/>
    <p:sldId id="268" r:id="rId5"/>
    <p:sldId id="3353" r:id="rId6"/>
    <p:sldId id="3355" r:id="rId7"/>
    <p:sldId id="3364" r:id="rId8"/>
    <p:sldId id="283" r:id="rId9"/>
    <p:sldId id="3356" r:id="rId10"/>
    <p:sldId id="3363" r:id="rId11"/>
    <p:sldId id="3365" r:id="rId12"/>
    <p:sldId id="275" r:id="rId13"/>
    <p:sldId id="276" r:id="rId14"/>
    <p:sldId id="272" r:id="rId15"/>
    <p:sldId id="3402" r:id="rId16"/>
    <p:sldId id="3401" r:id="rId17"/>
  </p:sldIdLst>
  <p:sldSz cx="12192000" cy="6858000"/>
  <p:notesSz cx="6858000" cy="9144000"/>
  <p:defaultTextStyle>
    <a:defPPr>
      <a:defRPr lang="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14C5D1-55A6-4A0A-9932-F56EC919B4E7}">
          <p14:sldIdLst>
            <p14:sldId id="256"/>
            <p14:sldId id="3352"/>
            <p14:sldId id="267"/>
          </p14:sldIdLst>
        </p14:section>
        <p14:section name="Untitled Section" id="{20FC8C01-5745-406F-98A7-2CA0435EDD57}">
          <p14:sldIdLst>
            <p14:sldId id="268"/>
            <p14:sldId id="3353"/>
            <p14:sldId id="3355"/>
            <p14:sldId id="3364"/>
            <p14:sldId id="283"/>
            <p14:sldId id="3356"/>
            <p14:sldId id="3363"/>
            <p14:sldId id="3365"/>
            <p14:sldId id="275"/>
            <p14:sldId id="276"/>
            <p14:sldId id="272"/>
            <p14:sldId id="3402"/>
            <p14:sldId id="34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522"/>
    <a:srgbClr val="989800"/>
    <a:srgbClr val="A20000"/>
    <a:srgbClr val="4472C4"/>
    <a:srgbClr val="2F5597"/>
    <a:srgbClr val="BDD7EE"/>
    <a:srgbClr val="859CC2"/>
    <a:srgbClr val="8B241A"/>
    <a:srgbClr val="7E2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00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ar-YE"/>
              <a:t>نسبة السكان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ar-Y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0-14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ورقة1!$C$4:$E$4</c:f>
              <c:strCache>
                <c:ptCount val="3"/>
                <c:pt idx="0">
                  <c:v>ذكور</c:v>
                </c:pt>
                <c:pt idx="1">
                  <c:v>اناث</c:v>
                </c:pt>
                <c:pt idx="2">
                  <c:v>كلا الجنسين</c:v>
                </c:pt>
              </c:strCache>
            </c:strRef>
          </c:cat>
          <c:val>
            <c:numRef>
              <c:f>ورقة1!$C$5:$E$5</c:f>
              <c:numCache>
                <c:formatCode>0.00%</c:formatCode>
                <c:ptCount val="3"/>
                <c:pt idx="0">
                  <c:v>0.22689999999999999</c:v>
                </c:pt>
                <c:pt idx="1">
                  <c:v>0.216</c:v>
                </c:pt>
                <c:pt idx="2">
                  <c:v>0.44379999999999997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19-470D-829C-EED97AC0E343}"/>
            </c:ext>
          </c:extLst>
        </c:ser>
        <c:ser>
          <c:idx val="1"/>
          <c:order val="1"/>
          <c:tx>
            <c:v>15-64</c:v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ورقة1!$C$4:$E$4</c:f>
              <c:strCache>
                <c:ptCount val="3"/>
                <c:pt idx="0">
                  <c:v>ذكور</c:v>
                </c:pt>
                <c:pt idx="1">
                  <c:v>اناث</c:v>
                </c:pt>
                <c:pt idx="2">
                  <c:v>كلا الجنسين</c:v>
                </c:pt>
              </c:strCache>
            </c:strRef>
          </c:cat>
          <c:val>
            <c:numRef>
              <c:f>ورقة1!$C$6:$E$6</c:f>
              <c:numCache>
                <c:formatCode>0.00%</c:formatCode>
                <c:ptCount val="3"/>
                <c:pt idx="0">
                  <c:v>0.27</c:v>
                </c:pt>
                <c:pt idx="1">
                  <c:v>0.26650000000000001</c:v>
                </c:pt>
                <c:pt idx="2">
                  <c:v>0.53249999999999997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19-470D-829C-EED97AC0E343}"/>
            </c:ext>
          </c:extLst>
        </c:ser>
        <c:ser>
          <c:idx val="2"/>
          <c:order val="2"/>
          <c:tx>
            <c:v>65+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ورقة1!$C$4:$E$4</c:f>
              <c:strCache>
                <c:ptCount val="3"/>
                <c:pt idx="0">
                  <c:v>ذكور</c:v>
                </c:pt>
                <c:pt idx="1">
                  <c:v>اناث</c:v>
                </c:pt>
                <c:pt idx="2">
                  <c:v>كلا الجنسين</c:v>
                </c:pt>
              </c:strCache>
            </c:strRef>
          </c:cat>
          <c:val>
            <c:numRef>
              <c:f>ورقة1!$C$7:$E$7</c:f>
              <c:numCache>
                <c:formatCode>0.00%</c:formatCode>
                <c:ptCount val="3"/>
                <c:pt idx="0">
                  <c:v>1.2E-2</c:v>
                </c:pt>
                <c:pt idx="1">
                  <c:v>1.26E-2</c:v>
                </c:pt>
                <c:pt idx="2">
                  <c:v>2.4400000000000002E-2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19-470D-829C-EED97AC0E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7319391"/>
        <c:axId val="347319871"/>
        <c:axId val="0"/>
      </c:bar3DChart>
      <c:catAx>
        <c:axId val="34731939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YE"/>
          </a:p>
        </c:txPr>
        <c:crossAx val="347319871"/>
        <c:crosses val="autoZero"/>
        <c:auto val="1"/>
        <c:lblAlgn val="ctr"/>
        <c:lblOffset val="100"/>
        <c:noMultiLvlLbl val="0"/>
      </c:catAx>
      <c:valAx>
        <c:axId val="347319871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YE"/>
          </a:p>
        </c:txPr>
        <c:crossAx val="347319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ar-Y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ar-Y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YE"/>
              <a:t>مؤشر التكافؤ بين الجنسين </a:t>
            </a:r>
            <a:r>
              <a:rPr lang="en-US"/>
              <a:t>2023</a:t>
            </a:r>
            <a:endParaRPr lang="ar-Y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r-Y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2"/>
          <c:order val="2"/>
          <c:spPr>
            <a:gradFill rotWithShape="1">
              <a:gsLst>
                <a:gs pos="0">
                  <a:schemeClr val="accent2">
                    <a:tint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ورقة1!$B$3:$B$5</c:f>
              <c:strCache>
                <c:ptCount val="3"/>
                <c:pt idx="0">
                  <c:v>مؤشر التكافؤ بين الجنسين في التعليم الابتدائي</c:v>
                </c:pt>
                <c:pt idx="1">
                  <c:v>مؤشر التكافؤ بين الجنسين في التعليم الثانوي</c:v>
                </c:pt>
                <c:pt idx="2">
                  <c:v>مؤشر التكافؤ بين الجنسين في التعليم العالي</c:v>
                </c:pt>
              </c:strCache>
            </c:strRef>
          </c:cat>
          <c:val>
            <c:numRef>
              <c:f>ورقة1!$E$3:$E$5</c:f>
              <c:numCache>
                <c:formatCode>General</c:formatCode>
                <c:ptCount val="3"/>
                <c:pt idx="0">
                  <c:v>0.95</c:v>
                </c:pt>
                <c:pt idx="1">
                  <c:v>0.91</c:v>
                </c:pt>
                <c:pt idx="2" formatCode="0.0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1-4F5C-8C2A-BFBB291F7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6270671"/>
        <c:axId val="346271151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gradFill rotWithShape="1">
                    <a:gsLst>
                      <a:gs pos="0">
                        <a:schemeClr val="accent2">
                          <a:shade val="65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2">
                          <a:shade val="65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2">
                          <a:shade val="65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ورقة1!$B$3:$B$5</c15:sqref>
                        </c15:formulaRef>
                      </c:ext>
                    </c:extLst>
                    <c:strCache>
                      <c:ptCount val="3"/>
                      <c:pt idx="0">
                        <c:v>مؤشر التكافؤ بين الجنسين في التعليم الابتدائي</c:v>
                      </c:pt>
                      <c:pt idx="1">
                        <c:v>مؤشر التكافؤ بين الجنسين في التعليم الثانوي</c:v>
                      </c:pt>
                      <c:pt idx="2">
                        <c:v>مؤشر التكافؤ بين الجنسين في التعليم العالي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ورقة1!$C$3:$C$5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1661-4F5C-8C2A-BFBB291F766D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gradFill rotWithShape="1">
                    <a:gsLst>
                      <a:gs pos="0">
                        <a:schemeClr val="accent2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2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2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ورقة1!$B$3:$B$5</c15:sqref>
                        </c15:formulaRef>
                      </c:ext>
                    </c:extLst>
                    <c:strCache>
                      <c:ptCount val="3"/>
                      <c:pt idx="0">
                        <c:v>مؤشر التكافؤ بين الجنسين في التعليم الابتدائي</c:v>
                      </c:pt>
                      <c:pt idx="1">
                        <c:v>مؤشر التكافؤ بين الجنسين في التعليم الثانوي</c:v>
                      </c:pt>
                      <c:pt idx="2">
                        <c:v>مؤشر التكافؤ بين الجنسين في التعليم العالي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ورقة1!$D$3:$D$5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661-4F5C-8C2A-BFBB291F766D}"/>
                  </c:ext>
                </c:extLst>
              </c15:ser>
            </c15:filteredBarSeries>
          </c:ext>
        </c:extLst>
      </c:bar3DChart>
      <c:catAx>
        <c:axId val="34627067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YE"/>
          </a:p>
        </c:txPr>
        <c:crossAx val="346271151"/>
        <c:crosses val="autoZero"/>
        <c:auto val="1"/>
        <c:lblAlgn val="ctr"/>
        <c:lblOffset val="100"/>
        <c:noMultiLvlLbl val="0"/>
      </c:catAx>
      <c:valAx>
        <c:axId val="346271151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YE"/>
          </a:p>
        </c:txPr>
        <c:crossAx val="346270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r-Y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27038-6047-4884-A5F9-D3C4BB6219BD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EBD5-93AB-4BB1-8A3E-9CAA68EC8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1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9947-447F-68F9-7A36-3866F08F5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D63651-53FD-68D5-4E7C-81A95E1D4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DE92-592C-5625-3E6A-5DF05036F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DA6-F80D-124C-706B-C794CC286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F87AE-BB63-CF82-3B82-AFCD858C1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6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3C990-4FBB-7D5A-1DAC-A92BB9635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A1FF3-366A-E40B-7841-2C93ECE27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5B263-DEE5-8DBE-2B46-DB96A9374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FD7AC-6567-EAF7-367A-10EB4792E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B21A8-E925-AAA1-121E-03EA5C80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0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9A3BBA-325D-356C-54E9-1BD00CEFA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2621A-0F59-A7B3-552B-DFABCAB22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997D3-A102-CF69-6E35-0864CDFC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8BCC8-4E57-7BD1-F092-2DC5FA504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804AA-A078-C956-1392-9DE9CFA9E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7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83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9367C-2996-0B60-2760-6E4BC6F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73236-F3CA-3B92-F9D9-55A582877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4FF98-3E31-3818-74BE-67F54D3C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66241-04DA-2BA8-E21B-EA04F01F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A50DC-3729-9D56-136D-E253C629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5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0651-CF80-F087-B36F-76D69169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F5B16-6FCD-A8F6-AE23-1CF8977D5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6266E-C819-1EFC-852A-9159D0E6A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373A6-DC92-691E-8F72-FB2972E0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8D43D-522C-B2F1-A6C9-6FBCA371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3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8F800-1A8B-B5E6-1523-9EA81CD8B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E0598-617E-091F-9995-CC6145558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8D5EB-F5E8-E510-B4B9-BEAF1771C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B25E94-F9FF-28EB-56BC-C0B61232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AF198-00BD-B72C-2E39-9367C14D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5FBD2-6746-1DB1-3081-6E557997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81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07A36-032B-0A1E-29B6-E9CCF4D0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D7D5F-9376-D7B2-9C71-E4D551CFA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06F79-7206-DFAC-9A27-3E9C83F32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77882-EB49-7321-2CD0-F7D12614E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C32EC7-8BA1-8D51-F220-27E563D31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FFAE3-D6C5-FD0C-9947-EAB32381A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3391C6-9D9F-6A15-83B1-C235E1B7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1412A2-2704-1A35-BDED-420449F58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3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D5DDA-BA8B-C0C5-1304-E66049739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CFA85-D482-33BF-EB9E-518C0EC6B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8076BC-794D-9E5A-7DB1-F1B82F2B3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81FF57-A255-E9B0-D708-AE056334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9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F03CCA-A785-B1ED-5CB5-72961E21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EB6A48-C7C7-1C18-3299-25DAC10E0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8FDE6-5213-23A7-E73C-705CA3EA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0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32A3E-402A-4634-FF9C-62691BA4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17C3-ED77-7E45-AD5D-B817821B8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836FB-A621-BFD1-496D-413EFAEBA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38A44-5AC1-40AE-CFC2-786E6FDB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B73E1-28F7-8A70-7664-23A834ED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C76FA-86C5-7A3E-92C4-56DECB20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36435-C996-8CDD-D484-1ABAA20A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E1F2C-D297-43DE-C508-4A22327CC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B5E81-DDB2-5367-CF15-51044DF2B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B56AB-80E5-AABE-8BD5-A75BB733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E359F-7A29-B17B-F93D-0942EE91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47B28-DA39-5353-6FF0-E11F1AA2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3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E7EA4-19A7-53E0-55CE-6C22D610B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7DA75-9D72-757B-B3F3-56306CA33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BB8E2-9181-E41A-7B1F-69879C0DB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B3C8D-C6EF-40A2-9698-40E8EABE139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4CF4B-20DD-A269-399F-741360525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D92B8-8CF2-88E7-9EDB-57121653F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B4A48-6086-41D7-A774-8DC6DE279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9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6119C8B-35AC-7B05-A789-98341AA596C4}"/>
              </a:ext>
            </a:extLst>
          </p:cNvPr>
          <p:cNvSpPr/>
          <p:nvPr/>
        </p:nvSpPr>
        <p:spPr>
          <a:xfrm>
            <a:off x="0" y="0"/>
            <a:ext cx="8113295" cy="12708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B74154-ED52-400A-A8A5-A4C5F4BA36AA}"/>
              </a:ext>
            </a:extLst>
          </p:cNvPr>
          <p:cNvSpPr/>
          <p:nvPr/>
        </p:nvSpPr>
        <p:spPr>
          <a:xfrm>
            <a:off x="611465" y="621949"/>
            <a:ext cx="5982159" cy="6030642"/>
          </a:xfrm>
          <a:prstGeom prst="rect">
            <a:avLst/>
          </a:prstGeom>
          <a:solidFill>
            <a:schemeClr val="accent5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921F40-F34B-6B4F-5AE7-7FD46CA9E636}"/>
              </a:ext>
            </a:extLst>
          </p:cNvPr>
          <p:cNvSpPr txBox="1"/>
          <p:nvPr/>
        </p:nvSpPr>
        <p:spPr>
          <a:xfrm>
            <a:off x="6593624" y="1671172"/>
            <a:ext cx="54848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YE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alibri Light" panose="020F0302020204030204" pitchFamily="34" charset="0"/>
              </a:rPr>
              <a:t>        إحصاءات </a:t>
            </a:r>
            <a:r>
              <a:rPr lang="ar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alibri Light" panose="020F0302020204030204" pitchFamily="34" charset="0"/>
              </a:rPr>
              <a:t> </a:t>
            </a:r>
            <a:r>
              <a:rPr lang="ar-YE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alibri Light" panose="020F0302020204030204" pitchFamily="34" charset="0"/>
              </a:rPr>
              <a:t> </a:t>
            </a:r>
            <a:endParaRPr lang="ar-SA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  <a:cs typeface="Calibri Light" panose="020F0302020204030204" pitchFamily="34" charset="0"/>
            </a:endParaRPr>
          </a:p>
          <a:p>
            <a:pPr algn="r"/>
            <a:r>
              <a:rPr lang="ar-YE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alibri Light" panose="020F0302020204030204" pitchFamily="34" charset="0"/>
              </a:rPr>
              <a:t>      النوع الاجتماعي</a:t>
            </a:r>
            <a:endParaRPr lang="ar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  <a:cs typeface="Calibri Light" panose="020F0302020204030204" pitchFamily="34" charset="0"/>
            </a:endParaRPr>
          </a:p>
          <a:p>
            <a:pPr algn="r"/>
            <a:r>
              <a:rPr lang="ar-YE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alibri Light" panose="020F0302020204030204" pitchFamily="34" charset="0"/>
              </a:rPr>
              <a:t>       </a:t>
            </a:r>
            <a:r>
              <a:rPr lang="ar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alibri Light" panose="020F0302020204030204" pitchFamily="34" charset="0"/>
              </a:rPr>
              <a:t>في اليمن</a:t>
            </a:r>
            <a:r>
              <a:rPr lang="ar-YE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alibri Light" panose="020F0302020204030204" pitchFamily="34" charset="0"/>
              </a:rPr>
              <a:t>  </a:t>
            </a:r>
            <a:endParaRPr lang="ar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  <a:cs typeface="Calibri Light" panose="020F03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5B876F-057D-2D8E-FF00-EDF522BA95B4}"/>
              </a:ext>
            </a:extLst>
          </p:cNvPr>
          <p:cNvSpPr/>
          <p:nvPr/>
        </p:nvSpPr>
        <p:spPr>
          <a:xfrm>
            <a:off x="10713929" y="5525857"/>
            <a:ext cx="1478071" cy="1332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3E0B30E-674F-B8D3-B46E-D3C339FCB2A2}"/>
              </a:ext>
            </a:extLst>
          </p:cNvPr>
          <p:cNvSpPr txBox="1"/>
          <p:nvPr/>
        </p:nvSpPr>
        <p:spPr>
          <a:xfrm>
            <a:off x="7765774" y="124811"/>
            <a:ext cx="2919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rgbClr val="2F5597"/>
              </a:solidFill>
              <a:latin typeface="Aptos" panose="020B0004020202020204" pitchFamily="34" charset="0"/>
              <a:cs typeface="Akhbar MT" pitchFamily="2" charset="-78"/>
            </a:endParaRPr>
          </a:p>
          <a:p>
            <a:pPr algn="ctr"/>
            <a:r>
              <a:rPr lang="ar-SA" sz="2400" b="1" dirty="0">
                <a:solidFill>
                  <a:srgbClr val="2F5597"/>
                </a:solidFill>
                <a:latin typeface="Aptos" panose="020B0004020202020204" pitchFamily="34" charset="0"/>
                <a:cs typeface="Akhbar MT" pitchFamily="2" charset="-78"/>
              </a:rPr>
              <a:t>الجهاز المركزي للإحصاء </a:t>
            </a:r>
            <a:endParaRPr lang="ar" sz="2400" b="0" u="none" strike="noStrike" dirty="0">
              <a:solidFill>
                <a:srgbClr val="2F5597"/>
              </a:solidFill>
              <a:latin typeface="Aptos" panose="020B0004020202020204" pitchFamily="34" charset="0"/>
              <a:cs typeface="Akhbar MT" pitchFamily="2" charset="-78"/>
            </a:endParaRPr>
          </a:p>
          <a:p>
            <a:pPr algn="ctr"/>
            <a:r>
              <a:rPr lang="ar" sz="2400" dirty="0">
                <a:solidFill>
                  <a:srgbClr val="2F5597"/>
                </a:solidFill>
                <a:latin typeface="Aptos" panose="020B0004020202020204" pitchFamily="34" charset="0"/>
                <a:cs typeface="Akhbar MT" pitchFamily="2" charset="-78"/>
              </a:rPr>
              <a:t>اليمن</a:t>
            </a:r>
            <a:endParaRPr lang="en-US" sz="2400" b="0" u="none" strike="noStrike" dirty="0">
              <a:solidFill>
                <a:srgbClr val="2F5597"/>
              </a:solidFill>
              <a:effectLst/>
              <a:latin typeface="Aptos" panose="020B0004020202020204" pitchFamily="34" charset="0"/>
              <a:cs typeface="Akhbar MT" pitchFamily="2" charset="-78"/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241DF295-8CF0-A95F-DA25-5DD8D7A4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5318" y="-78299"/>
            <a:ext cx="1506682" cy="150668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AB5A260-5DCE-BE80-72B5-C8C2DA173F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765" y="1270803"/>
            <a:ext cx="4365394" cy="52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00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C89C6-2F34-1387-E790-630C8C300896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3D1B5E4-8730-231F-4A92-79251C8B1A26}"/>
              </a:ext>
            </a:extLst>
          </p:cNvPr>
          <p:cNvSpPr txBox="1"/>
          <p:nvPr/>
        </p:nvSpPr>
        <p:spPr>
          <a:xfrm>
            <a:off x="4430168" y="5904114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28A3FB20-9164-4998-DCA0-D7A687B6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6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6F358A88-6390-8B5D-9833-B95F9079F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20" y="11474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C22304E6-6A58-1B9F-CBEE-406728A58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20" y="39795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graphicFrame>
        <p:nvGraphicFramePr>
          <p:cNvPr id="2" name="مخطط 1">
            <a:extLst>
              <a:ext uri="{FF2B5EF4-FFF2-40B4-BE49-F238E27FC236}">
                <a16:creationId xmlns:a16="http://schemas.microsoft.com/office/drawing/2014/main" id="{AF0AE6F3-0BB9-A28C-E935-0675AF007F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983845"/>
              </p:ext>
            </p:extLst>
          </p:nvPr>
        </p:nvGraphicFramePr>
        <p:xfrm>
          <a:off x="1364974" y="384313"/>
          <a:ext cx="9687339" cy="4916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796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C89C6-2F34-1387-E790-630C8C300896}"/>
              </a:ext>
            </a:extLst>
          </p:cNvPr>
          <p:cNvSpPr/>
          <p:nvPr/>
        </p:nvSpPr>
        <p:spPr>
          <a:xfrm>
            <a:off x="1976070" y="5742397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3D1B5E4-8730-231F-4A92-79251C8B1A26}"/>
              </a:ext>
            </a:extLst>
          </p:cNvPr>
          <p:cNvSpPr txBox="1"/>
          <p:nvPr/>
        </p:nvSpPr>
        <p:spPr>
          <a:xfrm>
            <a:off x="4006099" y="6169887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28A3FB20-9164-4998-DCA0-D7A687B6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6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6F358A88-6390-8B5D-9833-B95F9079F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20" y="11474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C22304E6-6A58-1B9F-CBEE-406728A58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20" y="39795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A3DC8B-15E1-86EC-6647-F3883967232F}"/>
              </a:ext>
            </a:extLst>
          </p:cNvPr>
          <p:cNvSpPr txBox="1"/>
          <p:nvPr/>
        </p:nvSpPr>
        <p:spPr>
          <a:xfrm>
            <a:off x="890648" y="533949"/>
            <a:ext cx="10622738" cy="4638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ثالثاً: الصحة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معدلات الخصوبة الكلي   (</a:t>
            </a:r>
            <a:r>
              <a:rPr lang="en-US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4.6</a:t>
            </a: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)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3200" b="0" i="0" u="none" strike="noStrike" dirty="0">
                <a:solidFill>
                  <a:srgbClr val="000000"/>
                </a:solidFill>
                <a:effectLst/>
                <a:latin typeface="Aharoni" panose="02010803020104030203" pitchFamily="2" charset="-79"/>
                <a:cs typeface="+mj-cs"/>
              </a:rPr>
              <a:t>معدل خصوبة المراهقات (15-19 سنة)</a:t>
            </a:r>
            <a:r>
              <a:rPr lang="ar-YE" sz="3200" dirty="0">
                <a:latin typeface="Aharoni" panose="02010803020104030203" pitchFamily="2" charset="-79"/>
                <a:cs typeface="+mj-cs"/>
              </a:rPr>
              <a:t>   ( </a:t>
            </a:r>
            <a:r>
              <a:rPr lang="en-US" sz="3200" dirty="0">
                <a:latin typeface="Aharoni" panose="02010803020104030203" pitchFamily="2" charset="-79"/>
                <a:cs typeface="+mj-cs"/>
              </a:rPr>
              <a:t>77</a:t>
            </a:r>
            <a:r>
              <a:rPr lang="ar-YE" sz="3200" dirty="0">
                <a:latin typeface="Aharoni" panose="02010803020104030203" pitchFamily="2" charset="-79"/>
                <a:cs typeface="+mj-cs"/>
              </a:rPr>
              <a:t>)</a:t>
            </a:r>
            <a:endParaRPr lang="en-US" sz="3200" b="1" kern="100" dirty="0">
              <a:solidFill>
                <a:srgbClr val="0F4761"/>
              </a:solidFill>
              <a:latin typeface="Aharoni" panose="02010803020104030203" pitchFamily="2" charset="-79"/>
              <a:cs typeface="+mj-cs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الولادات التي تتم تحت إشراف موظفين صحيين ماهرين (</a:t>
            </a:r>
            <a:r>
              <a:rPr lang="en-US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61</a:t>
            </a: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%)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تغطية الرعاية السابقة للولادة مرة واحدة على الأقل (</a:t>
            </a:r>
            <a:r>
              <a:rPr lang="en-US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38</a:t>
            </a: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%)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تغطية الرعاية السابقة للولادة أربع مرات على الأقل (</a:t>
            </a:r>
            <a:r>
              <a:rPr lang="en-US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32</a:t>
            </a: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  <a:cs typeface="+mj-cs"/>
              </a:rPr>
              <a:t>%)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endParaRPr lang="ar" sz="3200" b="1" kern="100" dirty="0">
              <a:solidFill>
                <a:srgbClr val="0F476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91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8A0C64-D5A3-7E18-DBDB-BB068B4590B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64B390-2EAF-FBCD-5211-36D25425F122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B036A1EB-B05C-1EB7-4970-19C355430302}"/>
              </a:ext>
            </a:extLst>
          </p:cNvPr>
          <p:cNvSpPr txBox="1"/>
          <p:nvPr/>
        </p:nvSpPr>
        <p:spPr>
          <a:xfrm>
            <a:off x="4006099" y="603354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A36838-7861-FE11-125E-3EACC9E9E683}"/>
              </a:ext>
            </a:extLst>
          </p:cNvPr>
          <p:cNvSpPr txBox="1"/>
          <p:nvPr/>
        </p:nvSpPr>
        <p:spPr>
          <a:xfrm>
            <a:off x="0" y="983442"/>
            <a:ext cx="11736071" cy="3083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2" algn="r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رابعاً: العمل</a:t>
            </a:r>
          </a:p>
          <a:p>
            <a:pPr marL="1371600" marR="0" lvl="2" indent="-45720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YE" sz="2800" b="1" i="0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+mj-cs"/>
              </a:rPr>
              <a:t>توفر مؤشرات قديمة جداً .</a:t>
            </a:r>
            <a:endParaRPr lang="ar-YE" sz="28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+mj-cs"/>
            </a:endParaRPr>
          </a:p>
          <a:p>
            <a:pPr marL="1371600" marR="0" lvl="2" indent="-45720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YE" sz="28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+mj-cs"/>
              </a:rPr>
              <a:t>اخر مسح للقوى العاملة عام 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+mj-cs"/>
              </a:rPr>
              <a:t>2013</a:t>
            </a:r>
          </a:p>
          <a:p>
            <a:pPr marL="1371600" marR="0" lvl="2" indent="-45720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YE" sz="28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+mj-cs"/>
              </a:rPr>
              <a:t>اخذ بعض المؤشرات من تقارير البنك الدولي</a:t>
            </a:r>
          </a:p>
          <a:p>
            <a:pPr marR="0" lvl="2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ea typeface="Aptos" panose="020B00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4466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8A0C64-D5A3-7E18-DBDB-BB068B4590B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64B390-2EAF-FBCD-5211-36D25425F122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B036A1EB-B05C-1EB7-4970-19C355430302}"/>
              </a:ext>
            </a:extLst>
          </p:cNvPr>
          <p:cNvSpPr txBox="1"/>
          <p:nvPr/>
        </p:nvSpPr>
        <p:spPr>
          <a:xfrm>
            <a:off x="4006099" y="5735059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A7047E24-1797-F226-3B40-178DEA6121F6}"/>
              </a:ext>
            </a:extLst>
          </p:cNvPr>
          <p:cNvSpPr txBox="1"/>
          <p:nvPr/>
        </p:nvSpPr>
        <p:spPr>
          <a:xfrm>
            <a:off x="1470991" y="599721"/>
            <a:ext cx="9941379" cy="3886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مصادر البيانات: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3200" b="1" kern="100" dirty="0">
                <a:solidFill>
                  <a:schemeClr val="accent1">
                    <a:lumMod val="50000"/>
                  </a:schemeClr>
                </a:solidFill>
                <a:latin typeface="Playbill" panose="040506030A0602020202" pitchFamily="82" charset="0"/>
                <a:ea typeface="Aptos" panose="020B0004020202020204" pitchFamily="34" charset="0"/>
                <a:cs typeface="+mj-cs"/>
              </a:rPr>
              <a:t>تعتمد إحصاءات النوع الاجتماعي على مجموعة من المصادر منها: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3200" b="1" kern="100" dirty="0">
                <a:solidFill>
                  <a:schemeClr val="accent1">
                    <a:lumMod val="50000"/>
                  </a:schemeClr>
                </a:solidFill>
                <a:latin typeface="Playbill" panose="040506030A0602020202" pitchFamily="82" charset="0"/>
                <a:ea typeface="Aptos" panose="020B0004020202020204" pitchFamily="34" charset="0"/>
                <a:cs typeface="+mj-cs"/>
              </a:rPr>
              <a:t>السجلات الإدارية ( من مختلف الوزارات والجهات).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3200" b="1" kern="100" dirty="0">
                <a:solidFill>
                  <a:schemeClr val="accent1">
                    <a:lumMod val="50000"/>
                  </a:schemeClr>
                </a:solidFill>
                <a:latin typeface="Playbill" panose="040506030A0602020202" pitchFamily="82" charset="0"/>
                <a:ea typeface="Aptos" panose="020B0004020202020204" pitchFamily="34" charset="0"/>
                <a:cs typeface="+mj-cs"/>
              </a:rPr>
              <a:t>المسوحات الإحصائية( مسح الميكس، مسح ميزانية الاسرة، مسح القوى العاملة، مسح التعليم، المسح الصحي الديموغرافي... الخ)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3200" b="1" kern="100" dirty="0">
                <a:solidFill>
                  <a:schemeClr val="accent1">
                    <a:lumMod val="50000"/>
                  </a:schemeClr>
                </a:solidFill>
                <a:latin typeface="Playbill" panose="040506030A0602020202" pitchFamily="82" charset="0"/>
                <a:ea typeface="Aptos" panose="020B0004020202020204" pitchFamily="34" charset="0"/>
                <a:cs typeface="+mj-cs"/>
              </a:rPr>
              <a:t>التقارير المحلية والعربية والدولية.</a:t>
            </a:r>
            <a:endParaRPr lang="en-US" sz="3200" b="1" kern="100" dirty="0">
              <a:solidFill>
                <a:schemeClr val="accent1">
                  <a:lumMod val="50000"/>
                </a:schemeClr>
              </a:solidFill>
              <a:latin typeface="Playbill" panose="040506030A0602020202" pitchFamily="82" charset="0"/>
              <a:ea typeface="Aptos" panose="020B00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0072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8A0C64-D5A3-7E18-DBDB-BB068B4590B7}"/>
              </a:ext>
            </a:extLst>
          </p:cNvPr>
          <p:cNvSpPr/>
          <p:nvPr/>
        </p:nvSpPr>
        <p:spPr>
          <a:xfrm>
            <a:off x="215153" y="6156387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3B6B0C-22B4-5D76-70D1-7880360E819D}"/>
              </a:ext>
            </a:extLst>
          </p:cNvPr>
          <p:cNvSpPr txBox="1"/>
          <p:nvPr/>
        </p:nvSpPr>
        <p:spPr>
          <a:xfrm>
            <a:off x="-145774" y="503170"/>
            <a:ext cx="12046226" cy="5136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r" rtl="1">
              <a:lnSpc>
                <a:spcPct val="115000"/>
              </a:lnSpc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المؤشرات الغير متوفرة: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2800" b="1" kern="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+mj-cs"/>
              </a:rPr>
              <a:t>يسعى الجهاز المركزي للإحصاء الى توفير مؤشرات النوع الاجتماعي منها</a:t>
            </a:r>
            <a:r>
              <a:rPr lang="ar-YE" sz="2800" b="1" kern="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</a:t>
            </a:r>
            <a:endParaRPr lang="ar-YE" sz="2800" b="1" kern="1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Aptos" panose="020B0004020202020204" pitchFamily="34" charset="0"/>
              <a:cs typeface="+mj-cs"/>
            </a:endParaRPr>
          </a:p>
          <a:p>
            <a:pPr marL="1371600" marR="0" lvl="2" indent="-457200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ar-YE" sz="2800" b="1" kern="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+mj-cs"/>
              </a:rPr>
              <a:t>مؤشرات القوى العاملة( سينفذ مسح ميزانية الاسرة  قريباً وسيضم مؤشرات كثيرة حول العمل.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2800" b="1" kern="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+mj-cs"/>
              </a:rPr>
              <a:t>- مؤشرات عن مشاركة النساء في الاعمال غير مدفوعة الاجر( سيتم تنفيذ مسح استخدام الوقت من خلال نموذج ضمن مسح ميزانية الاسرة).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2800" b="1" kern="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+mj-cs"/>
              </a:rPr>
              <a:t>- مؤشر وفيات الأمهات، واستخدام وسائل تنظيم الاسرة بالإضافة الى مؤشر فقر الدم لدى النساء (15-49 سنة)(من المقرر ان يتم تنفيذ مسح وفيات الأمهات بدعم من صندوق السكان) .</a:t>
            </a:r>
          </a:p>
          <a:p>
            <a:pPr marR="0" lvl="2" algn="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2800" b="1" kern="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+mj-cs"/>
              </a:rPr>
              <a:t>- مؤشرات عن نسب تواجد المرأة في مراكز صنع القرار على مستوى الوزارات والمؤسسات.</a:t>
            </a:r>
            <a:endParaRPr lang="en-US" sz="2800" b="1" kern="1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Aptos" panose="020B0004020202020204" pitchFamily="34" charset="0"/>
              <a:cs typeface="+mj-cs"/>
            </a:endParaRP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652588FB-A0D5-6370-BCE4-E9256EF5AF3B}"/>
              </a:ext>
            </a:extLst>
          </p:cNvPr>
          <p:cNvSpPr/>
          <p:nvPr/>
        </p:nvSpPr>
        <p:spPr>
          <a:xfrm>
            <a:off x="1976070" y="5861151"/>
            <a:ext cx="8795024" cy="1156567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114D8C9D-9668-CE62-FBB2-69C2EE630CAE}"/>
              </a:ext>
            </a:extLst>
          </p:cNvPr>
          <p:cNvSpPr txBox="1"/>
          <p:nvPr/>
        </p:nvSpPr>
        <p:spPr>
          <a:xfrm>
            <a:off x="4006099" y="603354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339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D475B-B432-3BFD-C02F-F36D98D72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543300-79E5-DD6B-1560-AED45B8E5F4E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86E325-78DD-73F1-643D-5490DD05662C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2401F777-A870-15FD-42B8-951FE09FA5BC}"/>
              </a:ext>
            </a:extLst>
          </p:cNvPr>
          <p:cNvSpPr txBox="1"/>
          <p:nvPr/>
        </p:nvSpPr>
        <p:spPr>
          <a:xfrm>
            <a:off x="4006099" y="603354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4536D0-A7DB-36BE-CEEB-1D692DB37DED}"/>
              </a:ext>
            </a:extLst>
          </p:cNvPr>
          <p:cNvSpPr txBox="1"/>
          <p:nvPr/>
        </p:nvSpPr>
        <p:spPr>
          <a:xfrm>
            <a:off x="2810435" y="301238"/>
            <a:ext cx="9142415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r" rtl="1">
              <a:lnSpc>
                <a:spcPct val="115000"/>
              </a:lnSpc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التحديات:</a:t>
            </a:r>
          </a:p>
          <a:p>
            <a:pPr marL="457200" marR="0" lvl="2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</a:rPr>
              <a:t>عدم تنفيذ مسوحات متخصصة بالنوع الاجتماعي.</a:t>
            </a:r>
          </a:p>
          <a:p>
            <a:pPr marL="457200" marR="0" lvl="2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</a:rPr>
              <a:t>عدم تفعيل إدارات الإحصاء في مختلف الوزارات والمؤسسات وتهميش دورها.</a:t>
            </a:r>
          </a:p>
          <a:p>
            <a:pPr marL="457200" marR="0" lvl="2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</a:rPr>
              <a:t>الصعوبات المالية وضعف الإمكانيات.</a:t>
            </a:r>
          </a:p>
          <a:p>
            <a:pPr marL="457200" marR="0" lvl="2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YE" sz="3200" dirty="0">
                <a:solidFill>
                  <a:srgbClr val="000000"/>
                </a:solidFill>
                <a:latin typeface="Aharoni" panose="02010803020104030203" pitchFamily="2" charset="-79"/>
              </a:rPr>
              <a:t>صعوبة الحصول على بعض البيانات مثل الاستغلال والعنف.</a:t>
            </a:r>
          </a:p>
          <a:p>
            <a:pPr marR="0" lvl="2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800" b="1" kern="1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ea typeface="Aptos" panose="020B0004020202020204" pitchFamily="34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4261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6119C8B-35AC-7B05-A789-98341AA596C4}"/>
              </a:ext>
            </a:extLst>
          </p:cNvPr>
          <p:cNvSpPr/>
          <p:nvPr/>
        </p:nvSpPr>
        <p:spPr>
          <a:xfrm>
            <a:off x="-2" y="0"/>
            <a:ext cx="12192000" cy="4636677"/>
          </a:xfrm>
          <a:prstGeom prst="rect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661EC4-97B6-6FC6-A6D0-5D83D11A77DE}"/>
              </a:ext>
            </a:extLst>
          </p:cNvPr>
          <p:cNvSpPr txBox="1"/>
          <p:nvPr/>
        </p:nvSpPr>
        <p:spPr>
          <a:xfrm>
            <a:off x="1812754" y="1387314"/>
            <a:ext cx="856648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" sz="115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شكر</a:t>
            </a:r>
            <a:r>
              <a:rPr lang="ar-SA" sz="115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اً</a:t>
            </a:r>
            <a:r>
              <a:rPr lang="ar" sz="115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لك</a:t>
            </a:r>
            <a:r>
              <a:rPr lang="ar-SA" sz="115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" sz="115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!!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B74154-ED52-400A-A8A5-A4C5F4BA36AA}"/>
              </a:ext>
            </a:extLst>
          </p:cNvPr>
          <p:cNvSpPr/>
          <p:nvPr/>
        </p:nvSpPr>
        <p:spPr>
          <a:xfrm>
            <a:off x="2538936" y="4114800"/>
            <a:ext cx="7092000" cy="1684670"/>
          </a:xfrm>
          <a:prstGeom prst="rect">
            <a:avLst/>
          </a:prstGeom>
          <a:solidFill>
            <a:srgbClr val="4472C4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9B06F8-E876-5C97-C190-8FDE1D6518C7}"/>
              </a:ext>
            </a:extLst>
          </p:cNvPr>
          <p:cNvCxnSpPr>
            <a:cxnSpLocks/>
          </p:cNvCxnSpPr>
          <p:nvPr/>
        </p:nvCxnSpPr>
        <p:spPr>
          <a:xfrm>
            <a:off x="5535993" y="4361440"/>
            <a:ext cx="0" cy="131724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9AF7751-E90F-FC4D-DCED-4818A6D9F49A}"/>
              </a:ext>
            </a:extLst>
          </p:cNvPr>
          <p:cNvSpPr txBox="1"/>
          <p:nvPr/>
        </p:nvSpPr>
        <p:spPr>
          <a:xfrm>
            <a:off x="4679577" y="4340911"/>
            <a:ext cx="5217457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ar-YE" sz="32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رؤى حسن محمد زين </a:t>
            </a:r>
          </a:p>
          <a:p>
            <a:pPr algn="ctr"/>
            <a:r>
              <a:rPr lang="ar-YE" sz="32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مدير إدارة/ النوع الاجتماعي</a:t>
            </a:r>
            <a:endParaRPr lang="ar-SA" sz="3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031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5C0E5F-FF48-E74D-AB0A-66EF85239A9B}"/>
              </a:ext>
            </a:extLst>
          </p:cNvPr>
          <p:cNvSpPr txBox="1"/>
          <p:nvPr/>
        </p:nvSpPr>
        <p:spPr>
          <a:xfrm>
            <a:off x="5352065" y="307000"/>
            <a:ext cx="14879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SA" sz="3000" dirty="0">
                <a:solidFill>
                  <a:srgbClr val="FF0000"/>
                </a:solidFill>
                <a:cs typeface="Calibri Light" panose="020F0302020204030204" pitchFamily="34" charset="0"/>
              </a:rPr>
              <a:t>المحتويات</a:t>
            </a:r>
            <a:endParaRPr lang="en-US" sz="3000" b="1" dirty="0">
              <a:solidFill>
                <a:schemeClr val="tx2"/>
              </a:solidFill>
              <a:cs typeface="+mj-cs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59C6009-D215-424F-9F78-42B9D487196F}"/>
              </a:ext>
            </a:extLst>
          </p:cNvPr>
          <p:cNvSpPr/>
          <p:nvPr/>
        </p:nvSpPr>
        <p:spPr>
          <a:xfrm>
            <a:off x="6765352" y="4323823"/>
            <a:ext cx="4330241" cy="1046476"/>
          </a:xfrm>
          <a:prstGeom prst="roundRect">
            <a:avLst>
              <a:gd name="adj" fmla="val 50000"/>
            </a:avLst>
          </a:prstGeom>
          <a:solidFill>
            <a:srgbClr val="989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E4263B8-FFFB-7F4F-9E6F-BFC416253530}"/>
              </a:ext>
            </a:extLst>
          </p:cNvPr>
          <p:cNvSpPr/>
          <p:nvPr/>
        </p:nvSpPr>
        <p:spPr>
          <a:xfrm>
            <a:off x="9981448" y="4042123"/>
            <a:ext cx="1046476" cy="10464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39BA41-5191-CE45-92EE-8D0B0E801C7D}"/>
              </a:ext>
            </a:extLst>
          </p:cNvPr>
          <p:cNvSpPr txBox="1"/>
          <p:nvPr/>
        </p:nvSpPr>
        <p:spPr>
          <a:xfrm>
            <a:off x="10205625" y="4165048"/>
            <a:ext cx="534121" cy="78470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ar" sz="4499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grpSp>
        <p:nvGrpSpPr>
          <p:cNvPr id="6" name="مجموعة 5"/>
          <p:cNvGrpSpPr/>
          <p:nvPr/>
        </p:nvGrpSpPr>
        <p:grpSpPr>
          <a:xfrm>
            <a:off x="6637280" y="1267377"/>
            <a:ext cx="4651958" cy="1060672"/>
            <a:chOff x="1372451" y="1174536"/>
            <a:chExt cx="4651958" cy="1060672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095907EA-B7C8-424B-8565-CDC4C6704ACB}"/>
                </a:ext>
              </a:extLst>
            </p:cNvPr>
            <p:cNvSpPr/>
            <p:nvPr/>
          </p:nvSpPr>
          <p:spPr>
            <a:xfrm>
              <a:off x="1372451" y="1174536"/>
              <a:ext cx="4330241" cy="104647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D3BA26D-915B-A047-929C-25A33DFC819D}"/>
                </a:ext>
              </a:extLst>
            </p:cNvPr>
            <p:cNvSpPr/>
            <p:nvPr/>
          </p:nvSpPr>
          <p:spPr>
            <a:xfrm>
              <a:off x="4653675" y="1188732"/>
              <a:ext cx="1046476" cy="104647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79E2A90-3BB3-D84C-A550-025D74266F21}"/>
                </a:ext>
              </a:extLst>
            </p:cNvPr>
            <p:cNvSpPr txBox="1"/>
            <p:nvPr/>
          </p:nvSpPr>
          <p:spPr>
            <a:xfrm>
              <a:off x="4976376" y="1319620"/>
              <a:ext cx="401072" cy="784702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ar" sz="4499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1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09EC03F-F997-224F-B71E-CB70BB5E1DEF}"/>
                </a:ext>
              </a:extLst>
            </p:cNvPr>
            <p:cNvSpPr txBox="1"/>
            <p:nvPr/>
          </p:nvSpPr>
          <p:spPr>
            <a:xfrm>
              <a:off x="1694168" y="1337271"/>
              <a:ext cx="4330241" cy="589072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ar-YE" sz="2400" b="1" dirty="0">
                  <a:solidFill>
                    <a:schemeClr val="bg1"/>
                  </a:solidFill>
                  <a:cs typeface="Calibri Light" panose="020F0302020204030204" pitchFamily="34" charset="0"/>
                </a:rPr>
                <a:t>أهمية إحصاءات النوع الاجتماعي </a:t>
              </a:r>
              <a:endParaRPr lang="ar" sz="2400" b="1" dirty="0">
                <a:solidFill>
                  <a:schemeClr val="bg1"/>
                </a:solidFill>
                <a:cs typeface="Calibri Light" panose="020F0302020204030204" pitchFamily="34" charset="0"/>
              </a:endParaRPr>
            </a:p>
          </p:txBody>
        </p:sp>
      </p:grpSp>
      <p:grpSp>
        <p:nvGrpSpPr>
          <p:cNvPr id="14" name="مجموعة 13"/>
          <p:cNvGrpSpPr/>
          <p:nvPr/>
        </p:nvGrpSpPr>
        <p:grpSpPr>
          <a:xfrm>
            <a:off x="6765352" y="2694474"/>
            <a:ext cx="4330241" cy="1052842"/>
            <a:chOff x="6765352" y="2694474"/>
            <a:chExt cx="4330241" cy="1052842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ADDA9A9B-49AB-354A-B037-6E81CF2D1C5C}"/>
                </a:ext>
              </a:extLst>
            </p:cNvPr>
            <p:cNvSpPr/>
            <p:nvPr/>
          </p:nvSpPr>
          <p:spPr>
            <a:xfrm>
              <a:off x="6765352" y="2694474"/>
              <a:ext cx="4330241" cy="104647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074DDE-56D7-9640-AAA5-364FABFBB820}"/>
                </a:ext>
              </a:extLst>
            </p:cNvPr>
            <p:cNvSpPr/>
            <p:nvPr/>
          </p:nvSpPr>
          <p:spPr>
            <a:xfrm>
              <a:off x="10049117" y="2700840"/>
              <a:ext cx="1046476" cy="10464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76A79C8-8B76-6B44-AA90-74D74D1EC54F}"/>
                </a:ext>
              </a:extLst>
            </p:cNvPr>
            <p:cNvSpPr txBox="1"/>
            <p:nvPr/>
          </p:nvSpPr>
          <p:spPr>
            <a:xfrm>
              <a:off x="10314912" y="2831728"/>
              <a:ext cx="514885" cy="784702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ar" sz="4499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46A1B26-8750-4A44-B0EE-50C9C22D5FA7}"/>
                </a:ext>
              </a:extLst>
            </p:cNvPr>
            <p:cNvSpPr txBox="1"/>
            <p:nvPr/>
          </p:nvSpPr>
          <p:spPr>
            <a:xfrm>
              <a:off x="7462052" y="2953780"/>
              <a:ext cx="3131326" cy="589072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ar-YE" sz="2400" b="1" dirty="0">
                  <a:solidFill>
                    <a:schemeClr val="bg1"/>
                  </a:solidFill>
                  <a:cs typeface="Calibri Light" panose="020F0302020204030204" pitchFamily="34" charset="0"/>
                </a:rPr>
                <a:t>المؤشرات المتوفرة   </a:t>
              </a:r>
              <a:endParaRPr lang="ar" sz="2400" b="1" dirty="0">
                <a:solidFill>
                  <a:schemeClr val="bg1"/>
                </a:solidFill>
                <a:cs typeface="Calibri Light" panose="020F0302020204030204" pitchFamily="34" charset="0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7BEC8731-6401-40FB-89E3-5B34D5F25E35}"/>
              </a:ext>
            </a:extLst>
          </p:cNvPr>
          <p:cNvSpPr txBox="1"/>
          <p:nvPr/>
        </p:nvSpPr>
        <p:spPr>
          <a:xfrm>
            <a:off x="7462051" y="4458187"/>
            <a:ext cx="2231219" cy="589072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YE" sz="2400" b="1" dirty="0">
                <a:solidFill>
                  <a:schemeClr val="bg1"/>
                </a:solidFill>
                <a:cs typeface="Calibri Light" panose="020F0302020204030204" pitchFamily="34" charset="0"/>
              </a:rPr>
              <a:t>مصادر البيانات</a:t>
            </a:r>
            <a:endParaRPr lang="ar" sz="2400" b="1" dirty="0">
              <a:solidFill>
                <a:schemeClr val="bg1"/>
              </a:solidFill>
              <a:cs typeface="Calibri Light" panose="020F0302020204030204" pitchFamily="34" charset="0"/>
            </a:endParaRPr>
          </a:p>
        </p:txBody>
      </p:sp>
      <p:grpSp>
        <p:nvGrpSpPr>
          <p:cNvPr id="13" name="مجموعة 12"/>
          <p:cNvGrpSpPr/>
          <p:nvPr/>
        </p:nvGrpSpPr>
        <p:grpSpPr>
          <a:xfrm>
            <a:off x="1433462" y="2655152"/>
            <a:ext cx="4369357" cy="1297219"/>
            <a:chOff x="6804008" y="4302264"/>
            <a:chExt cx="4369357" cy="1297219"/>
          </a:xfrm>
        </p:grpSpPr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74D7C2B1-1FC4-6548-A9A8-DCE95262F54F}"/>
                </a:ext>
              </a:extLst>
            </p:cNvPr>
            <p:cNvSpPr/>
            <p:nvPr/>
          </p:nvSpPr>
          <p:spPr>
            <a:xfrm>
              <a:off x="6804008" y="4304338"/>
              <a:ext cx="4330241" cy="1046476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002720B-CDC6-554D-8DF0-8A458CAD43B3}"/>
                </a:ext>
              </a:extLst>
            </p:cNvPr>
            <p:cNvSpPr/>
            <p:nvPr/>
          </p:nvSpPr>
          <p:spPr>
            <a:xfrm>
              <a:off x="10070562" y="4302264"/>
              <a:ext cx="1046476" cy="10464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FBC9B09-3875-C641-9B8E-DAE150A3A74C}"/>
                </a:ext>
              </a:extLst>
            </p:cNvPr>
            <p:cNvSpPr txBox="1"/>
            <p:nvPr/>
          </p:nvSpPr>
          <p:spPr>
            <a:xfrm>
              <a:off x="10285702" y="4396804"/>
              <a:ext cx="559769" cy="784702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ar" sz="4499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5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9165C21-4D4D-4BD0-87F7-B7B438BE70CA}"/>
                </a:ext>
              </a:extLst>
            </p:cNvPr>
            <p:cNvSpPr txBox="1"/>
            <p:nvPr/>
          </p:nvSpPr>
          <p:spPr>
            <a:xfrm>
              <a:off x="8030443" y="4446860"/>
              <a:ext cx="3142922" cy="115262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ar-YE" sz="2800" b="1" dirty="0">
                  <a:solidFill>
                    <a:schemeClr val="bg1"/>
                  </a:solidFill>
                  <a:cs typeface="Calibri Light" panose="020F0302020204030204" pitchFamily="34" charset="0"/>
                </a:rPr>
                <a:t>التحديات</a:t>
              </a:r>
              <a:endParaRPr lang="ar-YE" sz="2000" b="1" dirty="0">
                <a:solidFill>
                  <a:schemeClr val="bg1"/>
                </a:solidFill>
                <a:cs typeface="Calibri Light" panose="020F030202020403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18">
            <a:extLst>
              <a:ext uri="{FF2B5EF4-FFF2-40B4-BE49-F238E27FC236}">
                <a16:creationId xmlns:a16="http://schemas.microsoft.com/office/drawing/2014/main" id="{560A0466-1BD6-401C-2747-D9C37835B65A}"/>
              </a:ext>
            </a:extLst>
          </p:cNvPr>
          <p:cNvSpPr txBox="1"/>
          <p:nvPr/>
        </p:nvSpPr>
        <p:spPr>
          <a:xfrm>
            <a:off x="4309526" y="5533144"/>
            <a:ext cx="494046" cy="78470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ar" sz="4499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</a:t>
            </a:r>
          </a:p>
        </p:txBody>
      </p:sp>
      <p:grpSp>
        <p:nvGrpSpPr>
          <p:cNvPr id="7" name="مجموعة 6"/>
          <p:cNvGrpSpPr/>
          <p:nvPr/>
        </p:nvGrpSpPr>
        <p:grpSpPr>
          <a:xfrm>
            <a:off x="1271583" y="1009347"/>
            <a:ext cx="4446695" cy="1548921"/>
            <a:chOff x="6424595" y="962202"/>
            <a:chExt cx="4446695" cy="1548921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9DC826A5-74D5-C34B-ADC6-F0CC60FE604B}"/>
                </a:ext>
              </a:extLst>
            </p:cNvPr>
            <p:cNvSpPr/>
            <p:nvPr/>
          </p:nvSpPr>
          <p:spPr>
            <a:xfrm>
              <a:off x="6424595" y="962202"/>
              <a:ext cx="4330241" cy="1046476"/>
            </a:xfrm>
            <a:prstGeom prst="roundRect">
              <a:avLst>
                <a:gd name="adj" fmla="val 50000"/>
              </a:avLst>
            </a:prstGeom>
            <a:solidFill>
              <a:srgbClr val="A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761325A-CF06-FB45-A7F1-B39FD1E2B5E4}"/>
                </a:ext>
              </a:extLst>
            </p:cNvPr>
            <p:cNvSpPr/>
            <p:nvPr/>
          </p:nvSpPr>
          <p:spPr>
            <a:xfrm>
              <a:off x="9824814" y="962202"/>
              <a:ext cx="1046476" cy="10464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96505B2-33E9-7449-AC47-057F69AB2C7B}"/>
                </a:ext>
              </a:extLst>
            </p:cNvPr>
            <p:cNvSpPr txBox="1"/>
            <p:nvPr/>
          </p:nvSpPr>
          <p:spPr>
            <a:xfrm>
              <a:off x="10097863" y="1318572"/>
              <a:ext cx="530074" cy="78470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ar" sz="4499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4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BE11831-B521-D283-5D9F-0D6A808CFB18}"/>
                </a:ext>
              </a:extLst>
            </p:cNvPr>
            <p:cNvSpPr txBox="1"/>
            <p:nvPr/>
          </p:nvSpPr>
          <p:spPr>
            <a:xfrm>
              <a:off x="7117727" y="1187684"/>
              <a:ext cx="2601653" cy="132343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YE" sz="2000" b="1" dirty="0">
                  <a:solidFill>
                    <a:schemeClr val="bg1"/>
                  </a:solidFill>
                  <a:cs typeface="Calibri Light" panose="020F0302020204030204" pitchFamily="34" charset="0"/>
                </a:rPr>
                <a:t>المؤشرات الغير متوفرة</a:t>
              </a:r>
              <a:endParaRPr lang="ar-YE" sz="2400" b="1" dirty="0">
                <a:solidFill>
                  <a:schemeClr val="bg1"/>
                </a:solidFill>
                <a:cs typeface="Calibri Light" panose="020F0302020204030204" pitchFamily="34" charset="0"/>
              </a:endParaRPr>
            </a:p>
            <a:p>
              <a:pPr algn="ctr"/>
              <a:endParaRPr lang="ar-YE" sz="2000" b="1" dirty="0">
                <a:solidFill>
                  <a:schemeClr val="bg1"/>
                </a:solidFill>
                <a:cs typeface="Calibri Light" panose="020F0302020204030204" pitchFamily="34" charset="0"/>
              </a:endParaRPr>
            </a:p>
            <a:p>
              <a:pPr algn="ctr"/>
              <a:endParaRPr lang="ar-YE" sz="2000" b="1" dirty="0">
                <a:solidFill>
                  <a:schemeClr val="bg1"/>
                </a:solidFill>
                <a:cs typeface="Calibri Light" panose="020F0302020204030204" pitchFamily="34" charset="0"/>
              </a:endParaRPr>
            </a:p>
            <a:p>
              <a:pPr algn="ctr"/>
              <a:endParaRPr lang="ar-YE" sz="2000" b="1" dirty="0">
                <a:solidFill>
                  <a:schemeClr val="bg1"/>
                </a:solidFill>
                <a:cs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074407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6F6B0AC5-7D98-CDC4-1BA5-3EE208B84EC2}"/>
              </a:ext>
            </a:extLst>
          </p:cNvPr>
          <p:cNvSpPr txBox="1"/>
          <p:nvPr/>
        </p:nvSpPr>
        <p:spPr>
          <a:xfrm>
            <a:off x="3373481" y="6202112"/>
            <a:ext cx="5100114" cy="584775"/>
          </a:xfrm>
          <a:prstGeom prst="rect">
            <a:avLst/>
          </a:prstGeom>
          <a:noFill/>
        </p:spPr>
        <p:txBody>
          <a:bodyPr wrap="square" lIns="36000" rIns="3600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3200" b="1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B3C238-762B-7CD2-7E53-295F2724CABF}"/>
              </a:ext>
            </a:extLst>
          </p:cNvPr>
          <p:cNvCxnSpPr>
            <a:cxnSpLocks/>
          </p:cNvCxnSpPr>
          <p:nvPr/>
        </p:nvCxnSpPr>
        <p:spPr>
          <a:xfrm>
            <a:off x="4447530" y="5996669"/>
            <a:ext cx="3296940" cy="0"/>
          </a:xfrm>
          <a:prstGeom prst="line">
            <a:avLst/>
          </a:prstGeom>
          <a:ln w="28575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451394E-D726-7D6A-4DDA-E33BA37E0423}"/>
              </a:ext>
            </a:extLst>
          </p:cNvPr>
          <p:cNvSpPr txBox="1"/>
          <p:nvPr/>
        </p:nvSpPr>
        <p:spPr>
          <a:xfrm>
            <a:off x="4837043" y="17590"/>
            <a:ext cx="5552661" cy="19740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YE" sz="3600" b="1" u="sng" dirty="0">
                <a:solidFill>
                  <a:srgbClr val="0070C0"/>
                </a:solidFill>
                <a:latin typeface="Agency FB" pitchFamily="34" charset="0"/>
                <a:cs typeface="Calibri Light" panose="020F0302020204030204" pitchFamily="34" charset="0"/>
              </a:rPr>
              <a:t>أهمية إحصاءات النوع الاجتماعي</a:t>
            </a:r>
          </a:p>
          <a:p>
            <a:pPr>
              <a:lnSpc>
                <a:spcPct val="150000"/>
              </a:lnSpc>
            </a:pPr>
            <a:endParaRPr lang="ar-YE" sz="2400" b="1" dirty="0">
              <a:solidFill>
                <a:srgbClr val="FF0000"/>
              </a:solidFill>
              <a:latin typeface="Agency FB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endParaRPr lang="ar" sz="2400" b="1" dirty="0">
              <a:solidFill>
                <a:srgbClr val="FF0000"/>
              </a:solidFill>
              <a:latin typeface="Agency FB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AE6287-8C97-429B-27C1-02A64F7C93D0}"/>
              </a:ext>
            </a:extLst>
          </p:cNvPr>
          <p:cNvSpPr txBox="1"/>
          <p:nvPr/>
        </p:nvSpPr>
        <p:spPr>
          <a:xfrm>
            <a:off x="3373481" y="1004623"/>
            <a:ext cx="8852452" cy="4511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rtl="1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ar-YE" sz="3600" b="1" kern="100" dirty="0">
                <a:cs typeface="+mj-cs"/>
              </a:rPr>
              <a:t>إعطاء تصور عن وضع كلاً من النساء والرجال في المجتمع.</a:t>
            </a:r>
          </a:p>
          <a:p>
            <a:pPr algn="just" rtl="1">
              <a:lnSpc>
                <a:spcPct val="115000"/>
              </a:lnSpc>
            </a:pPr>
            <a:endParaRPr lang="ar-YE" sz="3600" b="1" kern="100" dirty="0">
              <a:cs typeface="+mj-cs"/>
            </a:endParaRPr>
          </a:p>
          <a:p>
            <a:pPr marL="285750" indent="-285750" algn="just" rtl="1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ar-YE" sz="3600" b="1" kern="100" dirty="0">
                <a:cs typeface="+mj-cs"/>
              </a:rPr>
              <a:t>تعكس مستوى التقدم نحو تحقيق المساواة بين الجنسين.</a:t>
            </a:r>
          </a:p>
          <a:p>
            <a:pPr algn="just" rtl="1">
              <a:lnSpc>
                <a:spcPct val="115000"/>
              </a:lnSpc>
            </a:pPr>
            <a:endParaRPr lang="ar-YE" sz="3600" b="1" kern="100" dirty="0">
              <a:cs typeface="+mj-cs"/>
            </a:endParaRPr>
          </a:p>
          <a:p>
            <a:pPr marL="285750" indent="-285750" algn="just" rtl="1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ar-YE" sz="3600" b="1" kern="100" dirty="0">
                <a:cs typeface="+mj-cs"/>
              </a:rPr>
              <a:t>ابراز الفروق بين النساء والرجال في مختلف المجالات   (الاقتصادية ،الاجتماعية والسياسية</a:t>
            </a:r>
            <a:r>
              <a:rPr lang="ar-YE" sz="3600" b="1" kern="100" dirty="0">
                <a:cs typeface="Calibri Light" panose="020F0302020204030204" pitchFamily="34" charset="0"/>
              </a:rPr>
              <a:t>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F1B1B5-91A0-E078-1E61-19AE626E50A9}"/>
              </a:ext>
            </a:extLst>
          </p:cNvPr>
          <p:cNvSpPr txBox="1"/>
          <p:nvPr/>
        </p:nvSpPr>
        <p:spPr>
          <a:xfrm>
            <a:off x="1537022" y="4028082"/>
            <a:ext cx="9146715" cy="275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 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41100FA-448E-5AE1-B640-CCCFF0823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06" y="159027"/>
            <a:ext cx="3229540" cy="5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6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C89C6-2F34-1387-E790-630C8C300896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3D1B5E4-8730-231F-4A92-79251C8B1A26}"/>
              </a:ext>
            </a:extLst>
          </p:cNvPr>
          <p:cNvSpPr txBox="1"/>
          <p:nvPr/>
        </p:nvSpPr>
        <p:spPr>
          <a:xfrm>
            <a:off x="4006099" y="579201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64313A-4672-3E45-84B6-2F19C4B768DF}"/>
              </a:ext>
            </a:extLst>
          </p:cNvPr>
          <p:cNvSpPr txBox="1"/>
          <p:nvPr/>
        </p:nvSpPr>
        <p:spPr>
          <a:xfrm>
            <a:off x="1762263" y="229848"/>
            <a:ext cx="10045700" cy="585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المؤشرات المتوفرة:</a:t>
            </a:r>
          </a:p>
          <a:p>
            <a:pPr lvl="0" algn="r" rtl="1">
              <a:lnSpc>
                <a:spcPct val="115000"/>
              </a:lnSpc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kern="100" dirty="0">
                <a:latin typeface="Calibri Light" panose="020F0302020204030204" pitchFamily="34" charset="0"/>
                <a:cs typeface="+mj-cs"/>
              </a:rPr>
              <a:t>هناك مجموعة من المؤشرات المتعلقة بالنوع الاجتماعي التي يجمعها الجهاز المركزي للإحصاء في مختلف المجالات، منها:</a:t>
            </a:r>
          </a:p>
          <a:p>
            <a:pPr marL="34290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latin typeface="Calibri Light" panose="020F0302020204030204" pitchFamily="34" charset="0"/>
                <a:ea typeface="Calibri" panose="020F0502020204030204" pitchFamily="34" charset="0"/>
                <a:cs typeface="+mj-cs"/>
              </a:rPr>
              <a:t>السكان.</a:t>
            </a:r>
          </a:p>
          <a:p>
            <a:pPr marL="34290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+mj-cs"/>
              </a:rPr>
              <a:t>التعليم.</a:t>
            </a:r>
          </a:p>
          <a:p>
            <a:pPr marL="34290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latin typeface="Calibri Light" panose="020F0302020204030204" pitchFamily="34" charset="0"/>
                <a:ea typeface="Calibri" panose="020F0502020204030204" pitchFamily="34" charset="0"/>
                <a:cs typeface="+mj-cs"/>
              </a:rPr>
              <a:t>الصحة.</a:t>
            </a:r>
          </a:p>
          <a:p>
            <a:pPr marL="34290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+mj-cs"/>
              </a:rPr>
              <a:t>العمل</a:t>
            </a:r>
            <a:r>
              <a:rPr lang="ar-YE" sz="36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ar-YE" sz="2000" kern="1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7" name="Grupo 92">
            <a:extLst>
              <a:ext uri="{FF2B5EF4-FFF2-40B4-BE49-F238E27FC236}">
                <a16:creationId xmlns:a16="http://schemas.microsoft.com/office/drawing/2014/main" id="{318A1469-43A5-1B0B-07D7-FB903F633AB3}"/>
              </a:ext>
            </a:extLst>
          </p:cNvPr>
          <p:cNvGrpSpPr/>
          <p:nvPr/>
        </p:nvGrpSpPr>
        <p:grpSpPr>
          <a:xfrm>
            <a:off x="4576086" y="144414"/>
            <a:ext cx="1519914" cy="728387"/>
            <a:chOff x="7159238" y="5228879"/>
            <a:chExt cx="546290" cy="546290"/>
          </a:xfrm>
        </p:grpSpPr>
        <p:sp>
          <p:nvSpPr>
            <p:cNvPr id="9" name="Elipse 93">
              <a:extLst>
                <a:ext uri="{FF2B5EF4-FFF2-40B4-BE49-F238E27FC236}">
                  <a16:creationId xmlns:a16="http://schemas.microsoft.com/office/drawing/2014/main" id="{41EC4E1F-62CE-B141-34F6-E237522C0D82}"/>
                </a:ext>
              </a:extLst>
            </p:cNvPr>
            <p:cNvSpPr/>
            <p:nvPr/>
          </p:nvSpPr>
          <p:spPr>
            <a:xfrm>
              <a:off x="7159238" y="5228879"/>
              <a:ext cx="546290" cy="54629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endParaRPr>
            </a:p>
          </p:txBody>
        </p:sp>
        <p:grpSp>
          <p:nvGrpSpPr>
            <p:cNvPr id="10" name="Google Shape;9364;p16">
              <a:extLst>
                <a:ext uri="{FF2B5EF4-FFF2-40B4-BE49-F238E27FC236}">
                  <a16:creationId xmlns:a16="http://schemas.microsoft.com/office/drawing/2014/main" id="{C3956D48-287C-B5C0-8F14-3E7D76B81EBB}"/>
                </a:ext>
              </a:extLst>
            </p:cNvPr>
            <p:cNvGrpSpPr/>
            <p:nvPr/>
          </p:nvGrpSpPr>
          <p:grpSpPr>
            <a:xfrm>
              <a:off x="7254833" y="5324284"/>
              <a:ext cx="355099" cy="355481"/>
              <a:chOff x="3539102" y="2427549"/>
              <a:chExt cx="355099" cy="355481"/>
            </a:xfrm>
            <a:solidFill>
              <a:schemeClr val="tx2"/>
            </a:solidFill>
          </p:grpSpPr>
          <p:sp>
            <p:nvSpPr>
              <p:cNvPr id="12" name="Google Shape;9365;p16">
                <a:extLst>
                  <a:ext uri="{FF2B5EF4-FFF2-40B4-BE49-F238E27FC236}">
                    <a16:creationId xmlns:a16="http://schemas.microsoft.com/office/drawing/2014/main" id="{8E1543C8-5214-0E15-CD2A-D819309D020B}"/>
                  </a:ext>
                </a:extLst>
              </p:cNvPr>
              <p:cNvSpPr/>
              <p:nvPr/>
            </p:nvSpPr>
            <p:spPr>
              <a:xfrm>
                <a:off x="3539102" y="2561320"/>
                <a:ext cx="355099" cy="221710"/>
              </a:xfrm>
              <a:custGeom>
                <a:avLst/>
                <a:gdLst/>
                <a:ahLst/>
                <a:cxnLst/>
                <a:rect l="l" t="t" r="r" b="b"/>
                <a:pathLst>
                  <a:path w="11157" h="6966" extrusionOk="0">
                    <a:moveTo>
                      <a:pt x="2953" y="3131"/>
                    </a:moveTo>
                    <a:lnTo>
                      <a:pt x="2953" y="6644"/>
                    </a:lnTo>
                    <a:lnTo>
                      <a:pt x="1537" y="6644"/>
                    </a:lnTo>
                    <a:lnTo>
                      <a:pt x="1537" y="3131"/>
                    </a:lnTo>
                    <a:close/>
                    <a:moveTo>
                      <a:pt x="6263" y="2250"/>
                    </a:moveTo>
                    <a:lnTo>
                      <a:pt x="6263" y="6644"/>
                    </a:lnTo>
                    <a:lnTo>
                      <a:pt x="4858" y="6644"/>
                    </a:lnTo>
                    <a:lnTo>
                      <a:pt x="4858" y="2250"/>
                    </a:lnTo>
                    <a:close/>
                    <a:moveTo>
                      <a:pt x="9585" y="333"/>
                    </a:moveTo>
                    <a:lnTo>
                      <a:pt x="9585" y="6644"/>
                    </a:lnTo>
                    <a:lnTo>
                      <a:pt x="8168" y="6644"/>
                    </a:lnTo>
                    <a:lnTo>
                      <a:pt x="8168" y="333"/>
                    </a:lnTo>
                    <a:close/>
                    <a:moveTo>
                      <a:pt x="8025" y="0"/>
                    </a:moveTo>
                    <a:cubicBezTo>
                      <a:pt x="7930" y="0"/>
                      <a:pt x="7859" y="83"/>
                      <a:pt x="7859" y="167"/>
                    </a:cubicBezTo>
                    <a:lnTo>
                      <a:pt x="7859" y="6644"/>
                    </a:lnTo>
                    <a:lnTo>
                      <a:pt x="6609" y="6644"/>
                    </a:lnTo>
                    <a:lnTo>
                      <a:pt x="6609" y="2084"/>
                    </a:lnTo>
                    <a:cubicBezTo>
                      <a:pt x="6609" y="2000"/>
                      <a:pt x="6537" y="1917"/>
                      <a:pt x="6442" y="1917"/>
                    </a:cubicBezTo>
                    <a:lnTo>
                      <a:pt x="4704" y="1917"/>
                    </a:lnTo>
                    <a:cubicBezTo>
                      <a:pt x="4608" y="1917"/>
                      <a:pt x="4537" y="2000"/>
                      <a:pt x="4537" y="2084"/>
                    </a:cubicBezTo>
                    <a:lnTo>
                      <a:pt x="4537" y="6644"/>
                    </a:lnTo>
                    <a:lnTo>
                      <a:pt x="3287" y="6644"/>
                    </a:lnTo>
                    <a:lnTo>
                      <a:pt x="3287" y="2965"/>
                    </a:lnTo>
                    <a:cubicBezTo>
                      <a:pt x="3287" y="2881"/>
                      <a:pt x="3215" y="2798"/>
                      <a:pt x="3120" y="2798"/>
                    </a:cubicBezTo>
                    <a:lnTo>
                      <a:pt x="1382" y="2798"/>
                    </a:lnTo>
                    <a:cubicBezTo>
                      <a:pt x="1298" y="2798"/>
                      <a:pt x="1215" y="2881"/>
                      <a:pt x="1215" y="2965"/>
                    </a:cubicBezTo>
                    <a:lnTo>
                      <a:pt x="1215" y="6644"/>
                    </a:lnTo>
                    <a:lnTo>
                      <a:pt x="167" y="6644"/>
                    </a:lnTo>
                    <a:cubicBezTo>
                      <a:pt x="72" y="6644"/>
                      <a:pt x="1" y="6715"/>
                      <a:pt x="1" y="6810"/>
                    </a:cubicBezTo>
                    <a:cubicBezTo>
                      <a:pt x="1" y="6894"/>
                      <a:pt x="72" y="6965"/>
                      <a:pt x="167" y="6965"/>
                    </a:cubicBezTo>
                    <a:lnTo>
                      <a:pt x="11002" y="6965"/>
                    </a:lnTo>
                    <a:cubicBezTo>
                      <a:pt x="11085" y="6965"/>
                      <a:pt x="11157" y="6894"/>
                      <a:pt x="11157" y="6810"/>
                    </a:cubicBezTo>
                    <a:cubicBezTo>
                      <a:pt x="11145" y="6715"/>
                      <a:pt x="11073" y="6644"/>
                      <a:pt x="10990" y="6644"/>
                    </a:cubicBezTo>
                    <a:lnTo>
                      <a:pt x="9930" y="6644"/>
                    </a:lnTo>
                    <a:lnTo>
                      <a:pt x="9930" y="167"/>
                    </a:lnTo>
                    <a:cubicBezTo>
                      <a:pt x="9930" y="83"/>
                      <a:pt x="9859" y="0"/>
                      <a:pt x="9764" y="0"/>
                    </a:cubicBezTo>
                    <a:close/>
                  </a:path>
                </a:pathLst>
              </a:custGeom>
              <a:solidFill>
                <a:srgbClr val="30479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60958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/>
                  <a:sym typeface="Arial"/>
                </a:endParaRPr>
              </a:p>
            </p:txBody>
          </p:sp>
          <p:sp>
            <p:nvSpPr>
              <p:cNvPr id="13" name="Google Shape;9366;p16">
                <a:extLst>
                  <a:ext uri="{FF2B5EF4-FFF2-40B4-BE49-F238E27FC236}">
                    <a16:creationId xmlns:a16="http://schemas.microsoft.com/office/drawing/2014/main" id="{03E9D162-7482-A2BA-23B0-F4D389F56CE8}"/>
                  </a:ext>
                </a:extLst>
              </p:cNvPr>
              <p:cNvSpPr/>
              <p:nvPr/>
            </p:nvSpPr>
            <p:spPr>
              <a:xfrm>
                <a:off x="3544417" y="2427549"/>
                <a:ext cx="339568" cy="205415"/>
              </a:xfrm>
              <a:custGeom>
                <a:avLst/>
                <a:gdLst/>
                <a:ahLst/>
                <a:cxnLst/>
                <a:rect l="l" t="t" r="r" b="b"/>
                <a:pathLst>
                  <a:path w="10669" h="6454" extrusionOk="0">
                    <a:moveTo>
                      <a:pt x="10157" y="0"/>
                    </a:moveTo>
                    <a:cubicBezTo>
                      <a:pt x="10125" y="0"/>
                      <a:pt x="10093" y="4"/>
                      <a:pt x="10061" y="12"/>
                    </a:cubicBezTo>
                    <a:lnTo>
                      <a:pt x="8656" y="191"/>
                    </a:lnTo>
                    <a:cubicBezTo>
                      <a:pt x="8382" y="214"/>
                      <a:pt x="8180" y="488"/>
                      <a:pt x="8216" y="762"/>
                    </a:cubicBezTo>
                    <a:cubicBezTo>
                      <a:pt x="8238" y="1032"/>
                      <a:pt x="8483" y="1217"/>
                      <a:pt x="8751" y="1217"/>
                    </a:cubicBezTo>
                    <a:cubicBezTo>
                      <a:pt x="8767" y="1217"/>
                      <a:pt x="8783" y="1216"/>
                      <a:pt x="8799" y="1215"/>
                    </a:cubicBezTo>
                    <a:lnTo>
                      <a:pt x="8906" y="1203"/>
                    </a:lnTo>
                    <a:lnTo>
                      <a:pt x="8906" y="1203"/>
                    </a:lnTo>
                    <a:cubicBezTo>
                      <a:pt x="7204" y="3191"/>
                      <a:pt x="5156" y="4215"/>
                      <a:pt x="3715" y="4727"/>
                    </a:cubicBezTo>
                    <a:cubicBezTo>
                      <a:pt x="1917" y="5370"/>
                      <a:pt x="524" y="5429"/>
                      <a:pt x="500" y="5429"/>
                    </a:cubicBezTo>
                    <a:cubicBezTo>
                      <a:pt x="227" y="5441"/>
                      <a:pt x="0" y="5679"/>
                      <a:pt x="12" y="5965"/>
                    </a:cubicBezTo>
                    <a:cubicBezTo>
                      <a:pt x="24" y="6239"/>
                      <a:pt x="250" y="6453"/>
                      <a:pt x="524" y="6453"/>
                    </a:cubicBezTo>
                    <a:lnTo>
                      <a:pt x="536" y="6453"/>
                    </a:lnTo>
                    <a:cubicBezTo>
                      <a:pt x="596" y="6453"/>
                      <a:pt x="2084" y="6394"/>
                      <a:pt x="4037" y="5703"/>
                    </a:cubicBezTo>
                    <a:cubicBezTo>
                      <a:pt x="5132" y="5322"/>
                      <a:pt x="6156" y="4798"/>
                      <a:pt x="7096" y="4167"/>
                    </a:cubicBezTo>
                    <a:cubicBezTo>
                      <a:pt x="7168" y="4120"/>
                      <a:pt x="7192" y="4013"/>
                      <a:pt x="7144" y="3941"/>
                    </a:cubicBezTo>
                    <a:cubicBezTo>
                      <a:pt x="7113" y="3895"/>
                      <a:pt x="7058" y="3869"/>
                      <a:pt x="7003" y="3869"/>
                    </a:cubicBezTo>
                    <a:cubicBezTo>
                      <a:pt x="6973" y="3869"/>
                      <a:pt x="6943" y="3877"/>
                      <a:pt x="6918" y="3893"/>
                    </a:cubicBezTo>
                    <a:cubicBezTo>
                      <a:pt x="5989" y="4513"/>
                      <a:pt x="5001" y="5025"/>
                      <a:pt x="3929" y="5394"/>
                    </a:cubicBezTo>
                    <a:cubicBezTo>
                      <a:pt x="2024" y="6084"/>
                      <a:pt x="596" y="6120"/>
                      <a:pt x="536" y="6120"/>
                    </a:cubicBezTo>
                    <a:cubicBezTo>
                      <a:pt x="429" y="6120"/>
                      <a:pt x="358" y="6049"/>
                      <a:pt x="358" y="5953"/>
                    </a:cubicBezTo>
                    <a:cubicBezTo>
                      <a:pt x="358" y="5846"/>
                      <a:pt x="429" y="5751"/>
                      <a:pt x="536" y="5751"/>
                    </a:cubicBezTo>
                    <a:cubicBezTo>
                      <a:pt x="548" y="5751"/>
                      <a:pt x="1989" y="5691"/>
                      <a:pt x="3834" y="5036"/>
                    </a:cubicBezTo>
                    <a:cubicBezTo>
                      <a:pt x="5406" y="4489"/>
                      <a:pt x="7632" y="3346"/>
                      <a:pt x="9454" y="1084"/>
                    </a:cubicBezTo>
                    <a:cubicBezTo>
                      <a:pt x="9534" y="969"/>
                      <a:pt x="9459" y="809"/>
                      <a:pt x="9315" y="809"/>
                    </a:cubicBezTo>
                    <a:cubicBezTo>
                      <a:pt x="9310" y="809"/>
                      <a:pt x="9304" y="809"/>
                      <a:pt x="9299" y="810"/>
                    </a:cubicBezTo>
                    <a:lnTo>
                      <a:pt x="8775" y="869"/>
                    </a:lnTo>
                    <a:cubicBezTo>
                      <a:pt x="8768" y="870"/>
                      <a:pt x="8761" y="871"/>
                      <a:pt x="8754" y="871"/>
                    </a:cubicBezTo>
                    <a:cubicBezTo>
                      <a:pt x="8676" y="871"/>
                      <a:pt x="8595" y="815"/>
                      <a:pt x="8573" y="738"/>
                    </a:cubicBezTo>
                    <a:cubicBezTo>
                      <a:pt x="8537" y="631"/>
                      <a:pt x="8620" y="512"/>
                      <a:pt x="8740" y="500"/>
                    </a:cubicBezTo>
                    <a:lnTo>
                      <a:pt x="10133" y="322"/>
                    </a:lnTo>
                    <a:cubicBezTo>
                      <a:pt x="10139" y="321"/>
                      <a:pt x="10146" y="320"/>
                      <a:pt x="10153" y="320"/>
                    </a:cubicBezTo>
                    <a:cubicBezTo>
                      <a:pt x="10253" y="320"/>
                      <a:pt x="10347" y="400"/>
                      <a:pt x="10347" y="500"/>
                    </a:cubicBezTo>
                    <a:lnTo>
                      <a:pt x="10347" y="1893"/>
                    </a:lnTo>
                    <a:cubicBezTo>
                      <a:pt x="10347" y="2000"/>
                      <a:pt x="10252" y="2072"/>
                      <a:pt x="10168" y="2072"/>
                    </a:cubicBezTo>
                    <a:cubicBezTo>
                      <a:pt x="10073" y="2072"/>
                      <a:pt x="9990" y="1988"/>
                      <a:pt x="9990" y="1893"/>
                    </a:cubicBezTo>
                    <a:lnTo>
                      <a:pt x="9990" y="1477"/>
                    </a:lnTo>
                    <a:cubicBezTo>
                      <a:pt x="9990" y="1417"/>
                      <a:pt x="9942" y="1346"/>
                      <a:pt x="9883" y="1334"/>
                    </a:cubicBezTo>
                    <a:cubicBezTo>
                      <a:pt x="9866" y="1324"/>
                      <a:pt x="9848" y="1319"/>
                      <a:pt x="9830" y="1319"/>
                    </a:cubicBezTo>
                    <a:cubicBezTo>
                      <a:pt x="9784" y="1319"/>
                      <a:pt x="9738" y="1347"/>
                      <a:pt x="9704" y="1381"/>
                    </a:cubicBezTo>
                    <a:cubicBezTo>
                      <a:pt x="9085" y="2119"/>
                      <a:pt x="8394" y="2810"/>
                      <a:pt x="7632" y="3382"/>
                    </a:cubicBezTo>
                    <a:cubicBezTo>
                      <a:pt x="7561" y="3441"/>
                      <a:pt x="7537" y="3548"/>
                      <a:pt x="7597" y="3608"/>
                    </a:cubicBezTo>
                    <a:cubicBezTo>
                      <a:pt x="7635" y="3646"/>
                      <a:pt x="7692" y="3674"/>
                      <a:pt x="7744" y="3674"/>
                    </a:cubicBezTo>
                    <a:cubicBezTo>
                      <a:pt x="7773" y="3674"/>
                      <a:pt x="7801" y="3665"/>
                      <a:pt x="7823" y="3643"/>
                    </a:cubicBezTo>
                    <a:cubicBezTo>
                      <a:pt x="8489" y="3131"/>
                      <a:pt x="9109" y="2548"/>
                      <a:pt x="9656" y="1917"/>
                    </a:cubicBezTo>
                    <a:cubicBezTo>
                      <a:pt x="9668" y="2179"/>
                      <a:pt x="9894" y="2405"/>
                      <a:pt x="10156" y="2405"/>
                    </a:cubicBezTo>
                    <a:cubicBezTo>
                      <a:pt x="10442" y="2405"/>
                      <a:pt x="10668" y="2179"/>
                      <a:pt x="10668" y="1893"/>
                    </a:cubicBezTo>
                    <a:lnTo>
                      <a:pt x="10668" y="500"/>
                    </a:lnTo>
                    <a:cubicBezTo>
                      <a:pt x="10621" y="369"/>
                      <a:pt x="10561" y="238"/>
                      <a:pt x="10466" y="131"/>
                    </a:cubicBezTo>
                    <a:cubicBezTo>
                      <a:pt x="10382" y="48"/>
                      <a:pt x="10270" y="0"/>
                      <a:pt x="10157" y="0"/>
                    </a:cubicBezTo>
                    <a:close/>
                  </a:path>
                </a:pathLst>
              </a:custGeom>
              <a:solidFill>
                <a:srgbClr val="30479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60958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19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C89C6-2F34-1387-E790-630C8C300896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3D1B5E4-8730-231F-4A92-79251C8B1A26}"/>
              </a:ext>
            </a:extLst>
          </p:cNvPr>
          <p:cNvSpPr txBox="1"/>
          <p:nvPr/>
        </p:nvSpPr>
        <p:spPr>
          <a:xfrm>
            <a:off x="4006099" y="603354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1D06E7-1BF3-1CE7-0C6E-913E12EDF500}"/>
              </a:ext>
            </a:extLst>
          </p:cNvPr>
          <p:cNvSpPr txBox="1"/>
          <p:nvPr/>
        </p:nvSpPr>
        <p:spPr>
          <a:xfrm>
            <a:off x="355600" y="363500"/>
            <a:ext cx="10925313" cy="5130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Bef>
                <a:spcPts val="800"/>
              </a:spcBef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اولاً: المؤشرات السكانية</a:t>
            </a:r>
          </a:p>
          <a:p>
            <a:pPr marL="1028700" lvl="1" indent="-571500" algn="just" rtl="1"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توفر مؤشرات عن السكان على مستوى النوع والفئات العمرية من خلال الاسقاطات السكانية وتقديرات السكان.</a:t>
            </a:r>
          </a:p>
          <a:p>
            <a:pPr marL="1028700" lvl="1" indent="-571500" algn="just" rtl="1"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عدد سكان اليمن لعام </a:t>
            </a:r>
            <a:r>
              <a:rPr lang="en-US" sz="3600" kern="1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2023</a:t>
            </a:r>
            <a:r>
              <a:rPr lang="ar-YE" sz="3600" kern="1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</a:t>
            </a:r>
            <a:r>
              <a:rPr lang="en-US" sz="3600" kern="1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32,627,231)   </a:t>
            </a:r>
            <a:r>
              <a:rPr lang="ar-YE" sz="3600" kern="1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)</a:t>
            </a:r>
          </a:p>
          <a:p>
            <a:pPr marL="1028700" lvl="1" indent="-571500" algn="just" rtl="1"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عدد الاناث(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(16,035,231</a:t>
            </a: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بنسبة 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49.14</a:t>
            </a: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%، بينما عدد الذكور 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16,592,000</a:t>
            </a: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بنسبة 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50.86</a:t>
            </a: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%، نسبة النوع 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103</a:t>
            </a: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.</a:t>
            </a:r>
          </a:p>
          <a:p>
            <a:pPr marL="1028700" lvl="1" indent="-571500" algn="just" rtl="1"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اخر تعداد سكاني سنة 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2004</a:t>
            </a:r>
            <a:r>
              <a:rPr lang="ar-Y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649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C89C6-2F34-1387-E790-630C8C300896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3D1B5E4-8730-231F-4A92-79251C8B1A26}"/>
              </a:ext>
            </a:extLst>
          </p:cNvPr>
          <p:cNvSpPr txBox="1"/>
          <p:nvPr/>
        </p:nvSpPr>
        <p:spPr>
          <a:xfrm>
            <a:off x="4006099" y="603354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مخطط 1">
            <a:extLst>
              <a:ext uri="{FF2B5EF4-FFF2-40B4-BE49-F238E27FC236}">
                <a16:creationId xmlns:a16="http://schemas.microsoft.com/office/drawing/2014/main" id="{E6CB489A-558D-A71F-209D-263AC72EB6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28440"/>
              </p:ext>
            </p:extLst>
          </p:nvPr>
        </p:nvGraphicFramePr>
        <p:xfrm>
          <a:off x="1" y="0"/>
          <a:ext cx="12192000" cy="5436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63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C89C6-2F34-1387-E790-630C8C300896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3D1B5E4-8730-231F-4A92-79251C8B1A26}"/>
              </a:ext>
            </a:extLst>
          </p:cNvPr>
          <p:cNvSpPr txBox="1"/>
          <p:nvPr/>
        </p:nvSpPr>
        <p:spPr>
          <a:xfrm>
            <a:off x="4006099" y="603354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 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28A3FB20-9164-4998-DCA0-D7A687B6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6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6F358A88-6390-8B5D-9833-B95F9079F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20" y="11474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C22304E6-6A58-1B9F-CBEE-406728A58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20" y="39795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 dirty="0"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CBFB07-A637-9510-D508-94759DEC788A}"/>
              </a:ext>
            </a:extLst>
          </p:cNvPr>
          <p:cNvSpPr txBox="1"/>
          <p:nvPr/>
        </p:nvSpPr>
        <p:spPr>
          <a:xfrm>
            <a:off x="867824" y="99464"/>
            <a:ext cx="10682930" cy="4249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+mj-cs"/>
              </a:rPr>
              <a:t>الزواج المبكر: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SA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نسبة</a:t>
            </a:r>
            <a:r>
              <a:rPr lang="ar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النساء المتزوجات حالي</a:t>
            </a:r>
            <a:r>
              <a:rPr lang="ar-SA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اً</a:t>
            </a:r>
            <a:r>
              <a:rPr lang="ar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في الفئة العمرية </a:t>
            </a:r>
            <a:r>
              <a:rPr lang="en-US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15</a:t>
            </a:r>
            <a:r>
              <a:rPr lang="ar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- </a:t>
            </a:r>
            <a:r>
              <a:rPr lang="en-US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19</a:t>
            </a:r>
            <a:r>
              <a:rPr lang="ar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عام</a:t>
            </a:r>
            <a:r>
              <a:rPr lang="ar-SA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اً</a:t>
            </a:r>
            <a:r>
              <a:rPr lang="ar-YE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وفقاً لمسح الميكس </a:t>
            </a:r>
            <a:r>
              <a:rPr lang="en-US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16.7</a:t>
            </a:r>
            <a:r>
              <a:rPr lang="ar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٪ في عام </a:t>
            </a:r>
            <a:r>
              <a:rPr lang="en-US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2023</a:t>
            </a:r>
            <a:r>
              <a:rPr lang="ar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. </a:t>
            </a:r>
            <a:endParaRPr lang="en-US" sz="3600" kern="100" dirty="0">
              <a:effectLst/>
              <a:latin typeface="Calibri Light" panose="020F0302020204030204" pitchFamily="34" charset="0"/>
              <a:ea typeface="Aptos" panose="020B0004020202020204" pitchFamily="34" charset="0"/>
              <a:cs typeface="+mj-cs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في المناطق الحضرية</a:t>
            </a:r>
            <a:r>
              <a:rPr lang="en-US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   </a:t>
            </a:r>
            <a:r>
              <a:rPr lang="en-US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     </a:t>
            </a:r>
            <a:r>
              <a:rPr lang="en-US" sz="3600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%18.7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في المناطق الريفية </a:t>
            </a:r>
            <a:r>
              <a:rPr lang="en-US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15.9</a:t>
            </a:r>
            <a:r>
              <a:rPr lang="ar-YE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%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نسبة النساء في الفئة العمرية </a:t>
            </a:r>
            <a:r>
              <a:rPr lang="en-US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45-20)</a:t>
            </a:r>
            <a:r>
              <a:rPr lang="ar-YE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 )اللاتي تزوجن قبل </a:t>
            </a:r>
            <a:r>
              <a:rPr lang="en-US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18</a:t>
            </a:r>
            <a:r>
              <a:rPr lang="ar-YE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سنة </a:t>
            </a:r>
            <a:r>
              <a:rPr lang="en-US" sz="3600" kern="100" dirty="0">
                <a:latin typeface="Calibri Light" panose="020F0302020204030204" pitchFamily="34" charset="0"/>
                <a:ea typeface="Aptos" panose="020B0004020202020204" pitchFamily="34" charset="0"/>
                <a:cs typeface="+mj-cs"/>
              </a:rPr>
              <a:t>34%</a:t>
            </a:r>
            <a:endParaRPr lang="ar-YE" sz="3600" kern="100" dirty="0">
              <a:latin typeface="Calibri Light" panose="020F0302020204030204" pitchFamily="34" charset="0"/>
              <a:ea typeface="Aptos" panose="020B00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702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8A0C64-D5A3-7E18-DBDB-BB068B4590B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64B390-2EAF-FBCD-5211-36D25425F122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B036A1EB-B05C-1EB7-4970-19C355430302}"/>
              </a:ext>
            </a:extLst>
          </p:cNvPr>
          <p:cNvSpPr txBox="1"/>
          <p:nvPr/>
        </p:nvSpPr>
        <p:spPr>
          <a:xfrm>
            <a:off x="4006099" y="6033542"/>
            <a:ext cx="41798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A36838-7861-FE11-125E-3EACC9E9E683}"/>
              </a:ext>
            </a:extLst>
          </p:cNvPr>
          <p:cNvSpPr txBox="1"/>
          <p:nvPr/>
        </p:nvSpPr>
        <p:spPr>
          <a:xfrm>
            <a:off x="7255410" y="67322"/>
            <a:ext cx="4565529" cy="587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2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2800" b="1" i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الزواج المبكر</a:t>
            </a:r>
            <a:endParaRPr lang="en-US" sz="2800" b="1" kern="1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ea typeface="Aptos" panose="020B00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E5024D-C2E7-2F9E-13C3-04F84B23C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238" y="2117110"/>
            <a:ext cx="8750692" cy="3248505"/>
          </a:xfrm>
          <a:prstGeom prst="rect">
            <a:avLst/>
          </a:prstGeom>
        </p:spPr>
      </p:pic>
      <p:sp>
        <p:nvSpPr>
          <p:cNvPr id="9" name="مربع نص 1"/>
          <p:cNvSpPr txBox="1"/>
          <p:nvPr/>
        </p:nvSpPr>
        <p:spPr>
          <a:xfrm>
            <a:off x="373380" y="1492385"/>
            <a:ext cx="10854914" cy="587853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no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ar-SA" sz="240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"/>
              </a:rPr>
              <a:t>نسبة النساء في الفئة العمرية (15 - 49) اللواتي يتزوجن قبل بلوغ سن 18 سنة </a:t>
            </a:r>
            <a:endParaRPr lang="en-US" dirty="0">
              <a:effectLst/>
              <a:latin typeface="Calibri Light" panose="020F0302020204030204" pitchFamily="34" charset="0"/>
              <a:ea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79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2CD8C-DC29-2881-4DC7-70EE7D6E8497}"/>
              </a:ext>
            </a:extLst>
          </p:cNvPr>
          <p:cNvSpPr/>
          <p:nvPr/>
        </p:nvSpPr>
        <p:spPr>
          <a:xfrm>
            <a:off x="0" y="5996669"/>
            <a:ext cx="12192000" cy="86133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C89C6-2F34-1387-E790-630C8C300896}"/>
              </a:ext>
            </a:extLst>
          </p:cNvPr>
          <p:cNvSpPr/>
          <p:nvPr/>
        </p:nvSpPr>
        <p:spPr>
          <a:xfrm>
            <a:off x="1976070" y="5498838"/>
            <a:ext cx="8239860" cy="995662"/>
          </a:xfrm>
          <a:prstGeom prst="rect">
            <a:avLst/>
          </a:prstGeom>
          <a:solidFill>
            <a:srgbClr val="BDD7EE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3D1B5E4-8730-231F-4A92-79251C8B1A26}"/>
              </a:ext>
            </a:extLst>
          </p:cNvPr>
          <p:cNvSpPr txBox="1"/>
          <p:nvPr/>
        </p:nvSpPr>
        <p:spPr>
          <a:xfrm>
            <a:off x="4006098" y="5695431"/>
            <a:ext cx="464757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YE" sz="2800" dirty="0">
                <a:solidFill>
                  <a:srgbClr val="2F559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إحصاءات النوع الاجتماعي</a:t>
            </a:r>
            <a:endParaRPr lang="ar" sz="2800" dirty="0">
              <a:solidFill>
                <a:srgbClr val="2F5597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0498CD4A-97B1-C8CC-EAC3-84B4443F2C0C}"/>
              </a:ext>
            </a:extLst>
          </p:cNvPr>
          <p:cNvSpPr txBox="1"/>
          <p:nvPr/>
        </p:nvSpPr>
        <p:spPr>
          <a:xfrm>
            <a:off x="2994991" y="255816"/>
            <a:ext cx="8696948" cy="5909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500"/>
              </a:spcAft>
              <a:tabLst>
                <a:tab pos="609600" algn="l"/>
                <a:tab pos="5937250" algn="r"/>
              </a:tabLst>
            </a:pPr>
            <a:r>
              <a:rPr lang="ar-YE" sz="3600" b="1" kern="100" dirty="0">
                <a:solidFill>
                  <a:srgbClr val="0000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ثانياً :التعليم 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مؤشر التكافؤ بين الجنسين في التعليم الابتدائي </a:t>
            </a:r>
            <a:r>
              <a:rPr lang="en-US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0.95</a:t>
            </a:r>
            <a:endParaRPr lang="ar-YE" sz="2800" b="1" kern="100" dirty="0">
              <a:solidFill>
                <a:srgbClr val="0F4761"/>
              </a:solidFill>
              <a:latin typeface="Calibri Light" panose="020F0302020204030204" pitchFamily="34" charset="0"/>
              <a:cs typeface="+mj-cs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endParaRPr lang="ar-YE" sz="2800" b="1" kern="100" dirty="0">
              <a:solidFill>
                <a:srgbClr val="0F4761"/>
              </a:solidFill>
              <a:latin typeface="Calibri Light" panose="020F0302020204030204" pitchFamily="34" charset="0"/>
              <a:cs typeface="+mj-cs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مؤشر التكافؤ بين الجنسين في التعليم الثانوي </a:t>
            </a:r>
            <a:r>
              <a:rPr lang="en-US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0.91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endParaRPr lang="ar-YE" sz="2800" b="1" kern="100" dirty="0">
              <a:solidFill>
                <a:srgbClr val="0F4761"/>
              </a:solidFill>
              <a:latin typeface="Calibri Light" panose="020F0302020204030204" pitchFamily="34" charset="0"/>
              <a:cs typeface="+mj-cs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مؤشر التكافؤ بين الجنسين في التعليم العالي </a:t>
            </a:r>
            <a:r>
              <a:rPr lang="en-US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0.60</a:t>
            </a:r>
            <a:endParaRPr lang="ar-YE" sz="2800" b="1" kern="100" dirty="0">
              <a:solidFill>
                <a:srgbClr val="0F4761"/>
              </a:solidFill>
              <a:latin typeface="Calibri Light" panose="020F0302020204030204" pitchFamily="34" charset="0"/>
              <a:cs typeface="+mj-cs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endParaRPr lang="ar-YE" sz="2800" b="1" kern="100" dirty="0">
              <a:solidFill>
                <a:srgbClr val="0F4761"/>
              </a:solidFill>
              <a:latin typeface="Calibri Light" panose="020F0302020204030204" pitchFamily="34" charset="0"/>
              <a:cs typeface="+mj-cs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ar-YE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المصدر: مسح الميكس(</a:t>
            </a:r>
            <a:r>
              <a:rPr lang="en-US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MICS</a:t>
            </a:r>
            <a:r>
              <a:rPr lang="ar-YE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 </a:t>
            </a:r>
            <a:r>
              <a:rPr lang="en-US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2022-2023</a:t>
            </a:r>
            <a:r>
              <a:rPr lang="ar-YE" sz="2800" b="1" kern="100" dirty="0">
                <a:solidFill>
                  <a:srgbClr val="0F4761"/>
                </a:solidFill>
                <a:latin typeface="Calibri Light" panose="020F0302020204030204" pitchFamily="34" charset="0"/>
                <a:cs typeface="+mj-cs"/>
              </a:rPr>
              <a:t> ) بالإضافة الى السجلات الإدارية.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endParaRPr lang="ar-YE" sz="2800" b="1" kern="100" dirty="0">
              <a:solidFill>
                <a:srgbClr val="0F476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47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8AC42923E4B4689AA3F4BC71C9076" ma:contentTypeVersion="21" ma:contentTypeDescription="Create a new document." ma:contentTypeScope="" ma:versionID="a62391516449346bf948149313bcea0b">
  <xsd:schema xmlns:xsd="http://www.w3.org/2001/XMLSchema" xmlns:xs="http://www.w3.org/2001/XMLSchema" xmlns:p="http://schemas.microsoft.com/office/2006/metadata/properties" xmlns:ns2="9e7a892e-3f44-4f43-afda-1bb9b87abd5a" xmlns:ns3="c10ce4fe-003f-40a8-a913-aa474e5a6271" xmlns:ns4="985ec44e-1bab-4c0b-9df0-6ba128686fc9" targetNamespace="http://schemas.microsoft.com/office/2006/metadata/properties" ma:root="true" ma:fieldsID="6f9892051e5099965700f1211bfe6a41" ns2:_="" ns3:_="" ns4:_="">
    <xsd:import namespace="9e7a892e-3f44-4f43-afda-1bb9b87abd5a"/>
    <xsd:import namespace="c10ce4fe-003f-40a8-a913-aa474e5a6271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7a892e-3f44-4f43-afda-1bb9b87ab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ce4fe-003f-40a8-a913-aa474e5a62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9257519-539e-4f49-837e-51dfaef5dda1}" ma:internalName="TaxCatchAll" ma:showField="CatchAllData" ma:web="c10ce4fe-003f-40a8-a913-aa474e5a62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7a892e-3f44-4f43-afda-1bb9b87abd5a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3A0956DB-9C18-425F-B9D1-A2AEA27FC754}"/>
</file>

<file path=customXml/itemProps2.xml><?xml version="1.0" encoding="utf-8"?>
<ds:datastoreItem xmlns:ds="http://schemas.openxmlformats.org/officeDocument/2006/customXml" ds:itemID="{67D5ECD4-E606-4C22-8E61-70C67C458252}"/>
</file>

<file path=customXml/itemProps3.xml><?xml version="1.0" encoding="utf-8"?>
<ds:datastoreItem xmlns:ds="http://schemas.openxmlformats.org/officeDocument/2006/customXml" ds:itemID="{0EA4336D-2C83-4946-8A6D-5082CF8D6A0B}"/>
</file>

<file path=docProps/app.xml><?xml version="1.0" encoding="utf-8"?>
<Properties xmlns="http://schemas.openxmlformats.org/officeDocument/2006/extended-properties" xmlns:vt="http://schemas.openxmlformats.org/officeDocument/2006/docPropsVTypes">
  <TotalTime>1149</TotalTime>
  <Words>583</Words>
  <Application>Microsoft Office PowerPoint</Application>
  <PresentationFormat>شاشة عريضة</PresentationFormat>
  <Paragraphs>97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8" baseType="lpstr">
      <vt:lpstr>Agency FB</vt:lpstr>
      <vt:lpstr>Aharoni</vt:lpstr>
      <vt:lpstr>Aptos</vt:lpstr>
      <vt:lpstr>Arial</vt:lpstr>
      <vt:lpstr>Calibri</vt:lpstr>
      <vt:lpstr>Calibri Light</vt:lpstr>
      <vt:lpstr>Castellar</vt:lpstr>
      <vt:lpstr>Playbill</vt:lpstr>
      <vt:lpstr>Poppins</vt:lpstr>
      <vt:lpstr>Sakkal Majalla</vt:lpstr>
      <vt:lpstr>Wingdings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Hassan-GISC</dc:creator>
  <cp:lastModifiedBy>Roaa Zain</cp:lastModifiedBy>
  <cp:revision>107</cp:revision>
  <dcterms:created xsi:type="dcterms:W3CDTF">2024-10-04T12:49:39Z</dcterms:created>
  <dcterms:modified xsi:type="dcterms:W3CDTF">2025-04-29T22:49:42Z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0x01010037A8AC42923E4B4689AA3F4BC71C9076</vt:lpwstr>
  </property>
</Properties>
</file>