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4"/>
    <p:sldMasterId id="2147483703" r:id="rId5"/>
    <p:sldMasterId id="2147483720" r:id="rId6"/>
  </p:sldMasterIdLst>
  <p:notesMasterIdLst>
    <p:notesMasterId r:id="rId29"/>
  </p:notesMasterIdLst>
  <p:sldIdLst>
    <p:sldId id="257" r:id="rId7"/>
    <p:sldId id="1189" r:id="rId8"/>
    <p:sldId id="1195" r:id="rId9"/>
    <p:sldId id="1190" r:id="rId10"/>
    <p:sldId id="1188" r:id="rId11"/>
    <p:sldId id="1191" r:id="rId12"/>
    <p:sldId id="1192" r:id="rId13"/>
    <p:sldId id="1198" r:id="rId14"/>
    <p:sldId id="1193" r:id="rId15"/>
    <p:sldId id="1194" r:id="rId16"/>
    <p:sldId id="1196" r:id="rId17"/>
    <p:sldId id="1197" r:id="rId18"/>
    <p:sldId id="1185" r:id="rId19"/>
    <p:sldId id="1186" r:id="rId20"/>
    <p:sldId id="594" r:id="rId21"/>
    <p:sldId id="595" r:id="rId22"/>
    <p:sldId id="576" r:id="rId23"/>
    <p:sldId id="289" r:id="rId24"/>
    <p:sldId id="273" r:id="rId25"/>
    <p:sldId id="1187" r:id="rId26"/>
    <p:sldId id="593" r:id="rId27"/>
    <p:sldId id="277"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CA6469-B472-4D07-8346-D2A67D32872B}" v="116" dt="2024-09-03T10:37:16.7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53" autoAdjust="0"/>
    <p:restoredTop sz="92269" autoAdjust="0"/>
  </p:normalViewPr>
  <p:slideViewPr>
    <p:cSldViewPr snapToGrid="0">
      <p:cViewPr varScale="1">
        <p:scale>
          <a:sx n="64" d="100"/>
          <a:sy n="64" d="100"/>
        </p:scale>
        <p:origin x="103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4422A0-537F-4C66-AA5E-038AE6A720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00A308-D3CB-4B3E-8678-E7D649D81FDF}">
      <dgm:prSet custT="1"/>
      <dgm:spPr/>
      <dgm:t>
        <a:bodyPr/>
        <a:lstStyle/>
        <a:p>
          <a:pPr algn="r"/>
          <a:r>
            <a:rPr lang="ar-LB" sz="3200" b="1"/>
            <a:t>التنسيق والتعاون بين فريق الاسكوا لبرنامج الإحصاءات الاقتصادية وجامعة الدول العربية حول أعمال اللجنة الاستشارية </a:t>
          </a:r>
          <a:r>
            <a:rPr lang="ar-EG" sz="3200" b="1"/>
            <a:t>للإحصاءات الاقتصادية</a:t>
          </a:r>
          <a:r>
            <a:rPr lang="ar-LB" sz="3200" b="1"/>
            <a:t> للإسكوا و</a:t>
          </a:r>
          <a:r>
            <a:rPr lang="ar-EG" sz="3200" b="1"/>
            <a:t>اللج</a:t>
          </a:r>
          <a:r>
            <a:rPr lang="ar-LB" sz="3200" b="1"/>
            <a:t>ا</a:t>
          </a:r>
          <a:r>
            <a:rPr lang="ar-EG" sz="3200" b="1"/>
            <a:t>ن الفرعية للحسابات القومية </a:t>
          </a:r>
          <a:r>
            <a:rPr lang="ar-LB" sz="3200" b="1"/>
            <a:t>و</a:t>
          </a:r>
          <a:r>
            <a:rPr lang="ar-EG" sz="3200" b="1"/>
            <a:t>للإحصاءات الاقتصادية</a:t>
          </a:r>
          <a:r>
            <a:rPr lang="ar-LB" sz="3200" b="1"/>
            <a:t> لجامعة الدول العربية </a:t>
          </a:r>
          <a:endParaRPr lang="en-US" sz="3200" b="1"/>
        </a:p>
      </dgm:t>
    </dgm:pt>
    <dgm:pt modelId="{E7D4F080-6B5C-4789-89F8-BAC522D8AED7}" type="parTrans" cxnId="{290EBD72-892E-44E3-8FC7-5EC9D5B9ADEA}">
      <dgm:prSet/>
      <dgm:spPr/>
      <dgm:t>
        <a:bodyPr/>
        <a:lstStyle/>
        <a:p>
          <a:pPr algn="r"/>
          <a:endParaRPr lang="en-US" sz="3200" b="1"/>
        </a:p>
      </dgm:t>
    </dgm:pt>
    <dgm:pt modelId="{B6726AC1-AEBB-4A8C-A892-1D508EB44DDC}" type="sibTrans" cxnId="{290EBD72-892E-44E3-8FC7-5EC9D5B9ADEA}">
      <dgm:prSet/>
      <dgm:spPr/>
      <dgm:t>
        <a:bodyPr/>
        <a:lstStyle/>
        <a:p>
          <a:pPr algn="r"/>
          <a:endParaRPr lang="en-US" sz="3200" b="1"/>
        </a:p>
      </dgm:t>
    </dgm:pt>
    <dgm:pt modelId="{115B9EF8-5275-4A67-88D2-5D611142660C}">
      <dgm:prSet custT="1"/>
      <dgm:spPr/>
      <dgm:t>
        <a:bodyPr/>
        <a:lstStyle/>
        <a:p>
          <a:pPr algn="r"/>
          <a:r>
            <a:rPr lang="ar-LB" sz="3200" b="1"/>
            <a:t>التنسيق والتعاون مع المعهد العربي للتدريب والاحصاء ومكتب الاحصاء الخليجي ومنظمة التعاون الإسلامي  ومع مكتب الإحصاء الاوروبي</a:t>
          </a:r>
          <a:endParaRPr lang="en-US" sz="3200" b="1"/>
        </a:p>
      </dgm:t>
    </dgm:pt>
    <dgm:pt modelId="{5C97B806-3BD7-42A5-A0ED-4679FF724162}" type="parTrans" cxnId="{4653123D-C181-49C4-8E8C-DEDB0F397C7A}">
      <dgm:prSet/>
      <dgm:spPr/>
      <dgm:t>
        <a:bodyPr/>
        <a:lstStyle/>
        <a:p>
          <a:pPr algn="r"/>
          <a:endParaRPr lang="en-US" sz="3200" b="1"/>
        </a:p>
      </dgm:t>
    </dgm:pt>
    <dgm:pt modelId="{1F452E0E-BF4B-4B9F-9178-046308E11BE2}" type="sibTrans" cxnId="{4653123D-C181-49C4-8E8C-DEDB0F397C7A}">
      <dgm:prSet/>
      <dgm:spPr/>
      <dgm:t>
        <a:bodyPr/>
        <a:lstStyle/>
        <a:p>
          <a:pPr algn="r"/>
          <a:endParaRPr lang="en-US" sz="3200" b="1"/>
        </a:p>
      </dgm:t>
    </dgm:pt>
    <dgm:pt modelId="{D723480C-0742-4B41-BCE6-24441E49F018}">
      <dgm:prSet custT="1"/>
      <dgm:spPr/>
      <dgm:t>
        <a:bodyPr/>
        <a:lstStyle/>
        <a:p>
          <a:pPr algn="r"/>
          <a:r>
            <a:rPr lang="ar-LB" sz="3200" b="1" dirty="0"/>
            <a:t>الموارد والوظائف في برنامج الاسكوا للإحصاءات الاقتصادية هو أقل ب 50% مما كان عليه ( مستشار إقليمي للحسابات القومية -مدير إدارة للإحصاء - مدير للإحصاءات الاجتماعية- وإعادة تصنيف وظائف احصائي لوظائف لتكنولوجيا المعلومات) </a:t>
          </a:r>
          <a:endParaRPr lang="en-US" sz="3200" b="1" dirty="0"/>
        </a:p>
      </dgm:t>
    </dgm:pt>
    <dgm:pt modelId="{804E89A0-1164-4968-A962-8B4304960C3B}" type="parTrans" cxnId="{1CB8479F-472F-44A9-BB37-159C82DEC85A}">
      <dgm:prSet/>
      <dgm:spPr/>
      <dgm:t>
        <a:bodyPr/>
        <a:lstStyle/>
        <a:p>
          <a:pPr algn="r"/>
          <a:endParaRPr lang="en-US" sz="3200" b="1"/>
        </a:p>
      </dgm:t>
    </dgm:pt>
    <dgm:pt modelId="{6BB4A6A4-8214-4A9A-996A-02E3B66DD8ED}" type="sibTrans" cxnId="{1CB8479F-472F-44A9-BB37-159C82DEC85A}">
      <dgm:prSet/>
      <dgm:spPr/>
      <dgm:t>
        <a:bodyPr/>
        <a:lstStyle/>
        <a:p>
          <a:pPr algn="r"/>
          <a:endParaRPr lang="en-US" sz="3200" b="1"/>
        </a:p>
      </dgm:t>
    </dgm:pt>
    <dgm:pt modelId="{7CD88267-4C3B-47A6-A730-316A465E6AFE}" type="pres">
      <dgm:prSet presAssocID="{5E4422A0-537F-4C66-AA5E-038AE6A72080}" presName="linear" presStyleCnt="0">
        <dgm:presLayoutVars>
          <dgm:animLvl val="lvl"/>
          <dgm:resizeHandles val="exact"/>
        </dgm:presLayoutVars>
      </dgm:prSet>
      <dgm:spPr/>
    </dgm:pt>
    <dgm:pt modelId="{42E592B4-8732-43F9-90A5-DB429A8A83EB}" type="pres">
      <dgm:prSet presAssocID="{F500A308-D3CB-4B3E-8678-E7D649D81FDF}" presName="parentText" presStyleLbl="node1" presStyleIdx="0" presStyleCnt="3">
        <dgm:presLayoutVars>
          <dgm:chMax val="0"/>
          <dgm:bulletEnabled val="1"/>
        </dgm:presLayoutVars>
      </dgm:prSet>
      <dgm:spPr/>
    </dgm:pt>
    <dgm:pt modelId="{B2A5C4EE-706A-482D-ABA6-1AC365B4A14F}" type="pres">
      <dgm:prSet presAssocID="{B6726AC1-AEBB-4A8C-A892-1D508EB44DDC}" presName="spacer" presStyleCnt="0"/>
      <dgm:spPr/>
    </dgm:pt>
    <dgm:pt modelId="{C6701B38-D9ED-4780-A2BD-603489FF7098}" type="pres">
      <dgm:prSet presAssocID="{115B9EF8-5275-4A67-88D2-5D611142660C}" presName="parentText" presStyleLbl="node1" presStyleIdx="1" presStyleCnt="3">
        <dgm:presLayoutVars>
          <dgm:chMax val="0"/>
          <dgm:bulletEnabled val="1"/>
        </dgm:presLayoutVars>
      </dgm:prSet>
      <dgm:spPr/>
    </dgm:pt>
    <dgm:pt modelId="{31795794-0511-46B6-9634-39130EF7A12F}" type="pres">
      <dgm:prSet presAssocID="{1F452E0E-BF4B-4B9F-9178-046308E11BE2}" presName="spacer" presStyleCnt="0"/>
      <dgm:spPr/>
    </dgm:pt>
    <dgm:pt modelId="{D3D10B8B-3083-47C9-B435-15D0D7D37926}" type="pres">
      <dgm:prSet presAssocID="{D723480C-0742-4B41-BCE6-24441E49F018}" presName="parentText" presStyleLbl="node1" presStyleIdx="2" presStyleCnt="3">
        <dgm:presLayoutVars>
          <dgm:chMax val="0"/>
          <dgm:bulletEnabled val="1"/>
        </dgm:presLayoutVars>
      </dgm:prSet>
      <dgm:spPr/>
    </dgm:pt>
  </dgm:ptLst>
  <dgm:cxnLst>
    <dgm:cxn modelId="{4653123D-C181-49C4-8E8C-DEDB0F397C7A}" srcId="{5E4422A0-537F-4C66-AA5E-038AE6A72080}" destId="{115B9EF8-5275-4A67-88D2-5D611142660C}" srcOrd="1" destOrd="0" parTransId="{5C97B806-3BD7-42A5-A0ED-4679FF724162}" sibTransId="{1F452E0E-BF4B-4B9F-9178-046308E11BE2}"/>
    <dgm:cxn modelId="{8B6B5D6A-3835-4122-85EA-841D64672DF1}" type="presOf" srcId="{F500A308-D3CB-4B3E-8678-E7D649D81FDF}" destId="{42E592B4-8732-43F9-90A5-DB429A8A83EB}" srcOrd="0" destOrd="0" presId="urn:microsoft.com/office/officeart/2005/8/layout/vList2"/>
    <dgm:cxn modelId="{85C85E6E-3643-4D81-9F32-1FB3A095F9E0}" type="presOf" srcId="{D723480C-0742-4B41-BCE6-24441E49F018}" destId="{D3D10B8B-3083-47C9-B435-15D0D7D37926}" srcOrd="0" destOrd="0" presId="urn:microsoft.com/office/officeart/2005/8/layout/vList2"/>
    <dgm:cxn modelId="{290EBD72-892E-44E3-8FC7-5EC9D5B9ADEA}" srcId="{5E4422A0-537F-4C66-AA5E-038AE6A72080}" destId="{F500A308-D3CB-4B3E-8678-E7D649D81FDF}" srcOrd="0" destOrd="0" parTransId="{E7D4F080-6B5C-4789-89F8-BAC522D8AED7}" sibTransId="{B6726AC1-AEBB-4A8C-A892-1D508EB44DDC}"/>
    <dgm:cxn modelId="{014AC558-E1A2-4D14-80E9-B5BDEA40EFAC}" type="presOf" srcId="{5E4422A0-537F-4C66-AA5E-038AE6A72080}" destId="{7CD88267-4C3B-47A6-A730-316A465E6AFE}" srcOrd="0" destOrd="0" presId="urn:microsoft.com/office/officeart/2005/8/layout/vList2"/>
    <dgm:cxn modelId="{1CB8479F-472F-44A9-BB37-159C82DEC85A}" srcId="{5E4422A0-537F-4C66-AA5E-038AE6A72080}" destId="{D723480C-0742-4B41-BCE6-24441E49F018}" srcOrd="2" destOrd="0" parTransId="{804E89A0-1164-4968-A962-8B4304960C3B}" sibTransId="{6BB4A6A4-8214-4A9A-996A-02E3B66DD8ED}"/>
    <dgm:cxn modelId="{EDC2FBEC-2306-496B-A6A7-008EA1444D3A}" type="presOf" srcId="{115B9EF8-5275-4A67-88D2-5D611142660C}" destId="{C6701B38-D9ED-4780-A2BD-603489FF7098}" srcOrd="0" destOrd="0" presId="urn:microsoft.com/office/officeart/2005/8/layout/vList2"/>
    <dgm:cxn modelId="{A081C26D-CA9D-4063-9CAE-17F04D2DB2D0}" type="presParOf" srcId="{7CD88267-4C3B-47A6-A730-316A465E6AFE}" destId="{42E592B4-8732-43F9-90A5-DB429A8A83EB}" srcOrd="0" destOrd="0" presId="urn:microsoft.com/office/officeart/2005/8/layout/vList2"/>
    <dgm:cxn modelId="{7A5B56BC-20EE-45A1-BDDB-088D118DEF4A}" type="presParOf" srcId="{7CD88267-4C3B-47A6-A730-316A465E6AFE}" destId="{B2A5C4EE-706A-482D-ABA6-1AC365B4A14F}" srcOrd="1" destOrd="0" presId="urn:microsoft.com/office/officeart/2005/8/layout/vList2"/>
    <dgm:cxn modelId="{3221673E-8327-405A-8375-6BB2F298127B}" type="presParOf" srcId="{7CD88267-4C3B-47A6-A730-316A465E6AFE}" destId="{C6701B38-D9ED-4780-A2BD-603489FF7098}" srcOrd="2" destOrd="0" presId="urn:microsoft.com/office/officeart/2005/8/layout/vList2"/>
    <dgm:cxn modelId="{E0D221DB-4894-4C30-A4DD-AAD775D18D1F}" type="presParOf" srcId="{7CD88267-4C3B-47A6-A730-316A465E6AFE}" destId="{31795794-0511-46B6-9634-39130EF7A12F}" srcOrd="3" destOrd="0" presId="urn:microsoft.com/office/officeart/2005/8/layout/vList2"/>
    <dgm:cxn modelId="{05BBD973-9813-4AD8-9463-7301D4EF2CA1}" type="presParOf" srcId="{7CD88267-4C3B-47A6-A730-316A465E6AFE}" destId="{D3D10B8B-3083-47C9-B435-15D0D7D3792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086D50-5763-4849-9F38-FB5D34B1B502}"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B345F1AA-529D-484F-AB01-F25B3D12BF8D}">
      <dgm:prSet custT="1"/>
      <dgm:spPr>
        <a:xfrm>
          <a:off x="4564676" y="1244758"/>
          <a:ext cx="1623991" cy="1716295"/>
        </a:xfrm>
        <a:prstGeom prst="ellipse">
          <a:avLst/>
        </a:prstGeom>
      </dgm:spPr>
      <dgm:t>
        <a:bodyPr/>
        <a:lstStyle/>
        <a:p>
          <a:r>
            <a:rPr lang="en-US" sz="1600" dirty="0"/>
            <a:t>Investing knowledge by producing annual regional  PPPs</a:t>
          </a:r>
        </a:p>
      </dgm:t>
    </dgm:pt>
    <dgm:pt modelId="{66202CC9-CC8F-45E2-9455-4BE0BCACE3BD}" type="parTrans" cxnId="{644A8322-8284-4F8B-82C5-3C5F34D0ECD9}">
      <dgm:prSet/>
      <dgm:spPr/>
      <dgm:t>
        <a:bodyPr/>
        <a:lstStyle/>
        <a:p>
          <a:endParaRPr lang="en-US" sz="1600"/>
        </a:p>
      </dgm:t>
    </dgm:pt>
    <dgm:pt modelId="{A07D475E-AB67-41C0-965F-1FD7BFEB19D9}" type="sibTrans" cxnId="{644A8322-8284-4F8B-82C5-3C5F34D0ECD9}">
      <dgm:prSet/>
      <dgm:spPr/>
      <dgm:t>
        <a:bodyPr/>
        <a:lstStyle/>
        <a:p>
          <a:endParaRPr lang="en-US" sz="1600"/>
        </a:p>
      </dgm:t>
    </dgm:pt>
    <dgm:pt modelId="{363C05F5-C018-4E26-B90A-409384CC7E8D}">
      <dgm:prSet custT="1"/>
      <dgm:spPr>
        <a:xfrm>
          <a:off x="4854756" y="214"/>
          <a:ext cx="1043830" cy="1043830"/>
        </a:xfrm>
        <a:prstGeom prst="ellipse">
          <a:avLst/>
        </a:prstGeom>
      </dgm:spPr>
      <dgm:t>
        <a:bodyPr/>
        <a:lstStyle/>
        <a:p>
          <a:r>
            <a:rPr lang="en-US" sz="1600" dirty="0"/>
            <a:t>HCPI for GCCs</a:t>
          </a:r>
        </a:p>
      </dgm:t>
    </dgm:pt>
    <dgm:pt modelId="{24D29D74-D8B0-4D96-BB5E-9F27E7B0C1E2}" type="parTrans" cxnId="{497F6321-51F9-42F4-BC27-C23266D3AC51}">
      <dgm:prSet/>
      <dgm:spPr/>
      <dgm:t>
        <a:bodyPr/>
        <a:lstStyle/>
        <a:p>
          <a:endParaRPr lang="en-US" sz="1600"/>
        </a:p>
      </dgm:t>
    </dgm:pt>
    <dgm:pt modelId="{06D10C6C-F10E-44C2-81CC-EED58C48E5E8}" type="sibTrans" cxnId="{497F6321-51F9-42F4-BC27-C23266D3AC51}">
      <dgm:prSet/>
      <dgm:spPr>
        <a:xfrm>
          <a:off x="3758317" y="484551"/>
          <a:ext cx="3236708" cy="3236708"/>
        </a:xfrm>
        <a:prstGeom prst="blockArc">
          <a:avLst>
            <a:gd name="adj1" fmla="val 16200000"/>
            <a:gd name="adj2" fmla="val 1800000"/>
            <a:gd name="adj3" fmla="val 4644"/>
          </a:avLst>
        </a:prstGeom>
      </dgm:spPr>
      <dgm:t>
        <a:bodyPr/>
        <a:lstStyle/>
        <a:p>
          <a:endParaRPr lang="en-US" sz="1600"/>
        </a:p>
      </dgm:t>
    </dgm:pt>
    <dgm:pt modelId="{D53BE6E1-997B-4BBE-9B0F-ECD5AE135A66}">
      <dgm:prSet custT="1"/>
      <dgm:spPr>
        <a:xfrm>
          <a:off x="6223749" y="2371379"/>
          <a:ext cx="1043830" cy="1043830"/>
        </a:xfrm>
        <a:prstGeom prst="ellipse">
          <a:avLst/>
        </a:prstGeom>
      </dgm:spPr>
      <dgm:t>
        <a:bodyPr/>
        <a:lstStyle/>
        <a:p>
          <a:r>
            <a:rPr lang="en-US" sz="1600" dirty="0"/>
            <a:t>HCPI for Non GCCs</a:t>
          </a:r>
        </a:p>
      </dgm:t>
    </dgm:pt>
    <dgm:pt modelId="{2EFC4549-BC43-4739-AC65-8BDD5EB2D22C}" type="parTrans" cxnId="{B2418CA1-5E26-419B-826F-FEA7CBFB9225}">
      <dgm:prSet/>
      <dgm:spPr/>
      <dgm:t>
        <a:bodyPr/>
        <a:lstStyle/>
        <a:p>
          <a:endParaRPr lang="en-US" sz="1600"/>
        </a:p>
      </dgm:t>
    </dgm:pt>
    <dgm:pt modelId="{D29D7D0E-F631-41C2-A22C-A8A570E0E95A}" type="sibTrans" cxnId="{B2418CA1-5E26-419B-826F-FEA7CBFB9225}">
      <dgm:prSet/>
      <dgm:spPr>
        <a:xfrm>
          <a:off x="3758317" y="484551"/>
          <a:ext cx="3236708" cy="3236708"/>
        </a:xfrm>
        <a:prstGeom prst="blockArc">
          <a:avLst>
            <a:gd name="adj1" fmla="val 1800000"/>
            <a:gd name="adj2" fmla="val 9000000"/>
            <a:gd name="adj3" fmla="val 4644"/>
          </a:avLst>
        </a:prstGeom>
      </dgm:spPr>
      <dgm:t>
        <a:bodyPr/>
        <a:lstStyle/>
        <a:p>
          <a:endParaRPr lang="en-US" sz="1600"/>
        </a:p>
      </dgm:t>
    </dgm:pt>
    <dgm:pt modelId="{1067E2CE-BCAE-404E-9FE2-F1BE6089B460}">
      <dgm:prSet custT="1"/>
      <dgm:spPr>
        <a:xfrm>
          <a:off x="3485764" y="2371379"/>
          <a:ext cx="1043830" cy="1043830"/>
        </a:xfrm>
        <a:prstGeom prst="ellipse">
          <a:avLst/>
        </a:prstGeom>
      </dgm:spPr>
      <dgm:t>
        <a:bodyPr/>
        <a:lstStyle/>
        <a:p>
          <a:pPr eaLnBrk="1" latinLnBrk="0"/>
          <a:r>
            <a:rPr lang="en-US" sz="1600" dirty="0"/>
            <a:t>HCPI for Arab Region</a:t>
          </a:r>
        </a:p>
      </dgm:t>
    </dgm:pt>
    <dgm:pt modelId="{8402E97A-2842-4443-BF70-92298920C899}" type="sibTrans" cxnId="{D06901AE-910C-4015-8F98-FF2759821A87}">
      <dgm:prSet/>
      <dgm:spPr>
        <a:xfrm>
          <a:off x="3758317" y="484551"/>
          <a:ext cx="3236708" cy="3236708"/>
        </a:xfrm>
        <a:prstGeom prst="blockArc">
          <a:avLst>
            <a:gd name="adj1" fmla="val 9000000"/>
            <a:gd name="adj2" fmla="val 16200000"/>
            <a:gd name="adj3" fmla="val 4644"/>
          </a:avLst>
        </a:prstGeom>
      </dgm:spPr>
      <dgm:t>
        <a:bodyPr/>
        <a:lstStyle/>
        <a:p>
          <a:endParaRPr lang="en-US" sz="1600"/>
        </a:p>
      </dgm:t>
    </dgm:pt>
    <dgm:pt modelId="{AC78108A-7871-463B-AEAA-D5E55360D0CB}" type="parTrans" cxnId="{D06901AE-910C-4015-8F98-FF2759821A87}">
      <dgm:prSet/>
      <dgm:spPr/>
      <dgm:t>
        <a:bodyPr/>
        <a:lstStyle/>
        <a:p>
          <a:endParaRPr lang="en-US" sz="1600"/>
        </a:p>
      </dgm:t>
    </dgm:pt>
    <dgm:pt modelId="{A3F1BACF-2359-4B4E-9C65-414956BDF778}">
      <dgm:prSet/>
      <dgm:spPr/>
    </dgm:pt>
    <dgm:pt modelId="{3B88B68D-1B8A-4C1F-A909-CB1E4EAB9DA1}" type="parTrans" cxnId="{20127C90-7EE0-4C74-9777-F91B08E4C064}">
      <dgm:prSet/>
      <dgm:spPr/>
      <dgm:t>
        <a:bodyPr/>
        <a:lstStyle/>
        <a:p>
          <a:endParaRPr lang="en-US" sz="1600"/>
        </a:p>
      </dgm:t>
    </dgm:pt>
    <dgm:pt modelId="{D1710EEA-400F-492C-A9F2-1DE562BAC618}" type="sibTrans" cxnId="{20127C90-7EE0-4C74-9777-F91B08E4C064}">
      <dgm:prSet/>
      <dgm:spPr/>
      <dgm:t>
        <a:bodyPr/>
        <a:lstStyle/>
        <a:p>
          <a:endParaRPr lang="en-US" sz="1600"/>
        </a:p>
      </dgm:t>
    </dgm:pt>
    <dgm:pt modelId="{1498BC49-6314-4D4F-82EA-1448FAFD7C19}">
      <dgm:prSet/>
      <dgm:spPr/>
      <dgm:t>
        <a:bodyPr/>
        <a:lstStyle/>
        <a:p>
          <a:pPr rtl="1"/>
          <a:endParaRPr lang="en-US" sz="1600" dirty="0"/>
        </a:p>
      </dgm:t>
    </dgm:pt>
    <dgm:pt modelId="{52526906-99C3-4919-B118-6084F36320CB}" type="parTrans" cxnId="{E661E837-63A8-4970-916D-E17DD80F2334}">
      <dgm:prSet/>
      <dgm:spPr/>
      <dgm:t>
        <a:bodyPr/>
        <a:lstStyle/>
        <a:p>
          <a:endParaRPr lang="en-US" sz="1600"/>
        </a:p>
      </dgm:t>
    </dgm:pt>
    <dgm:pt modelId="{80A333E1-543F-44A2-955C-ECCA074127AE}" type="sibTrans" cxnId="{E661E837-63A8-4970-916D-E17DD80F2334}">
      <dgm:prSet/>
      <dgm:spPr/>
      <dgm:t>
        <a:bodyPr/>
        <a:lstStyle/>
        <a:p>
          <a:endParaRPr lang="en-US" sz="1600"/>
        </a:p>
      </dgm:t>
    </dgm:pt>
    <dgm:pt modelId="{CFCF0FC2-62AE-4A1C-AA99-1434F573720D}" type="pres">
      <dgm:prSet presAssocID="{F7086D50-5763-4849-9F38-FB5D34B1B502}" presName="Name0" presStyleCnt="0">
        <dgm:presLayoutVars>
          <dgm:chMax val="1"/>
          <dgm:dir/>
          <dgm:animLvl val="ctr"/>
          <dgm:resizeHandles val="exact"/>
        </dgm:presLayoutVars>
      </dgm:prSet>
      <dgm:spPr/>
    </dgm:pt>
    <dgm:pt modelId="{1D059459-E6D7-4239-9F93-1D638114AF27}" type="pres">
      <dgm:prSet presAssocID="{B345F1AA-529D-484F-AB01-F25B3D12BF8D}" presName="centerShape" presStyleLbl="node0" presStyleIdx="0" presStyleCnt="1" custScaleX="117826"/>
      <dgm:spPr/>
    </dgm:pt>
    <dgm:pt modelId="{00DEC57D-B3C3-4AD2-92AF-14FFB5A7C092}" type="pres">
      <dgm:prSet presAssocID="{363C05F5-C018-4E26-B90A-409384CC7E8D}" presName="node" presStyleLbl="node1" presStyleIdx="0" presStyleCnt="3">
        <dgm:presLayoutVars>
          <dgm:bulletEnabled val="1"/>
        </dgm:presLayoutVars>
      </dgm:prSet>
      <dgm:spPr/>
    </dgm:pt>
    <dgm:pt modelId="{A6D09384-532A-404D-8575-B151C0DC60C9}" type="pres">
      <dgm:prSet presAssocID="{363C05F5-C018-4E26-B90A-409384CC7E8D}" presName="dummy" presStyleCnt="0"/>
      <dgm:spPr/>
    </dgm:pt>
    <dgm:pt modelId="{80B5F162-4032-4D3C-AE6F-EB0990FADF78}" type="pres">
      <dgm:prSet presAssocID="{06D10C6C-F10E-44C2-81CC-EED58C48E5E8}" presName="sibTrans" presStyleLbl="sibTrans2D1" presStyleIdx="0" presStyleCnt="3"/>
      <dgm:spPr/>
    </dgm:pt>
    <dgm:pt modelId="{4964AB32-9C8D-43AE-AE16-F008BB52263B}" type="pres">
      <dgm:prSet presAssocID="{D53BE6E1-997B-4BBE-9B0F-ECD5AE135A66}" presName="node" presStyleLbl="node1" presStyleIdx="1" presStyleCnt="3">
        <dgm:presLayoutVars>
          <dgm:bulletEnabled val="1"/>
        </dgm:presLayoutVars>
      </dgm:prSet>
      <dgm:spPr/>
    </dgm:pt>
    <dgm:pt modelId="{4D7BB794-DC84-49AB-9143-ED8E6625F681}" type="pres">
      <dgm:prSet presAssocID="{D53BE6E1-997B-4BBE-9B0F-ECD5AE135A66}" presName="dummy" presStyleCnt="0"/>
      <dgm:spPr/>
    </dgm:pt>
    <dgm:pt modelId="{4D403F38-462B-4B54-8CD4-7AFA2F0E8A23}" type="pres">
      <dgm:prSet presAssocID="{D29D7D0E-F631-41C2-A22C-A8A570E0E95A}" presName="sibTrans" presStyleLbl="sibTrans2D1" presStyleIdx="1" presStyleCnt="3"/>
      <dgm:spPr/>
    </dgm:pt>
    <dgm:pt modelId="{0ADB2DC1-0AD1-4A47-9D3A-0C8DF9C43049}" type="pres">
      <dgm:prSet presAssocID="{1067E2CE-BCAE-404E-9FE2-F1BE6089B460}" presName="node" presStyleLbl="node1" presStyleIdx="2" presStyleCnt="3">
        <dgm:presLayoutVars>
          <dgm:bulletEnabled val="1"/>
        </dgm:presLayoutVars>
      </dgm:prSet>
      <dgm:spPr/>
    </dgm:pt>
    <dgm:pt modelId="{C41B97E7-451E-4D04-9DD9-5E31189734ED}" type="pres">
      <dgm:prSet presAssocID="{1067E2CE-BCAE-404E-9FE2-F1BE6089B460}" presName="dummy" presStyleCnt="0"/>
      <dgm:spPr/>
    </dgm:pt>
    <dgm:pt modelId="{2367AFF7-B55E-4269-AD52-2C71A0A8DE3A}" type="pres">
      <dgm:prSet presAssocID="{8402E97A-2842-4443-BF70-92298920C899}" presName="sibTrans" presStyleLbl="sibTrans2D1" presStyleIdx="2" presStyleCnt="3"/>
      <dgm:spPr/>
    </dgm:pt>
  </dgm:ptLst>
  <dgm:cxnLst>
    <dgm:cxn modelId="{F5E45908-7782-47A0-958D-2E381405DFC8}" type="presOf" srcId="{8402E97A-2842-4443-BF70-92298920C899}" destId="{2367AFF7-B55E-4269-AD52-2C71A0A8DE3A}" srcOrd="0" destOrd="0" presId="urn:microsoft.com/office/officeart/2005/8/layout/radial6"/>
    <dgm:cxn modelId="{D0411E1E-B7CD-466A-B756-59D82E438C3E}" type="presOf" srcId="{D29D7D0E-F631-41C2-A22C-A8A570E0E95A}" destId="{4D403F38-462B-4B54-8CD4-7AFA2F0E8A23}" srcOrd="0" destOrd="0" presId="urn:microsoft.com/office/officeart/2005/8/layout/radial6"/>
    <dgm:cxn modelId="{90671C21-EBEA-4A19-A0B5-A043E6B29BFB}" type="presOf" srcId="{363C05F5-C018-4E26-B90A-409384CC7E8D}" destId="{00DEC57D-B3C3-4AD2-92AF-14FFB5A7C092}" srcOrd="0" destOrd="0" presId="urn:microsoft.com/office/officeart/2005/8/layout/radial6"/>
    <dgm:cxn modelId="{497F6321-51F9-42F4-BC27-C23266D3AC51}" srcId="{B345F1AA-529D-484F-AB01-F25B3D12BF8D}" destId="{363C05F5-C018-4E26-B90A-409384CC7E8D}" srcOrd="0" destOrd="0" parTransId="{24D29D74-D8B0-4D96-BB5E-9F27E7B0C1E2}" sibTransId="{06D10C6C-F10E-44C2-81CC-EED58C48E5E8}"/>
    <dgm:cxn modelId="{644A8322-8284-4F8B-82C5-3C5F34D0ECD9}" srcId="{F7086D50-5763-4849-9F38-FB5D34B1B502}" destId="{B345F1AA-529D-484F-AB01-F25B3D12BF8D}" srcOrd="0" destOrd="0" parTransId="{66202CC9-CC8F-45E2-9455-4BE0BCACE3BD}" sibTransId="{A07D475E-AB67-41C0-965F-1FD7BFEB19D9}"/>
    <dgm:cxn modelId="{E661E837-63A8-4970-916D-E17DD80F2334}" srcId="{F7086D50-5763-4849-9F38-FB5D34B1B502}" destId="{1498BC49-6314-4D4F-82EA-1448FAFD7C19}" srcOrd="2" destOrd="0" parTransId="{52526906-99C3-4919-B118-6084F36320CB}" sibTransId="{80A333E1-543F-44A2-955C-ECCA074127AE}"/>
    <dgm:cxn modelId="{E6DC9443-8813-42BC-9370-6207D90B93CD}" type="presOf" srcId="{B345F1AA-529D-484F-AB01-F25B3D12BF8D}" destId="{1D059459-E6D7-4239-9F93-1D638114AF27}" srcOrd="0" destOrd="0" presId="urn:microsoft.com/office/officeart/2005/8/layout/radial6"/>
    <dgm:cxn modelId="{3189654F-1D45-48C8-905B-EAF50C5C1900}" type="presOf" srcId="{06D10C6C-F10E-44C2-81CC-EED58C48E5E8}" destId="{80B5F162-4032-4D3C-AE6F-EB0990FADF78}" srcOrd="0" destOrd="0" presId="urn:microsoft.com/office/officeart/2005/8/layout/radial6"/>
    <dgm:cxn modelId="{144BE555-BA31-410C-B41A-16EA12BF7FC0}" type="presOf" srcId="{F7086D50-5763-4849-9F38-FB5D34B1B502}" destId="{CFCF0FC2-62AE-4A1C-AA99-1434F573720D}" srcOrd="0" destOrd="0" presId="urn:microsoft.com/office/officeart/2005/8/layout/radial6"/>
    <dgm:cxn modelId="{20127C90-7EE0-4C74-9777-F91B08E4C064}" srcId="{F7086D50-5763-4849-9F38-FB5D34B1B502}" destId="{A3F1BACF-2359-4B4E-9C65-414956BDF778}" srcOrd="1" destOrd="0" parTransId="{3B88B68D-1B8A-4C1F-A909-CB1E4EAB9DA1}" sibTransId="{D1710EEA-400F-492C-A9F2-1DE562BAC618}"/>
    <dgm:cxn modelId="{6998AF9A-BB53-4159-BB02-D57F5D65C338}" type="presOf" srcId="{1067E2CE-BCAE-404E-9FE2-F1BE6089B460}" destId="{0ADB2DC1-0AD1-4A47-9D3A-0C8DF9C43049}" srcOrd="0" destOrd="0" presId="urn:microsoft.com/office/officeart/2005/8/layout/radial6"/>
    <dgm:cxn modelId="{B2418CA1-5E26-419B-826F-FEA7CBFB9225}" srcId="{B345F1AA-529D-484F-AB01-F25B3D12BF8D}" destId="{D53BE6E1-997B-4BBE-9B0F-ECD5AE135A66}" srcOrd="1" destOrd="0" parTransId="{2EFC4549-BC43-4739-AC65-8BDD5EB2D22C}" sibTransId="{D29D7D0E-F631-41C2-A22C-A8A570E0E95A}"/>
    <dgm:cxn modelId="{D06901AE-910C-4015-8F98-FF2759821A87}" srcId="{B345F1AA-529D-484F-AB01-F25B3D12BF8D}" destId="{1067E2CE-BCAE-404E-9FE2-F1BE6089B460}" srcOrd="2" destOrd="0" parTransId="{AC78108A-7871-463B-AEAA-D5E55360D0CB}" sibTransId="{8402E97A-2842-4443-BF70-92298920C899}"/>
    <dgm:cxn modelId="{804794B0-E26B-448F-BEE3-3862C78F8732}" type="presOf" srcId="{D53BE6E1-997B-4BBE-9B0F-ECD5AE135A66}" destId="{4964AB32-9C8D-43AE-AE16-F008BB52263B}" srcOrd="0" destOrd="0" presId="urn:microsoft.com/office/officeart/2005/8/layout/radial6"/>
    <dgm:cxn modelId="{01CF63BB-5D81-46F4-B317-4F53D918A734}" type="presParOf" srcId="{CFCF0FC2-62AE-4A1C-AA99-1434F573720D}" destId="{1D059459-E6D7-4239-9F93-1D638114AF27}" srcOrd="0" destOrd="0" presId="urn:microsoft.com/office/officeart/2005/8/layout/radial6"/>
    <dgm:cxn modelId="{EDF22B8A-8C20-4778-9083-C5F1384DA883}" type="presParOf" srcId="{CFCF0FC2-62AE-4A1C-AA99-1434F573720D}" destId="{00DEC57D-B3C3-4AD2-92AF-14FFB5A7C092}" srcOrd="1" destOrd="0" presId="urn:microsoft.com/office/officeart/2005/8/layout/radial6"/>
    <dgm:cxn modelId="{72BF9F0D-17F2-43AE-A6E0-B8A20C1D1847}" type="presParOf" srcId="{CFCF0FC2-62AE-4A1C-AA99-1434F573720D}" destId="{A6D09384-532A-404D-8575-B151C0DC60C9}" srcOrd="2" destOrd="0" presId="urn:microsoft.com/office/officeart/2005/8/layout/radial6"/>
    <dgm:cxn modelId="{7CB53E5E-DCBB-4E17-A45F-4701A5DF5EC2}" type="presParOf" srcId="{CFCF0FC2-62AE-4A1C-AA99-1434F573720D}" destId="{80B5F162-4032-4D3C-AE6F-EB0990FADF78}" srcOrd="3" destOrd="0" presId="urn:microsoft.com/office/officeart/2005/8/layout/radial6"/>
    <dgm:cxn modelId="{5CD7D51E-90F4-40D7-9E9E-214D842AA249}" type="presParOf" srcId="{CFCF0FC2-62AE-4A1C-AA99-1434F573720D}" destId="{4964AB32-9C8D-43AE-AE16-F008BB52263B}" srcOrd="4" destOrd="0" presId="urn:microsoft.com/office/officeart/2005/8/layout/radial6"/>
    <dgm:cxn modelId="{D15D87A0-A0EE-468F-BBE0-5E373D60708F}" type="presParOf" srcId="{CFCF0FC2-62AE-4A1C-AA99-1434F573720D}" destId="{4D7BB794-DC84-49AB-9143-ED8E6625F681}" srcOrd="5" destOrd="0" presId="urn:microsoft.com/office/officeart/2005/8/layout/radial6"/>
    <dgm:cxn modelId="{0DA16523-1DCC-4B09-8239-57E303FF2129}" type="presParOf" srcId="{CFCF0FC2-62AE-4A1C-AA99-1434F573720D}" destId="{4D403F38-462B-4B54-8CD4-7AFA2F0E8A23}" srcOrd="6" destOrd="0" presId="urn:microsoft.com/office/officeart/2005/8/layout/radial6"/>
    <dgm:cxn modelId="{13A96310-B9B4-4BD2-9A1C-EBDFF2D73927}" type="presParOf" srcId="{CFCF0FC2-62AE-4A1C-AA99-1434F573720D}" destId="{0ADB2DC1-0AD1-4A47-9D3A-0C8DF9C43049}" srcOrd="7" destOrd="0" presId="urn:microsoft.com/office/officeart/2005/8/layout/radial6"/>
    <dgm:cxn modelId="{5CF0E74D-F4D7-4A56-B152-1D068DA59940}" type="presParOf" srcId="{CFCF0FC2-62AE-4A1C-AA99-1434F573720D}" destId="{C41B97E7-451E-4D04-9DD9-5E31189734ED}" srcOrd="8" destOrd="0" presId="urn:microsoft.com/office/officeart/2005/8/layout/radial6"/>
    <dgm:cxn modelId="{F970DF61-1E1F-4779-902B-7D969B1D4B9B}" type="presParOf" srcId="{CFCF0FC2-62AE-4A1C-AA99-1434F573720D}" destId="{2367AFF7-B55E-4269-AD52-2C71A0A8DE3A}"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592B4-8732-43F9-90A5-DB429A8A83EB}">
      <dsp:nvSpPr>
        <dsp:cNvPr id="0" name=""/>
        <dsp:cNvSpPr/>
      </dsp:nvSpPr>
      <dsp:spPr>
        <a:xfrm>
          <a:off x="0" y="2151"/>
          <a:ext cx="10209162" cy="1901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ar-LB" sz="3200" b="1" kern="1200"/>
            <a:t>التنسيق والتعاون بين فريق الاسكوا لبرنامج الإحصاءات الاقتصادية وجامعة الدول العربية حول أعمال اللجنة الاستشارية </a:t>
          </a:r>
          <a:r>
            <a:rPr lang="ar-EG" sz="3200" b="1" kern="1200"/>
            <a:t>للإحصاءات الاقتصادية</a:t>
          </a:r>
          <a:r>
            <a:rPr lang="ar-LB" sz="3200" b="1" kern="1200"/>
            <a:t> للإسكوا و</a:t>
          </a:r>
          <a:r>
            <a:rPr lang="ar-EG" sz="3200" b="1" kern="1200"/>
            <a:t>اللج</a:t>
          </a:r>
          <a:r>
            <a:rPr lang="ar-LB" sz="3200" b="1" kern="1200"/>
            <a:t>ا</a:t>
          </a:r>
          <a:r>
            <a:rPr lang="ar-EG" sz="3200" b="1" kern="1200"/>
            <a:t>ن الفرعية للحسابات القومية </a:t>
          </a:r>
          <a:r>
            <a:rPr lang="ar-LB" sz="3200" b="1" kern="1200"/>
            <a:t>و</a:t>
          </a:r>
          <a:r>
            <a:rPr lang="ar-EG" sz="3200" b="1" kern="1200"/>
            <a:t>للإحصاءات الاقتصادية</a:t>
          </a:r>
          <a:r>
            <a:rPr lang="ar-LB" sz="3200" b="1" kern="1200"/>
            <a:t> لجامعة الدول العربية </a:t>
          </a:r>
          <a:endParaRPr lang="en-US" sz="3200" b="1" kern="1200"/>
        </a:p>
      </dsp:txBody>
      <dsp:txXfrm>
        <a:off x="92800" y="94951"/>
        <a:ext cx="10023562" cy="1715421"/>
      </dsp:txXfrm>
    </dsp:sp>
    <dsp:sp modelId="{C6701B38-D9ED-4780-A2BD-603489FF7098}">
      <dsp:nvSpPr>
        <dsp:cNvPr id="0" name=""/>
        <dsp:cNvSpPr/>
      </dsp:nvSpPr>
      <dsp:spPr>
        <a:xfrm>
          <a:off x="0" y="1915618"/>
          <a:ext cx="10209162" cy="1901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ar-LB" sz="3200" b="1" kern="1200"/>
            <a:t>التنسيق والتعاون مع المعهد العربي للتدريب والاحصاء ومكتب الاحصاء الخليجي ومنظمة التعاون الإسلامي  ومع مكتب الإحصاء الاوروبي</a:t>
          </a:r>
          <a:endParaRPr lang="en-US" sz="3200" b="1" kern="1200"/>
        </a:p>
      </dsp:txBody>
      <dsp:txXfrm>
        <a:off x="92800" y="2008418"/>
        <a:ext cx="10023562" cy="1715421"/>
      </dsp:txXfrm>
    </dsp:sp>
    <dsp:sp modelId="{D3D10B8B-3083-47C9-B435-15D0D7D37926}">
      <dsp:nvSpPr>
        <dsp:cNvPr id="0" name=""/>
        <dsp:cNvSpPr/>
      </dsp:nvSpPr>
      <dsp:spPr>
        <a:xfrm>
          <a:off x="0" y="3829085"/>
          <a:ext cx="10209162" cy="19010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r" defTabSz="1422400">
            <a:lnSpc>
              <a:spcPct val="90000"/>
            </a:lnSpc>
            <a:spcBef>
              <a:spcPct val="0"/>
            </a:spcBef>
            <a:spcAft>
              <a:spcPct val="35000"/>
            </a:spcAft>
            <a:buNone/>
          </a:pPr>
          <a:r>
            <a:rPr lang="ar-LB" sz="3200" b="1" kern="1200" dirty="0"/>
            <a:t>الموارد والوظائف في برنامج الاسكوا للإحصاءات الاقتصادية هو أقل ب 50% مما كان عليه ( مستشار إقليمي للحسابات القومية -مدير إدارة للإحصاء - مدير للإحصاءات الاجتماعية- وإعادة تصنيف وظائف احصائي لوظائف لتكنولوجيا المعلومات) </a:t>
          </a:r>
          <a:endParaRPr lang="en-US" sz="3200" b="1" kern="1200" dirty="0"/>
        </a:p>
      </dsp:txBody>
      <dsp:txXfrm>
        <a:off x="92800" y="3921885"/>
        <a:ext cx="10023562" cy="17154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67AFF7-B55E-4269-AD52-2C71A0A8DE3A}">
      <dsp:nvSpPr>
        <dsp:cNvPr id="0" name=""/>
        <dsp:cNvSpPr/>
      </dsp:nvSpPr>
      <dsp:spPr>
        <a:xfrm>
          <a:off x="1575260" y="510443"/>
          <a:ext cx="3406963" cy="3406963"/>
        </a:xfrm>
        <a:prstGeom prst="blockArc">
          <a:avLst>
            <a:gd name="adj1" fmla="val 90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403F38-462B-4B54-8CD4-7AFA2F0E8A23}">
      <dsp:nvSpPr>
        <dsp:cNvPr id="0" name=""/>
        <dsp:cNvSpPr/>
      </dsp:nvSpPr>
      <dsp:spPr>
        <a:xfrm>
          <a:off x="1575260" y="510443"/>
          <a:ext cx="3406963" cy="3406963"/>
        </a:xfrm>
        <a:prstGeom prst="blockArc">
          <a:avLst>
            <a:gd name="adj1" fmla="val 1800000"/>
            <a:gd name="adj2" fmla="val 90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B5F162-4032-4D3C-AE6F-EB0990FADF78}">
      <dsp:nvSpPr>
        <dsp:cNvPr id="0" name=""/>
        <dsp:cNvSpPr/>
      </dsp:nvSpPr>
      <dsp:spPr>
        <a:xfrm>
          <a:off x="1575260" y="510443"/>
          <a:ext cx="3406963" cy="3406963"/>
        </a:xfrm>
        <a:prstGeom prst="blockArc">
          <a:avLst>
            <a:gd name="adj1" fmla="val 16200000"/>
            <a:gd name="adj2" fmla="val 1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059459-E6D7-4239-9F93-1D638114AF27}">
      <dsp:nvSpPr>
        <dsp:cNvPr id="0" name=""/>
        <dsp:cNvSpPr/>
      </dsp:nvSpPr>
      <dsp:spPr>
        <a:xfrm>
          <a:off x="2354438" y="1429460"/>
          <a:ext cx="1848606" cy="156892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Investing knowledge by producing annual regional  PPPs</a:t>
          </a:r>
        </a:p>
      </dsp:txBody>
      <dsp:txXfrm>
        <a:off x="2625160" y="1659224"/>
        <a:ext cx="1307162" cy="1109401"/>
      </dsp:txXfrm>
    </dsp:sp>
    <dsp:sp modelId="{00DEC57D-B3C3-4AD2-92AF-14FFB5A7C092}">
      <dsp:nvSpPr>
        <dsp:cNvPr id="0" name=""/>
        <dsp:cNvSpPr/>
      </dsp:nvSpPr>
      <dsp:spPr>
        <a:xfrm>
          <a:off x="2729616" y="855"/>
          <a:ext cx="1098250" cy="10982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HCPI for GCCs</a:t>
          </a:r>
        </a:p>
      </dsp:txBody>
      <dsp:txXfrm>
        <a:off x="2890451" y="161690"/>
        <a:ext cx="776580" cy="776580"/>
      </dsp:txXfrm>
    </dsp:sp>
    <dsp:sp modelId="{4964AB32-9C8D-43AE-AE16-F008BB52263B}">
      <dsp:nvSpPr>
        <dsp:cNvPr id="0" name=""/>
        <dsp:cNvSpPr/>
      </dsp:nvSpPr>
      <dsp:spPr>
        <a:xfrm>
          <a:off x="4170635" y="2496772"/>
          <a:ext cx="1098250" cy="10982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HCPI for Non GCCs</a:t>
          </a:r>
        </a:p>
      </dsp:txBody>
      <dsp:txXfrm>
        <a:off x="4331470" y="2657607"/>
        <a:ext cx="776580" cy="776580"/>
      </dsp:txXfrm>
    </dsp:sp>
    <dsp:sp modelId="{0ADB2DC1-0AD1-4A47-9D3A-0C8DF9C43049}">
      <dsp:nvSpPr>
        <dsp:cNvPr id="0" name=""/>
        <dsp:cNvSpPr/>
      </dsp:nvSpPr>
      <dsp:spPr>
        <a:xfrm>
          <a:off x="1288598" y="2496772"/>
          <a:ext cx="1098250" cy="10982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eaLnBrk="1" latinLnBrk="0">
            <a:lnSpc>
              <a:spcPct val="90000"/>
            </a:lnSpc>
            <a:spcBef>
              <a:spcPct val="0"/>
            </a:spcBef>
            <a:spcAft>
              <a:spcPct val="35000"/>
            </a:spcAft>
            <a:buNone/>
          </a:pPr>
          <a:r>
            <a:rPr lang="en-US" sz="1600" kern="1200" dirty="0"/>
            <a:t>HCPI for Arab Region</a:t>
          </a:r>
        </a:p>
      </dsp:txBody>
      <dsp:txXfrm>
        <a:off x="1449433" y="2657607"/>
        <a:ext cx="776580" cy="7765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35E2F4-F2FC-4CB5-849A-A832580EF236}" type="datetimeFigureOut">
              <a:rPr lang="en-US" smtClean="0"/>
              <a:t>9/28/2024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1CB7AC6-BAAD-4E3A-95FD-BA39961C05AA}" type="slidenum">
              <a:rPr lang="en-US" smtClean="0"/>
              <a:t>‹#›</a:t>
            </a:fld>
            <a:endParaRPr lang="en-US" dirty="0"/>
          </a:p>
        </p:txBody>
      </p:sp>
    </p:spTree>
    <p:extLst>
      <p:ext uri="{BB962C8B-B14F-4D97-AF65-F5344CB8AC3E}">
        <p14:creationId xmlns:p14="http://schemas.microsoft.com/office/powerpoint/2010/main" val="420994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just"/>
            <a:r>
              <a:rPr lang="en-US" sz="2000" b="1" dirty="0">
                <a:solidFill>
                  <a:schemeClr val="accent1"/>
                </a:solidFill>
                <a:latin typeface="Calibri" panose="020F0502020204030204" pitchFamily="34" charset="0"/>
                <a:cs typeface="Calibri" panose="020F0502020204030204" pitchFamily="34" charset="0"/>
              </a:rPr>
              <a:t>The Central Role of Statistical Offices: </a:t>
            </a:r>
            <a:r>
              <a:rPr lang="en-US" sz="2000" dirty="0">
                <a:solidFill>
                  <a:schemeClr val="accent1"/>
                </a:solidFill>
                <a:latin typeface="Calibri" panose="020F0502020204030204" pitchFamily="34" charset="0"/>
                <a:cs typeface="Calibri" panose="020F0502020204030204" pitchFamily="34" charset="0"/>
              </a:rPr>
              <a:t>extending the statistical framework to and invest in measuring wellbeing, inclusion, and sustainability measures in addition to GDP</a:t>
            </a:r>
          </a:p>
          <a:p>
            <a:pPr lvl="1" algn="just"/>
            <a:endParaRPr lang="en-US" sz="2000" dirty="0">
              <a:solidFill>
                <a:schemeClr val="accent1"/>
              </a:solidFill>
              <a:latin typeface="Calibri" panose="020F0502020204030204" pitchFamily="34" charset="0"/>
              <a:cs typeface="Calibri" panose="020F0502020204030204" pitchFamily="34" charset="0"/>
            </a:endParaRPr>
          </a:p>
          <a:p>
            <a:pPr lvl="2" algn="just"/>
            <a:r>
              <a:rPr lang="en-US" sz="2000" b="1" dirty="0">
                <a:solidFill>
                  <a:schemeClr val="accent1"/>
                </a:solidFill>
                <a:latin typeface="Calibri" panose="020F0502020204030204" pitchFamily="34" charset="0"/>
                <a:ea typeface="Calibri" panose="020F0502020204030204" pitchFamily="34" charset="0"/>
                <a:cs typeface="Calibri" panose="020F0502020204030204" pitchFamily="34" charset="0"/>
              </a:rPr>
              <a:t>Responding to policy priority </a:t>
            </a:r>
            <a:r>
              <a:rPr lang="en-US" sz="2000" dirty="0">
                <a:solidFill>
                  <a:schemeClr val="accent1"/>
                </a:solidFill>
                <a:latin typeface="Calibri" panose="020F0502020204030204" pitchFamily="34" charset="0"/>
                <a:ea typeface="Calibri" panose="020F0502020204030204" pitchFamily="34" charset="0"/>
                <a:cs typeface="Calibri" panose="020F0502020204030204" pitchFamily="34" charset="0"/>
              </a:rPr>
              <a:t>in the Arab Region:  </a:t>
            </a:r>
            <a:r>
              <a:rPr lang="en-US" sz="2000" dirty="0">
                <a:solidFill>
                  <a:schemeClr val="accent1"/>
                </a:solidFill>
                <a:latin typeface="Calibri" panose="020F0502020204030204" pitchFamily="34" charset="0"/>
                <a:cs typeface="Calibri" panose="020F0502020204030204" pitchFamily="34" charset="0"/>
              </a:rPr>
              <a:t>for Integrating economic, social, and environmental information into extended accounts and meaningful and actionable dashboards of indicators and indexes to measure wellbeing, inclusion, and sustainable development for which statistical systems in Arab Countries should be ready to implement</a:t>
            </a:r>
          </a:p>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14</a:t>
            </a:fld>
            <a:endParaRPr lang="en-US"/>
          </a:p>
        </p:txBody>
      </p:sp>
    </p:spTree>
    <p:extLst>
      <p:ext uri="{BB962C8B-B14F-4D97-AF65-F5344CB8AC3E}">
        <p14:creationId xmlns:p14="http://schemas.microsoft.com/office/powerpoint/2010/main" val="85600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ar-LB" dirty="0">
                <a:solidFill>
                  <a:sysClr val="window" lastClr="FFFFFF"/>
                </a:solidFill>
                <a:latin typeface="Calibri" panose="020F0502020204030204"/>
              </a:rPr>
              <a:t>إنتاج مؤشر أسعار موحد لمنطقة دول مجلس التعاون الخليجي</a:t>
            </a:r>
            <a:endParaRPr lang="en-US" dirty="0">
              <a:solidFill>
                <a:sysClr val="window" lastClr="FFFFFF"/>
              </a:solidFill>
              <a:latin typeface="Calibri" panose="020F0502020204030204"/>
            </a:endParaRPr>
          </a:p>
          <a:p>
            <a:pPr defTabSz="931774">
              <a:defRPr/>
            </a:pPr>
            <a:r>
              <a:rPr lang="ar-LB" dirty="0">
                <a:solidFill>
                  <a:sysClr val="window" lastClr="FFFFFF"/>
                </a:solidFill>
                <a:latin typeface="Calibri" panose="020F0502020204030204"/>
              </a:rPr>
              <a:t>استثمار المعرفة من إنتاج مماثلات قوة شرائية إقليمية سنوية</a:t>
            </a:r>
            <a:endParaRPr lang="en-US" dirty="0">
              <a:solidFill>
                <a:sysClr val="window" lastClr="FFFFFF"/>
              </a:solidFill>
              <a:latin typeface="Calibri" panose="020F0502020204030204"/>
            </a:endParaRPr>
          </a:p>
          <a:p>
            <a:pPr defTabSz="931774">
              <a:defRPr/>
            </a:pPr>
            <a:endParaRPr lang="en-US" dirty="0">
              <a:solidFill>
                <a:sysClr val="window" lastClr="FFFFFF"/>
              </a:solidFill>
              <a:latin typeface="Calibri" panose="020F0502020204030204"/>
            </a:endParaRPr>
          </a:p>
          <a:p>
            <a:endParaRPr lang="en-US" dirty="0"/>
          </a:p>
        </p:txBody>
      </p:sp>
      <p:sp>
        <p:nvSpPr>
          <p:cNvPr id="4" name="Slide Number Placeholder 3"/>
          <p:cNvSpPr>
            <a:spLocks noGrp="1"/>
          </p:cNvSpPr>
          <p:nvPr>
            <p:ph type="sldNum" sz="quarter" idx="5"/>
          </p:nvPr>
        </p:nvSpPr>
        <p:spPr/>
        <p:txBody>
          <a:bodyPr/>
          <a:lstStyle/>
          <a:p>
            <a:fld id="{FB27F49A-4A76-8648-9A37-132247F598C3}" type="slidenum">
              <a:rPr lang="en-US" smtClean="0"/>
              <a:t>19</a:t>
            </a:fld>
            <a:endParaRPr lang="en-US"/>
          </a:p>
        </p:txBody>
      </p:sp>
    </p:spTree>
    <p:extLst>
      <p:ext uri="{BB962C8B-B14F-4D97-AF65-F5344CB8AC3E}">
        <p14:creationId xmlns:p14="http://schemas.microsoft.com/office/powerpoint/2010/main" val="2003972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CB7AC6-BAAD-4E3A-95FD-BA39961C05AA}" type="slidenum">
              <a:rPr lang="en-US" smtClean="0"/>
              <a:t>22</a:t>
            </a:fld>
            <a:endParaRPr lang="en-US" dirty="0"/>
          </a:p>
        </p:txBody>
      </p:sp>
    </p:spTree>
    <p:extLst>
      <p:ext uri="{BB962C8B-B14F-4D97-AF65-F5344CB8AC3E}">
        <p14:creationId xmlns:p14="http://schemas.microsoft.com/office/powerpoint/2010/main" val="3449128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CA286-F231-6253-093F-3B29E06D82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9BA2CC-79CB-F6CD-C5A8-99FFF1139B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F00B0D-24E8-D68A-0303-B94980E80403}"/>
              </a:ext>
            </a:extLst>
          </p:cNvPr>
          <p:cNvSpPr>
            <a:spLocks noGrp="1"/>
          </p:cNvSpPr>
          <p:nvPr>
            <p:ph type="dt" sz="half" idx="10"/>
          </p:nvPr>
        </p:nvSpPr>
        <p:spPr/>
        <p:txBody>
          <a:bodyPr/>
          <a:lstStyle/>
          <a:p>
            <a:fld id="{DEF201DD-8428-4C3E-8BAB-15E7D647CBC0}" type="datetimeFigureOut">
              <a:rPr lang="en-US" smtClean="0"/>
              <a:t>9/28/2024</a:t>
            </a:fld>
            <a:endParaRPr lang="en-US" dirty="0"/>
          </a:p>
        </p:txBody>
      </p:sp>
      <p:sp>
        <p:nvSpPr>
          <p:cNvPr id="5" name="Footer Placeholder 4">
            <a:extLst>
              <a:ext uri="{FF2B5EF4-FFF2-40B4-BE49-F238E27FC236}">
                <a16:creationId xmlns:a16="http://schemas.microsoft.com/office/drawing/2014/main" id="{A43A33A8-8362-97C1-E32A-76F064D05CB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213291-AEF3-C6F1-0353-8643840AB633}"/>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1504897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CA315-AC83-FF2A-6EB3-6D8EA4B06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F667BF-7226-7DDF-DB67-61C4D63BBC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D5808-43F7-EA5F-5BCA-BB47FF6014E9}"/>
              </a:ext>
            </a:extLst>
          </p:cNvPr>
          <p:cNvSpPr>
            <a:spLocks noGrp="1"/>
          </p:cNvSpPr>
          <p:nvPr>
            <p:ph type="dt" sz="half" idx="10"/>
          </p:nvPr>
        </p:nvSpPr>
        <p:spPr/>
        <p:txBody>
          <a:bodyPr/>
          <a:lstStyle/>
          <a:p>
            <a:fld id="{DEF201DD-8428-4C3E-8BAB-15E7D647CBC0}" type="datetimeFigureOut">
              <a:rPr lang="en-US" smtClean="0"/>
              <a:t>9/28/2024</a:t>
            </a:fld>
            <a:endParaRPr lang="en-US" dirty="0"/>
          </a:p>
        </p:txBody>
      </p:sp>
      <p:sp>
        <p:nvSpPr>
          <p:cNvPr id="5" name="Footer Placeholder 4">
            <a:extLst>
              <a:ext uri="{FF2B5EF4-FFF2-40B4-BE49-F238E27FC236}">
                <a16:creationId xmlns:a16="http://schemas.microsoft.com/office/drawing/2014/main" id="{41F7EF8F-6158-2F6B-FBBD-AAF4E72BEF5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384FDD-07E5-8B68-E0A9-281F25F749A6}"/>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175086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97C4C0-5B38-D413-9B5C-772CA09EDA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5F831D-90AC-C36D-2295-7A9886A46B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3D935-B31C-B346-03E0-5962854E169A}"/>
              </a:ext>
            </a:extLst>
          </p:cNvPr>
          <p:cNvSpPr>
            <a:spLocks noGrp="1"/>
          </p:cNvSpPr>
          <p:nvPr>
            <p:ph type="dt" sz="half" idx="10"/>
          </p:nvPr>
        </p:nvSpPr>
        <p:spPr/>
        <p:txBody>
          <a:bodyPr/>
          <a:lstStyle/>
          <a:p>
            <a:fld id="{DEF201DD-8428-4C3E-8BAB-15E7D647CBC0}" type="datetimeFigureOut">
              <a:rPr lang="en-US" smtClean="0"/>
              <a:t>9/28/2024</a:t>
            </a:fld>
            <a:endParaRPr lang="en-US" dirty="0"/>
          </a:p>
        </p:txBody>
      </p:sp>
      <p:sp>
        <p:nvSpPr>
          <p:cNvPr id="5" name="Footer Placeholder 4">
            <a:extLst>
              <a:ext uri="{FF2B5EF4-FFF2-40B4-BE49-F238E27FC236}">
                <a16:creationId xmlns:a16="http://schemas.microsoft.com/office/drawing/2014/main" id="{BCF8D37B-5955-76CF-F5E7-E89F25E807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523A75-5659-0733-A181-56656CCD6C06}"/>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1954778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nclus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0D9A51-250E-4249-A28F-8BCB6AF9B0EA}"/>
              </a:ext>
            </a:extLst>
          </p:cNvPr>
          <p:cNvSpPr/>
          <p:nvPr userDrawn="1"/>
        </p:nvSpPr>
        <p:spPr>
          <a:xfrm>
            <a:off x="1" y="2381250"/>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endParaRPr>
          </a:p>
        </p:txBody>
      </p:sp>
      <p:pic>
        <p:nvPicPr>
          <p:cNvPr id="6" name="Picture 5">
            <a:extLst>
              <a:ext uri="{FF2B5EF4-FFF2-40B4-BE49-F238E27FC236}">
                <a16:creationId xmlns:a16="http://schemas.microsoft.com/office/drawing/2014/main" id="{5E364381-9B92-DA43-9584-EA55DC6092D3}"/>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3628102" y="3034907"/>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9784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oAutofit/>
          </a:bodyPr>
          <a:lstStyle>
            <a:lvl1pPr marL="0" indent="0" algn="ctr" rtl="1">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userDrawn="1"/>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lgn="r" rtl="1">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Tree>
    <p:extLst>
      <p:ext uri="{BB962C8B-B14F-4D97-AF65-F5344CB8AC3E}">
        <p14:creationId xmlns:p14="http://schemas.microsoft.com/office/powerpoint/2010/main" val="4074247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imple 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577218"/>
            <a:ext cx="10515600" cy="2852737"/>
          </a:xfrm>
          <a:prstGeom prst="rect">
            <a:avLst/>
          </a:prstGeom>
        </p:spPr>
        <p:txBody>
          <a:bodyPr anchor="b"/>
          <a:lstStyle>
            <a:lvl1pPr>
              <a:defRPr sz="6000" b="1" i="0">
                <a:solidFill>
                  <a:srgbClr val="3098D2"/>
                </a:solidFill>
                <a:latin typeface="Helvetica Neue LT Std 75" panose="020B0604020202020204" pitchFamily="34" charset="0"/>
              </a:defRPr>
            </a:lvl1pPr>
          </a:lstStyle>
          <a:p>
            <a:r>
              <a:rPr lang="en-US" noProof="0" dirty="0"/>
              <a:t>Title of the presentation</a:t>
            </a:r>
          </a:p>
        </p:txBody>
      </p:sp>
      <p:sp>
        <p:nvSpPr>
          <p:cNvPr id="3" name="Text Placeholder 2"/>
          <p:cNvSpPr>
            <a:spLocks noGrp="1"/>
          </p:cNvSpPr>
          <p:nvPr>
            <p:ph type="body" idx="1" hasCustomPrompt="1"/>
          </p:nvPr>
        </p:nvSpPr>
        <p:spPr>
          <a:xfrm>
            <a:off x="831850" y="4456943"/>
            <a:ext cx="10515600" cy="843927"/>
          </a:xfrm>
        </p:spPr>
        <p:txBody>
          <a:bodyPr/>
          <a:lstStyle>
            <a:lvl1pPr marL="0" indent="0">
              <a:buNone/>
              <a:defRPr sz="2400" b="0" i="0">
                <a:solidFill>
                  <a:schemeClr val="tx1">
                    <a:tint val="75000"/>
                  </a:schemeClr>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Your subtitle goes here</a:t>
            </a:r>
          </a:p>
          <a:p>
            <a:pPr lvl="0"/>
            <a:endParaRPr lang="en-US" noProof="0" dirty="0"/>
          </a:p>
        </p:txBody>
      </p:sp>
      <p:sp>
        <p:nvSpPr>
          <p:cNvPr id="6" name="TextBox 5">
            <a:extLst>
              <a:ext uri="{FF2B5EF4-FFF2-40B4-BE49-F238E27FC236}">
                <a16:creationId xmlns:a16="http://schemas.microsoft.com/office/drawing/2014/main" id="{8620F4C3-FBB0-446F-B82A-7ACD1E89EBD6}"/>
              </a:ext>
            </a:extLst>
          </p:cNvPr>
          <p:cNvSpPr txBox="1"/>
          <p:nvPr userDrawn="1"/>
        </p:nvSpPr>
        <p:spPr>
          <a:xfrm>
            <a:off x="6621261" y="377780"/>
            <a:ext cx="4881092" cy="246221"/>
          </a:xfrm>
          <a:prstGeom prst="rect">
            <a:avLst/>
          </a:prstGeom>
          <a:noFill/>
        </p:spPr>
        <p:txBody>
          <a:bodyPr wrap="square" rtlCol="0">
            <a:spAutoFit/>
          </a:bodyPr>
          <a:lstStyle/>
          <a:p>
            <a:r>
              <a:rPr lang="en-US" sz="1000" spc="90" baseline="0" dirty="0">
                <a:latin typeface="Helvetica Neue LT Std 45 Light" panose="020B0403020202020204"/>
              </a:rPr>
              <a:t>UNITED NATIONS CONFERENCE ON TRADE AND DEVELOPMENT</a:t>
            </a:r>
          </a:p>
        </p:txBody>
      </p:sp>
      <p:pic>
        <p:nvPicPr>
          <p:cNvPr id="7" name="Graphic 6">
            <a:extLst>
              <a:ext uri="{FF2B5EF4-FFF2-40B4-BE49-F238E27FC236}">
                <a16:creationId xmlns:a16="http://schemas.microsoft.com/office/drawing/2014/main" id="{86627EBC-94E2-4AC2-97C9-9EB8F860DC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0182" y="625134"/>
            <a:ext cx="1082088" cy="180348"/>
          </a:xfrm>
          <a:prstGeom prst="rect">
            <a:avLst/>
          </a:prstGeom>
        </p:spPr>
      </p:pic>
      <p:pic>
        <p:nvPicPr>
          <p:cNvPr id="10" name="Graphic 9">
            <a:extLst>
              <a:ext uri="{FF2B5EF4-FFF2-40B4-BE49-F238E27FC236}">
                <a16:creationId xmlns:a16="http://schemas.microsoft.com/office/drawing/2014/main" id="{1EB33A35-827B-4728-A4D8-06020C5E35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02673" y="5591503"/>
            <a:ext cx="744777" cy="922876"/>
          </a:xfrm>
          <a:prstGeom prst="rect">
            <a:avLst/>
          </a:prstGeom>
        </p:spPr>
      </p:pic>
    </p:spTree>
    <p:extLst>
      <p:ext uri="{BB962C8B-B14F-4D97-AF65-F5344CB8AC3E}">
        <p14:creationId xmlns:p14="http://schemas.microsoft.com/office/powerpoint/2010/main" val="39389633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364381-9B92-DA43-9584-EA55DC6092D3}"/>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1629103" y="1297305"/>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29101" y="3756510"/>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6" descr="A picture containing drawing&#10;&#10;Description automatically generated">
            <a:extLst>
              <a:ext uri="{FF2B5EF4-FFF2-40B4-BE49-F238E27FC236}">
                <a16:creationId xmlns:a16="http://schemas.microsoft.com/office/drawing/2014/main" id="{010D66FA-8C0F-D54D-91B7-17CC665EC7B4}"/>
              </a:ext>
            </a:extLst>
          </p:cNvPr>
          <p:cNvPicPr>
            <a:picLocks noChangeAspect="1"/>
          </p:cNvPicPr>
          <p:nvPr/>
        </p:nvPicPr>
        <p:blipFill>
          <a:blip r:embed="rId3"/>
          <a:stretch>
            <a:fillRect/>
          </a:stretch>
        </p:blipFill>
        <p:spPr>
          <a:xfrm>
            <a:off x="1077733" y="4862104"/>
            <a:ext cx="4992389" cy="1616334"/>
          </a:xfrm>
          <a:prstGeom prst="rect">
            <a:avLst/>
          </a:prstGeom>
        </p:spPr>
      </p:pic>
    </p:spTree>
    <p:extLst>
      <p:ext uri="{BB962C8B-B14F-4D97-AF65-F5344CB8AC3E}">
        <p14:creationId xmlns:p14="http://schemas.microsoft.com/office/powerpoint/2010/main" val="406600990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ection-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FD712B4-46EA-F945-815F-208955F2242B}"/>
              </a:ext>
            </a:extLst>
          </p:cNvPr>
          <p:cNvSpPr/>
          <p:nvPr/>
        </p:nvSpPr>
        <p:spPr>
          <a:xfrm>
            <a:off x="0" y="1564301"/>
            <a:ext cx="12192000" cy="4353419"/>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533527" y="2218793"/>
            <a:ext cx="8933796" cy="2367383"/>
          </a:xfrm>
          <a:prstGeom prst="rect">
            <a:avLst/>
          </a:prstGeom>
        </p:spPr>
        <p:txBody>
          <a:bodyPr tIns="45720" bIns="45720" anchor="ctr">
            <a:normAutofit/>
          </a:bodyPr>
          <a:lstStyle>
            <a:lvl1pPr algn="ctr">
              <a:lnSpc>
                <a:spcPct val="83000"/>
              </a:lnSpc>
              <a:defRPr lang="en-US" sz="5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3525" y="4677998"/>
            <a:ext cx="8936846" cy="457201"/>
          </a:xfrm>
          <a:prstGeom prst="rect">
            <a:avLst/>
          </a:prstGeom>
        </p:spPr>
        <p:txBody>
          <a:bodyPr>
            <a:noAutofit/>
          </a:bodyPr>
          <a:lstStyle>
            <a:lvl1pPr marL="0" indent="0" algn="ctr">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extBox 4">
            <a:extLst>
              <a:ext uri="{FF2B5EF4-FFF2-40B4-BE49-F238E27FC236}">
                <a16:creationId xmlns:a16="http://schemas.microsoft.com/office/drawing/2014/main" id="{7AE833D7-E954-364B-AC62-83CB091FE16C}"/>
              </a:ext>
            </a:extLst>
          </p:cNvPr>
          <p:cNvSpPr txBox="1"/>
          <p:nvPr/>
        </p:nvSpPr>
        <p:spPr>
          <a:xfrm>
            <a:off x="2459506" y="6476168"/>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7" name="Picture 6" descr="A picture containing drawing&#10;&#10;Description automatically generated">
            <a:extLst>
              <a:ext uri="{FF2B5EF4-FFF2-40B4-BE49-F238E27FC236}">
                <a16:creationId xmlns:a16="http://schemas.microsoft.com/office/drawing/2014/main" id="{8873E871-7A5B-7042-8C3D-C461CF40675D}"/>
              </a:ext>
            </a:extLst>
          </p:cNvPr>
          <p:cNvPicPr>
            <a:picLocks noChangeAspect="1"/>
          </p:cNvPicPr>
          <p:nvPr/>
        </p:nvPicPr>
        <p:blipFill>
          <a:blip r:embed="rId2"/>
          <a:stretch>
            <a:fillRect/>
          </a:stretch>
        </p:blipFill>
        <p:spPr>
          <a:xfrm>
            <a:off x="702857" y="324610"/>
            <a:ext cx="3127271" cy="1012484"/>
          </a:xfrm>
          <a:prstGeom prst="rect">
            <a:avLst/>
          </a:prstGeom>
        </p:spPr>
      </p:pic>
    </p:spTree>
    <p:extLst>
      <p:ext uri="{BB962C8B-B14F-4D97-AF65-F5344CB8AC3E}">
        <p14:creationId xmlns:p14="http://schemas.microsoft.com/office/powerpoint/2010/main" val="417952363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ection-Subtit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4BF7176-84F6-D44C-9D31-8AC3C2AB082D}"/>
              </a:ext>
            </a:extLst>
          </p:cNvPr>
          <p:cNvSpPr/>
          <p:nvPr/>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40D9A51-250E-4249-A28F-8BCB6AF9B0EA}"/>
              </a:ext>
            </a:extLst>
          </p:cNvPr>
          <p:cNvSpPr/>
          <p:nvPr/>
        </p:nvSpPr>
        <p:spPr>
          <a:xfrm>
            <a:off x="1" y="2409691"/>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endParaRPr>
          </a:p>
        </p:txBody>
      </p:sp>
      <p:sp>
        <p:nvSpPr>
          <p:cNvPr id="2" name="Title 1"/>
          <p:cNvSpPr>
            <a:spLocks noGrp="1"/>
          </p:cNvSpPr>
          <p:nvPr>
            <p:ph type="ctrTitle" hasCustomPrompt="1"/>
          </p:nvPr>
        </p:nvSpPr>
        <p:spPr>
          <a:xfrm>
            <a:off x="3628102" y="2792624"/>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3628102" y="4846405"/>
            <a:ext cx="8025181" cy="457201"/>
          </a:xfrm>
          <a:prstGeom prst="rect">
            <a:avLst/>
          </a:prstGeom>
        </p:spPr>
        <p:txBody>
          <a:bodyPr>
            <a:noAutofit/>
          </a:bodyPr>
          <a:lstStyle>
            <a:lvl1pPr marL="0" indent="0" algn="l">
              <a:spcBef>
                <a:spcPts val="0"/>
              </a:spcBef>
              <a:buNone/>
              <a:defRPr sz="320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95E19219-F76D-7748-8FC4-0CB9534DA2C7}"/>
              </a:ext>
            </a:extLst>
          </p:cNvPr>
          <p:cNvSpPr txBox="1"/>
          <p:nvPr/>
        </p:nvSpPr>
        <p:spPr>
          <a:xfrm>
            <a:off x="3628102" y="6488915"/>
            <a:ext cx="7081838" cy="192088"/>
          </a:xfrm>
          <a:prstGeom prst="rect">
            <a:avLst/>
          </a:prstGeom>
          <a:noFill/>
        </p:spPr>
        <p:txBody>
          <a:bodyPr>
            <a:spAutoFit/>
          </a:bodyPr>
          <a:lstStyle/>
          <a:p>
            <a:pP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10" name="Picture 9" descr="A picture containing drawing&#10;&#10;Description automatically generated">
            <a:extLst>
              <a:ext uri="{FF2B5EF4-FFF2-40B4-BE49-F238E27FC236}">
                <a16:creationId xmlns:a16="http://schemas.microsoft.com/office/drawing/2014/main" id="{0069C77A-49F4-CB45-9E39-CA32E2A132BD}"/>
              </a:ext>
            </a:extLst>
          </p:cNvPr>
          <p:cNvPicPr>
            <a:picLocks noChangeAspect="1"/>
          </p:cNvPicPr>
          <p:nvPr/>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335122172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Subtitle-Pictu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3E7C4C2-67F5-B94E-81E7-00528ABC2B76}"/>
              </a:ext>
            </a:extLst>
          </p:cNvPr>
          <p:cNvSpPr/>
          <p:nvPr/>
        </p:nvSpPr>
        <p:spPr>
          <a:xfrm>
            <a:off x="3428474" y="2409691"/>
            <a:ext cx="8763526" cy="3256498"/>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3428474" y="1719747"/>
            <a:ext cx="8267940" cy="457201"/>
          </a:xfrm>
          <a:prstGeom prst="rect">
            <a:avLst/>
          </a:prstGeom>
        </p:spPr>
        <p:txBody>
          <a:bodyPr>
            <a:noAutofit/>
          </a:bodyPr>
          <a:lstStyle>
            <a:lvl1pPr marL="0" indent="0" algn="l">
              <a:spcBef>
                <a:spcPts val="0"/>
              </a:spcBef>
              <a:buNone/>
              <a:defRPr sz="36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2">
            <a:extLst>
              <a:ext uri="{FF2B5EF4-FFF2-40B4-BE49-F238E27FC236}">
                <a16:creationId xmlns:a16="http://schemas.microsoft.com/office/drawing/2014/main" id="{B53B761F-AC01-FC44-8276-E78878FB5F4D}"/>
              </a:ext>
            </a:extLst>
          </p:cNvPr>
          <p:cNvSpPr>
            <a:spLocks noGrp="1" noChangeAspect="1"/>
          </p:cNvSpPr>
          <p:nvPr>
            <p:ph type="pic" idx="10"/>
          </p:nvPr>
        </p:nvSpPr>
        <p:spPr>
          <a:xfrm>
            <a:off x="-1" y="2409691"/>
            <a:ext cx="3428475" cy="3256498"/>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3628103" y="2644988"/>
            <a:ext cx="8025180" cy="3021201"/>
          </a:xfrm>
          <a:prstGeom prst="rect">
            <a:avLst/>
          </a:prstGeom>
        </p:spPr>
        <p:txBody>
          <a:bodyPr/>
          <a:lstStyle>
            <a:lvl1pPr marL="0" indent="0">
              <a:buClr>
                <a:schemeClr val="bg1"/>
              </a:buClr>
              <a:buFontTx/>
              <a:buNone/>
              <a:defRPr sz="2800" b="0">
                <a:solidFill>
                  <a:schemeClr val="bg1"/>
                </a:solidFill>
                <a:latin typeface="Arial" panose="020B0604020202020204" pitchFamily="34" charset="0"/>
                <a:cs typeface="Arial" panose="020B0604020202020204" pitchFamily="34" charset="0"/>
              </a:defRPr>
            </a:lvl1pPr>
            <a:lvl2pPr marL="539750" indent="-265113">
              <a:buClr>
                <a:schemeClr val="bg1"/>
              </a:buClr>
              <a:buSzPct val="120000"/>
              <a:buFont typeface="Wingdings" pitchFamily="2" charset="2"/>
              <a:buChar char="§"/>
              <a:tabLst/>
              <a:defRPr sz="2800">
                <a:solidFill>
                  <a:schemeClr val="bg1"/>
                </a:solidFill>
                <a:latin typeface="Arial" panose="020B0604020202020204" pitchFamily="34" charset="0"/>
                <a:cs typeface="Arial" panose="020B0604020202020204" pitchFamily="34" charset="0"/>
              </a:defRPr>
            </a:lvl2pPr>
            <a:lvl3pPr marL="731520" indent="-182880">
              <a:buClr>
                <a:schemeClr val="bg1"/>
              </a:buClr>
              <a:buFont typeface="Wingdings" pitchFamily="2" charset="2"/>
              <a:buChar char="§"/>
              <a:defRPr sz="2400">
                <a:solidFill>
                  <a:schemeClr val="bg1"/>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9" name="TextBox 8">
            <a:extLst>
              <a:ext uri="{FF2B5EF4-FFF2-40B4-BE49-F238E27FC236}">
                <a16:creationId xmlns:a16="http://schemas.microsoft.com/office/drawing/2014/main" id="{F71DCF44-512A-5E47-A08D-1C491F205666}"/>
              </a:ext>
            </a:extLst>
          </p:cNvPr>
          <p:cNvSpPr txBox="1"/>
          <p:nvPr/>
        </p:nvSpPr>
        <p:spPr>
          <a:xfrm>
            <a:off x="3628103" y="6488915"/>
            <a:ext cx="7081838" cy="192088"/>
          </a:xfrm>
          <a:prstGeom prst="rect">
            <a:avLst/>
          </a:prstGeom>
          <a:noFill/>
        </p:spPr>
        <p:txBody>
          <a:bodyPr>
            <a:spAutoFit/>
          </a:bodyPr>
          <a:lstStyle/>
          <a:p>
            <a:pP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pic>
        <p:nvPicPr>
          <p:cNvPr id="4" name="Picture 3" descr="A picture containing drawing&#10;&#10;Description automatically generated">
            <a:extLst>
              <a:ext uri="{FF2B5EF4-FFF2-40B4-BE49-F238E27FC236}">
                <a16:creationId xmlns:a16="http://schemas.microsoft.com/office/drawing/2014/main" id="{2A12733E-1B53-A842-B212-11139951BD91}"/>
              </a:ext>
            </a:extLst>
          </p:cNvPr>
          <p:cNvPicPr>
            <a:picLocks noChangeAspect="1"/>
          </p:cNvPicPr>
          <p:nvPr/>
        </p:nvPicPr>
        <p:blipFill>
          <a:blip r:embed="rId2"/>
          <a:stretch>
            <a:fillRect/>
          </a:stretch>
        </p:blipFill>
        <p:spPr>
          <a:xfrm>
            <a:off x="702857" y="454648"/>
            <a:ext cx="2725617" cy="882445"/>
          </a:xfrm>
          <a:prstGeom prst="rect">
            <a:avLst/>
          </a:prstGeom>
        </p:spPr>
      </p:pic>
    </p:spTree>
    <p:extLst>
      <p:ext uri="{BB962C8B-B14F-4D97-AF65-F5344CB8AC3E}">
        <p14:creationId xmlns:p14="http://schemas.microsoft.com/office/powerpoint/2010/main" val="228895136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egular-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FD343C2-E4F1-7F46-A2F1-08FBA3E6E026}"/>
              </a:ext>
            </a:extLst>
          </p:cNvPr>
          <p:cNvSpPr/>
          <p:nvPr/>
        </p:nvSpPr>
        <p:spPr>
          <a:xfrm>
            <a:off x="0" y="292608"/>
            <a:ext cx="12192000" cy="1078992"/>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069847" y="557783"/>
            <a:ext cx="10309115" cy="457201"/>
          </a:xfrm>
          <a:prstGeom prst="rect">
            <a:avLst/>
          </a:prstGeom>
        </p:spPr>
        <p:txBody>
          <a:bodyPr>
            <a:noAutofit/>
          </a:bodyPr>
          <a:lstStyle>
            <a:lvl1pPr marL="0" indent="0" algn="ctr">
              <a:spcBef>
                <a:spcPts val="0"/>
              </a:spcBef>
              <a:buNone/>
              <a:defRPr sz="36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3096051-E13F-F44E-BDF1-B2B2CF790B82}"/>
              </a:ext>
            </a:extLst>
          </p:cNvPr>
          <p:cNvSpPr/>
          <p:nvPr/>
        </p:nvSpPr>
        <p:spPr>
          <a:xfrm>
            <a:off x="0" y="1900069"/>
            <a:ext cx="12192000" cy="4443984"/>
          </a:xfrm>
          <a:prstGeom prst="rect">
            <a:avLst/>
          </a:prstGeom>
          <a:solidFill>
            <a:schemeClr val="bg1">
              <a:lumMod val="95000"/>
            </a:schemeClr>
          </a:solidFill>
          <a:ln>
            <a:noFill/>
          </a:ln>
        </p:spPr>
        <p:txBody>
          <a:bodyPr vert="horz" lIns="91440" tIns="45720" rIns="91440" bIns="45720" rtlCol="0" anchor="t">
            <a:normAutofit/>
          </a:bodyPr>
          <a:lstStyle/>
          <a:p>
            <a:pPr marL="0" lvl="0" indent="0" algn="r" defTabSz="914400" rtl="1" eaLnBrk="1" latinLnBrk="0" hangingPunct="1">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endParaRPr>
          </a:p>
        </p:txBody>
      </p:sp>
      <p:sp>
        <p:nvSpPr>
          <p:cNvPr id="8" name="Content Placeholder 3">
            <a:extLst>
              <a:ext uri="{FF2B5EF4-FFF2-40B4-BE49-F238E27FC236}">
                <a16:creationId xmlns:a16="http://schemas.microsoft.com/office/drawing/2014/main" id="{60C7FB0A-A388-BB43-9634-7DEE2E8D6BA6}"/>
              </a:ext>
            </a:extLst>
          </p:cNvPr>
          <p:cNvSpPr>
            <a:spLocks noGrp="1"/>
          </p:cNvSpPr>
          <p:nvPr>
            <p:ph sz="half" idx="2"/>
          </p:nvPr>
        </p:nvSpPr>
        <p:spPr>
          <a:xfrm>
            <a:off x="1069848" y="2176948"/>
            <a:ext cx="10309115" cy="3489241"/>
          </a:xfrm>
          <a:prstGeom prst="rect">
            <a:avLst/>
          </a:prstGeom>
        </p:spPr>
        <p:txBody>
          <a:bodyPr/>
          <a:lstStyle>
            <a:lvl1pPr marL="0" indent="0">
              <a:buClr>
                <a:schemeClr val="bg1"/>
              </a:buClr>
              <a:buFontTx/>
              <a:buNone/>
              <a:defRPr sz="28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8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4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7" name="TextBox 6">
            <a:extLst>
              <a:ext uri="{FF2B5EF4-FFF2-40B4-BE49-F238E27FC236}">
                <a16:creationId xmlns:a16="http://schemas.microsoft.com/office/drawing/2014/main" id="{71D740F2-35F7-2345-83C9-E1237EDFAFE6}"/>
              </a:ext>
            </a:extLst>
          </p:cNvPr>
          <p:cNvSpPr txBox="1"/>
          <p:nvPr/>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85716955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F121B-4E26-F958-BFC6-08605E784B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5AB89C-6C1B-7DF4-63F6-796F57C0E6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2969CC-0039-767F-3837-F1ACCCCF6629}"/>
              </a:ext>
            </a:extLst>
          </p:cNvPr>
          <p:cNvSpPr>
            <a:spLocks noGrp="1"/>
          </p:cNvSpPr>
          <p:nvPr>
            <p:ph type="dt" sz="half" idx="10"/>
          </p:nvPr>
        </p:nvSpPr>
        <p:spPr/>
        <p:txBody>
          <a:bodyPr/>
          <a:lstStyle/>
          <a:p>
            <a:fld id="{DEF201DD-8428-4C3E-8BAB-15E7D647CBC0}" type="datetimeFigureOut">
              <a:rPr lang="en-US" smtClean="0"/>
              <a:t>9/28/2024</a:t>
            </a:fld>
            <a:endParaRPr lang="en-US" dirty="0"/>
          </a:p>
        </p:txBody>
      </p:sp>
      <p:sp>
        <p:nvSpPr>
          <p:cNvPr id="5" name="Footer Placeholder 4">
            <a:extLst>
              <a:ext uri="{FF2B5EF4-FFF2-40B4-BE49-F238E27FC236}">
                <a16:creationId xmlns:a16="http://schemas.microsoft.com/office/drawing/2014/main" id="{67C37059-E89F-24E7-141B-80C2AC2DAE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38EE36-0388-9AE6-8BA7-F183D1D039A0}"/>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1324349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egular-Slide-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4" name="Content Placeholder 3"/>
          <p:cNvSpPr>
            <a:spLocks noGrp="1"/>
          </p:cNvSpPr>
          <p:nvPr>
            <p:ph sz="half" idx="2"/>
          </p:nvPr>
        </p:nvSpPr>
        <p:spPr>
          <a:xfrm>
            <a:off x="6317411" y="2103120"/>
            <a:ext cx="4807789"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atin typeface="Arial" panose="020B0604020202020204" pitchFamily="34" charset="0"/>
                <a:cs typeface="Arial" panose="020B0604020202020204" pitchFamily="34" charset="0"/>
              </a:defRPr>
            </a:lvl1pPr>
            <a:lvl2pPr>
              <a:defRPr lang="en-US">
                <a:latin typeface="Arial" panose="020B0604020202020204" pitchFamily="34" charset="0"/>
                <a:cs typeface="Arial" panose="020B0604020202020204" pitchFamily="34" charset="0"/>
              </a:defRPr>
            </a:lvl2pPr>
            <a:lvl3pPr>
              <a:defRPr lang="en-US">
                <a:latin typeface="Arial" panose="020B0604020202020204" pitchFamily="34" charset="0"/>
                <a:cs typeface="Arial" panose="020B0604020202020204" pitchFamily="34" charset="0"/>
              </a:defRPr>
            </a:lvl3pPr>
            <a:lvl4pPr>
              <a:defRPr lang="en-US">
                <a:latin typeface="Arial" panose="020B0604020202020204" pitchFamily="34" charset="0"/>
                <a:cs typeface="Arial" panose="020B0604020202020204" pitchFamily="34" charset="0"/>
              </a:defRPr>
            </a:lvl4pPr>
            <a:lvl5pPr>
              <a:defRPr lang="en-US" dirty="0">
                <a:latin typeface="Arial" panose="020B0604020202020204" pitchFamily="34" charset="0"/>
                <a:cs typeface="Arial" panose="020B0604020202020204" pitchFamily="34" charset="0"/>
              </a:defRPr>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4"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3EB9502-0651-374E-AE6C-8865823D87FA}"/>
              </a:ext>
            </a:extLst>
          </p:cNvPr>
          <p:cNvSpPr txBox="1"/>
          <p:nvPr/>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16674791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Regular-Slide-photo-Chart-1">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EA9544-5AC3-334B-B48C-C891D0AE5BB6}"/>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2">
            <a:extLst>
              <a:ext uri="{FF2B5EF4-FFF2-40B4-BE49-F238E27FC236}">
                <a16:creationId xmlns:a16="http://schemas.microsoft.com/office/drawing/2014/main" id="{2127E1FB-DE01-1749-A883-9DE1FAA1FD6D}"/>
              </a:ext>
            </a:extLst>
          </p:cNvPr>
          <p:cNvSpPr>
            <a:spLocks noGrp="1" noChangeAspect="1"/>
          </p:cNvSpPr>
          <p:nvPr>
            <p:ph type="pic" idx="10"/>
          </p:nvPr>
        </p:nvSpPr>
        <p:spPr>
          <a:xfrm>
            <a:off x="569343" y="1667820"/>
            <a:ext cx="4740891" cy="4646716"/>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9" name="Content Placeholder 3">
            <a:extLst>
              <a:ext uri="{FF2B5EF4-FFF2-40B4-BE49-F238E27FC236}">
                <a16:creationId xmlns:a16="http://schemas.microsoft.com/office/drawing/2014/main" id="{880C0A46-5366-724C-B982-852FEE357715}"/>
              </a:ext>
            </a:extLst>
          </p:cNvPr>
          <p:cNvSpPr>
            <a:spLocks noGrp="1"/>
          </p:cNvSpPr>
          <p:nvPr>
            <p:ph sz="half" idx="2"/>
          </p:nvPr>
        </p:nvSpPr>
        <p:spPr>
          <a:xfrm>
            <a:off x="5615798" y="2520177"/>
            <a:ext cx="6006859" cy="3794360"/>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1" name="Subtitle 2">
            <a:extLst>
              <a:ext uri="{FF2B5EF4-FFF2-40B4-BE49-F238E27FC236}">
                <a16:creationId xmlns:a16="http://schemas.microsoft.com/office/drawing/2014/main" id="{B29941A9-FCC8-BA4F-8619-10817DC1EB46}"/>
              </a:ext>
            </a:extLst>
          </p:cNvPr>
          <p:cNvSpPr>
            <a:spLocks noGrp="1"/>
          </p:cNvSpPr>
          <p:nvPr>
            <p:ph type="subTitle" idx="1"/>
          </p:nvPr>
        </p:nvSpPr>
        <p:spPr>
          <a:xfrm>
            <a:off x="5615798" y="1667820"/>
            <a:ext cx="6006859" cy="523220"/>
          </a:xfrm>
          <a:prstGeom prst="rect">
            <a:avLst/>
          </a:prstGeom>
          <a:solidFill>
            <a:srgbClr val="0298CA"/>
          </a:solidFill>
        </p:spPr>
        <p:txBody>
          <a:bodyPr>
            <a:noAutofit/>
          </a:bodyPr>
          <a:lstStyle>
            <a:lvl1pPr marL="0" indent="0" algn="l">
              <a:spcBef>
                <a:spcPts val="0"/>
              </a:spcBef>
              <a:buNone/>
              <a:defRPr sz="2800" b="0" i="0" spc="80" baseline="0">
                <a:solidFill>
                  <a:schemeClr val="bg1"/>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80A11D41-A025-8F48-B8C6-F006B03E7118}"/>
              </a:ext>
            </a:extLst>
          </p:cNvPr>
          <p:cNvSpPr>
            <a:spLocks noGrp="1"/>
          </p:cNvSpPr>
          <p:nvPr>
            <p:ph type="title" hasCustomPrompt="1"/>
          </p:nvPr>
        </p:nvSpPr>
        <p:spPr>
          <a:xfrm>
            <a:off x="569343" y="755180"/>
            <a:ext cx="11053314" cy="457247"/>
          </a:xfrm>
          <a:prstGeom prst="rect">
            <a:avLst/>
          </a:prstGeom>
        </p:spPr>
        <p:txBody>
          <a:bodyPr/>
          <a:lstStyle>
            <a:lvl1pPr algn="ctr">
              <a:defRPr sz="3200" b="0">
                <a:solidFill>
                  <a:schemeClr val="tx1">
                    <a:lumMod val="65000"/>
                    <a:lumOff val="35000"/>
                  </a:schemeClr>
                </a:solidFill>
                <a:latin typeface="Arial" panose="020B0604020202020204" pitchFamily="34" charset="0"/>
                <a:cs typeface="Arial" panose="020B0604020202020204" pitchFamily="34" charset="0"/>
              </a:defRPr>
            </a:lvl1pPr>
          </a:lstStyle>
          <a:p>
            <a:r>
              <a:rPr lang="en-US" dirty="0"/>
              <a:t>Click to edit Master subtitle style</a:t>
            </a:r>
          </a:p>
        </p:txBody>
      </p:sp>
      <p:sp>
        <p:nvSpPr>
          <p:cNvPr id="8" name="TextBox 7">
            <a:extLst>
              <a:ext uri="{FF2B5EF4-FFF2-40B4-BE49-F238E27FC236}">
                <a16:creationId xmlns:a16="http://schemas.microsoft.com/office/drawing/2014/main" id="{EB824BFB-9B54-6C4C-88F1-178D3CEDC342}"/>
              </a:ext>
            </a:extLst>
          </p:cNvPr>
          <p:cNvSpPr txBox="1"/>
          <p:nvPr/>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370784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Regular-Slide-photo-Chart-2">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1F491C28-1C81-1C4B-9AB0-2D9AF3487468}"/>
              </a:ext>
            </a:extLst>
          </p:cNvPr>
          <p:cNvSpPr/>
          <p:nvPr/>
        </p:nvSpPr>
        <p:spPr>
          <a:xfrm>
            <a:off x="0" y="1647645"/>
            <a:ext cx="7272069" cy="4696408"/>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endParaRPr>
          </a:p>
        </p:txBody>
      </p:sp>
      <p:sp>
        <p:nvSpPr>
          <p:cNvPr id="20" name="Content Placeholder 3">
            <a:extLst>
              <a:ext uri="{FF2B5EF4-FFF2-40B4-BE49-F238E27FC236}">
                <a16:creationId xmlns:a16="http://schemas.microsoft.com/office/drawing/2014/main" id="{8DECF708-1018-C14B-B4FB-738EA23F225C}"/>
              </a:ext>
            </a:extLst>
          </p:cNvPr>
          <p:cNvSpPr>
            <a:spLocks noGrp="1"/>
          </p:cNvSpPr>
          <p:nvPr>
            <p:ph sz="half" idx="2"/>
          </p:nvPr>
        </p:nvSpPr>
        <p:spPr>
          <a:xfrm>
            <a:off x="1069848" y="2176948"/>
            <a:ext cx="5926175" cy="3489241"/>
          </a:xfrm>
          <a:prstGeom prst="rect">
            <a:avLst/>
          </a:prstGeom>
        </p:spPr>
        <p:txBody>
          <a:bodyPr/>
          <a:lstStyle>
            <a:lvl1pPr marL="0" indent="0">
              <a:buClr>
                <a:schemeClr val="bg1"/>
              </a:buClr>
              <a:buFontTx/>
              <a:buNone/>
              <a:defRPr sz="2400" b="0">
                <a:solidFill>
                  <a:schemeClr val="tx1">
                    <a:lumMod val="75000"/>
                    <a:lumOff val="25000"/>
                  </a:schemeClr>
                </a:solidFill>
                <a:latin typeface="Arial" panose="020B0604020202020204" pitchFamily="34" charset="0"/>
                <a:cs typeface="Arial" panose="020B0604020202020204" pitchFamily="34" charset="0"/>
              </a:defRPr>
            </a:lvl1pPr>
            <a:lvl2pPr marL="539750" indent="-265113">
              <a:buClr>
                <a:srgbClr val="0298CA"/>
              </a:buClr>
              <a:buSzPct val="120000"/>
              <a:buFont typeface="Wingdings" pitchFamily="2" charset="2"/>
              <a:buChar char="§"/>
              <a:tabLst/>
              <a:defRPr sz="2000">
                <a:solidFill>
                  <a:schemeClr val="tx1">
                    <a:lumMod val="75000"/>
                    <a:lumOff val="25000"/>
                  </a:schemeClr>
                </a:solidFill>
                <a:latin typeface="Arial" panose="020B0604020202020204" pitchFamily="34" charset="0"/>
                <a:cs typeface="Arial" panose="020B0604020202020204" pitchFamily="34" charset="0"/>
              </a:defRPr>
            </a:lvl2pPr>
            <a:lvl3pPr marL="731520" indent="-182880">
              <a:buClr>
                <a:srgbClr val="0298CA"/>
              </a:buClr>
              <a:buFont typeface="Wingdings" pitchFamily="2" charset="2"/>
              <a:buChar char="§"/>
              <a:defRPr sz="2000">
                <a:solidFill>
                  <a:schemeClr val="tx1">
                    <a:lumMod val="75000"/>
                    <a:lumOff val="25000"/>
                  </a:schemeClr>
                </a:solidFill>
                <a:latin typeface="Arial" panose="020B0604020202020204" pitchFamily="34" charset="0"/>
                <a:cs typeface="Arial" panose="020B0604020202020204" pitchFamily="34" charset="0"/>
              </a:defRPr>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p:txBody>
      </p:sp>
      <p:sp>
        <p:nvSpPr>
          <p:cNvPr id="22" name="Subtitle 2">
            <a:extLst>
              <a:ext uri="{FF2B5EF4-FFF2-40B4-BE49-F238E27FC236}">
                <a16:creationId xmlns:a16="http://schemas.microsoft.com/office/drawing/2014/main" id="{41BD8A75-37CC-DB42-B7DE-45550037B05C}"/>
              </a:ext>
            </a:extLst>
          </p:cNvPr>
          <p:cNvSpPr>
            <a:spLocks noGrp="1"/>
          </p:cNvSpPr>
          <p:nvPr>
            <p:ph type="subTitle" idx="1"/>
          </p:nvPr>
        </p:nvSpPr>
        <p:spPr>
          <a:xfrm>
            <a:off x="569342" y="760146"/>
            <a:ext cx="11053314" cy="44521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5" name="Rectangle 24">
            <a:extLst>
              <a:ext uri="{FF2B5EF4-FFF2-40B4-BE49-F238E27FC236}">
                <a16:creationId xmlns:a16="http://schemas.microsoft.com/office/drawing/2014/main" id="{24E4188F-9D81-A643-9345-14A4F431EF04}"/>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2">
            <a:extLst>
              <a:ext uri="{FF2B5EF4-FFF2-40B4-BE49-F238E27FC236}">
                <a16:creationId xmlns:a16="http://schemas.microsoft.com/office/drawing/2014/main" id="{1E7D02E7-91C4-7B41-A3D5-A424AC8F98F1}"/>
              </a:ext>
            </a:extLst>
          </p:cNvPr>
          <p:cNvSpPr>
            <a:spLocks noGrp="1" noChangeAspect="1"/>
          </p:cNvSpPr>
          <p:nvPr>
            <p:ph type="pic" idx="10"/>
          </p:nvPr>
        </p:nvSpPr>
        <p:spPr>
          <a:xfrm>
            <a:off x="7272069" y="1647645"/>
            <a:ext cx="4919932" cy="4675517"/>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Box 7">
            <a:extLst>
              <a:ext uri="{FF2B5EF4-FFF2-40B4-BE49-F238E27FC236}">
                <a16:creationId xmlns:a16="http://schemas.microsoft.com/office/drawing/2014/main" id="{56DC2DEF-3FD0-7646-8C5D-4BC29625845B}"/>
              </a:ext>
            </a:extLst>
          </p:cNvPr>
          <p:cNvSpPr txBox="1"/>
          <p:nvPr/>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3499536535"/>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Regular-Slide-photo-Chart-3">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70082"/>
            <a:ext cx="11053314" cy="43557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p:nvPr>
        </p:nvSpPr>
        <p:spPr>
          <a:xfrm>
            <a:off x="914400"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Picture Placeholder 2">
            <a:extLst>
              <a:ext uri="{FF2B5EF4-FFF2-40B4-BE49-F238E27FC236}">
                <a16:creationId xmlns:a16="http://schemas.microsoft.com/office/drawing/2014/main" id="{923023EC-B05C-C24A-B73E-45D4DC9F81B5}"/>
              </a:ext>
            </a:extLst>
          </p:cNvPr>
          <p:cNvSpPr>
            <a:spLocks noGrp="1" noChangeAspect="1"/>
          </p:cNvSpPr>
          <p:nvPr>
            <p:ph type="pic" idx="11"/>
          </p:nvPr>
        </p:nvSpPr>
        <p:spPr>
          <a:xfrm>
            <a:off x="4502989"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p:nvPr>
        </p:nvSpPr>
        <p:spPr>
          <a:xfrm>
            <a:off x="8117457" y="1647645"/>
            <a:ext cx="3157267" cy="2915729"/>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40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1" name="Text Placeholder 3">
            <a:extLst>
              <a:ext uri="{FF2B5EF4-FFF2-40B4-BE49-F238E27FC236}">
                <a16:creationId xmlns:a16="http://schemas.microsoft.com/office/drawing/2014/main" id="{E0FB25C7-ABFD-C644-BC4A-54D5562E4FDF}"/>
              </a:ext>
            </a:extLst>
          </p:cNvPr>
          <p:cNvSpPr>
            <a:spLocks noGrp="1"/>
          </p:cNvSpPr>
          <p:nvPr>
            <p:ph type="body" sz="half" idx="13"/>
          </p:nvPr>
        </p:nvSpPr>
        <p:spPr>
          <a:xfrm>
            <a:off x="4511615"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8108830" y="4692770"/>
            <a:ext cx="3161963" cy="1630392"/>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6" name="TextBox 15">
            <a:extLst>
              <a:ext uri="{FF2B5EF4-FFF2-40B4-BE49-F238E27FC236}">
                <a16:creationId xmlns:a16="http://schemas.microsoft.com/office/drawing/2014/main" id="{4DB0F16E-0593-1844-A6B9-FB4ADD448393}"/>
              </a:ext>
            </a:extLst>
          </p:cNvPr>
          <p:cNvSpPr txBox="1"/>
          <p:nvPr/>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
        <p:nvSpPr>
          <p:cNvPr id="13" name="Rectangle 12">
            <a:extLst>
              <a:ext uri="{FF2B5EF4-FFF2-40B4-BE49-F238E27FC236}">
                <a16:creationId xmlns:a16="http://schemas.microsoft.com/office/drawing/2014/main" id="{26F6785F-B54A-1840-AB01-17308E8C5591}"/>
              </a:ext>
            </a:extLst>
          </p:cNvPr>
          <p:cNvSpPr/>
          <p:nvPr/>
        </p:nvSpPr>
        <p:spPr>
          <a:xfrm>
            <a:off x="230325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FA3E7992-0396-1E46-9F28-525A57944B35}"/>
              </a:ext>
            </a:extLst>
          </p:cNvPr>
          <p:cNvSpPr/>
          <p:nvPr/>
        </p:nvSpPr>
        <p:spPr>
          <a:xfrm>
            <a:off x="5900469"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F5ACCBD-F044-6E41-A7DE-DC956B809ECB}"/>
              </a:ext>
            </a:extLst>
          </p:cNvPr>
          <p:cNvSpPr/>
          <p:nvPr/>
        </p:nvSpPr>
        <p:spPr>
          <a:xfrm>
            <a:off x="9497684" y="4390847"/>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2824384"/>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Regular-Slide-photo-Chart-4">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B76C77A-CF0D-6B49-8F42-BA0614C47329}"/>
              </a:ext>
            </a:extLst>
          </p:cNvPr>
          <p:cNvSpPr>
            <a:spLocks noGrp="1"/>
          </p:cNvSpPr>
          <p:nvPr>
            <p:ph type="subTitle" idx="1"/>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Rectangle 4">
            <a:extLst>
              <a:ext uri="{FF2B5EF4-FFF2-40B4-BE49-F238E27FC236}">
                <a16:creationId xmlns:a16="http://schemas.microsoft.com/office/drawing/2014/main" id="{DAD2BC8A-87D2-3B4B-8E07-948CDAD1C0FF}"/>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2">
            <a:extLst>
              <a:ext uri="{FF2B5EF4-FFF2-40B4-BE49-F238E27FC236}">
                <a16:creationId xmlns:a16="http://schemas.microsoft.com/office/drawing/2014/main" id="{4966C2B8-14B1-D844-8BCE-CFFC3E09E791}"/>
              </a:ext>
            </a:extLst>
          </p:cNvPr>
          <p:cNvSpPr>
            <a:spLocks noGrp="1" noChangeAspect="1"/>
          </p:cNvSpPr>
          <p:nvPr>
            <p:ph type="pic" idx="10" hasCustomPrompt="1"/>
          </p:nvPr>
        </p:nvSpPr>
        <p:spPr>
          <a:xfrm>
            <a:off x="914399" y="2932981"/>
            <a:ext cx="4986069"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8" name="Picture Placeholder 2">
            <a:extLst>
              <a:ext uri="{FF2B5EF4-FFF2-40B4-BE49-F238E27FC236}">
                <a16:creationId xmlns:a16="http://schemas.microsoft.com/office/drawing/2014/main" id="{72203630-8FEC-264E-AB2E-768E00B03D1F}"/>
              </a:ext>
            </a:extLst>
          </p:cNvPr>
          <p:cNvSpPr>
            <a:spLocks noGrp="1" noChangeAspect="1"/>
          </p:cNvSpPr>
          <p:nvPr>
            <p:ph type="pic" idx="12" hasCustomPrompt="1"/>
          </p:nvPr>
        </p:nvSpPr>
        <p:spPr>
          <a:xfrm>
            <a:off x="6291531" y="2932981"/>
            <a:ext cx="4986070" cy="3390181"/>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9" name="Text Placeholder 3">
            <a:extLst>
              <a:ext uri="{FF2B5EF4-FFF2-40B4-BE49-F238E27FC236}">
                <a16:creationId xmlns:a16="http://schemas.microsoft.com/office/drawing/2014/main" id="{49638F89-8167-1C48-8ABE-8B575A26F35D}"/>
              </a:ext>
            </a:extLst>
          </p:cNvPr>
          <p:cNvSpPr>
            <a:spLocks noGrp="1"/>
          </p:cNvSpPr>
          <p:nvPr>
            <p:ph type="body" sz="half" idx="2"/>
          </p:nvPr>
        </p:nvSpPr>
        <p:spPr>
          <a:xfrm>
            <a:off x="914399"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2" name="Text Placeholder 3">
            <a:extLst>
              <a:ext uri="{FF2B5EF4-FFF2-40B4-BE49-F238E27FC236}">
                <a16:creationId xmlns:a16="http://schemas.microsoft.com/office/drawing/2014/main" id="{7DAAA585-2378-CB4D-81AD-4912C9F269FF}"/>
              </a:ext>
            </a:extLst>
          </p:cNvPr>
          <p:cNvSpPr>
            <a:spLocks noGrp="1"/>
          </p:cNvSpPr>
          <p:nvPr>
            <p:ph type="body" sz="half" idx="14"/>
          </p:nvPr>
        </p:nvSpPr>
        <p:spPr>
          <a:xfrm>
            <a:off x="6277308" y="1647645"/>
            <a:ext cx="4993485" cy="113006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dirty="0">
                <a:latin typeface="Arial" panose="020B0604020202020204" pitchFamily="34" charset="0"/>
                <a:cs typeface="Arial" panose="020B0604020202020204" pitchFamily="34" charset="0"/>
              </a:defRPr>
            </a:lvl1pPr>
          </a:lstStyle>
          <a:p>
            <a:pPr marL="0" lvl="0" indent="0">
              <a:buNone/>
            </a:pPr>
            <a:r>
              <a:rPr lang="en-US"/>
              <a:t>Click to edit Master text styles</a:t>
            </a:r>
          </a:p>
        </p:txBody>
      </p:sp>
      <p:sp>
        <p:nvSpPr>
          <p:cNvPr id="13" name="Rectangle 12">
            <a:extLst>
              <a:ext uri="{FF2B5EF4-FFF2-40B4-BE49-F238E27FC236}">
                <a16:creationId xmlns:a16="http://schemas.microsoft.com/office/drawing/2014/main" id="{26F6785F-B54A-1840-AB01-17308E8C5591}"/>
              </a:ext>
            </a:extLst>
          </p:cNvPr>
          <p:cNvSpPr/>
          <p:nvPr/>
        </p:nvSpPr>
        <p:spPr>
          <a:xfrm>
            <a:off x="3217654"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F5ACCBD-F044-6E41-A7DE-DC956B809ECB}"/>
              </a:ext>
            </a:extLst>
          </p:cNvPr>
          <p:cNvSpPr/>
          <p:nvPr/>
        </p:nvSpPr>
        <p:spPr>
          <a:xfrm>
            <a:off x="8594785" y="2648311"/>
            <a:ext cx="379562" cy="379562"/>
          </a:xfrm>
          <a:prstGeom prst="rect">
            <a:avLst/>
          </a:prstGeom>
          <a:solidFill>
            <a:srgbClr val="0298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7225EE-8608-7B41-9502-BFC60C14F400}"/>
              </a:ext>
            </a:extLst>
          </p:cNvPr>
          <p:cNvSpPr txBox="1"/>
          <p:nvPr/>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188207152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egular-Slide-photo-Char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799" y="2103120"/>
            <a:ext cx="10015095" cy="3749040"/>
          </a:xfrm>
          <a:prstGeom prst="rect">
            <a:avLst/>
          </a:prstGeom>
          <a:solidFill>
            <a:schemeClr val="bg1">
              <a:lumMod val="95000"/>
            </a:schemeClr>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lang="en-US" sz="2000"/>
            </a:lvl1pPr>
            <a:lvl2pPr>
              <a:defRPr lang="en-US"/>
            </a:lvl2pPr>
            <a:lvl3pPr>
              <a:defRPr lang="en-US"/>
            </a:lvl3pPr>
            <a:lvl4pPr>
              <a:defRPr lang="en-US"/>
            </a:lvl4pPr>
            <a:lvl5pPr>
              <a:defRPr lang="en-US" dirty="0"/>
            </a:lvl5pPr>
          </a:lstStyle>
          <a:p>
            <a:pPr marL="0" lvl="0" indent="0">
              <a:buNone/>
            </a:pPr>
            <a:r>
              <a:rPr lang="en-US"/>
              <a:t>Click to edit Master text styles</a:t>
            </a:r>
          </a:p>
          <a:p>
            <a:pPr marL="0" lvl="1" indent="0">
              <a:buNone/>
            </a:pPr>
            <a:r>
              <a:rPr lang="en-US"/>
              <a:t>Second level</a:t>
            </a:r>
          </a:p>
          <a:p>
            <a:pPr marL="0" lvl="2" indent="0">
              <a:buNone/>
            </a:pPr>
            <a:r>
              <a:rPr lang="en-US"/>
              <a:t>Third level</a:t>
            </a:r>
          </a:p>
          <a:p>
            <a:pPr marL="0" lvl="3" indent="0">
              <a:buNone/>
            </a:pPr>
            <a:r>
              <a:rPr lang="en-US"/>
              <a:t>Fourth level</a:t>
            </a:r>
          </a:p>
          <a:p>
            <a:pPr marL="0" lvl="4" indent="0">
              <a:buNone/>
            </a:pPr>
            <a:r>
              <a:rPr lang="en-US"/>
              <a:t>Fifth level</a:t>
            </a:r>
            <a:endParaRPr lang="en-US" dirty="0"/>
          </a:p>
        </p:txBody>
      </p:sp>
      <p:sp>
        <p:nvSpPr>
          <p:cNvPr id="9" name="Subtitle 2">
            <a:extLst>
              <a:ext uri="{FF2B5EF4-FFF2-40B4-BE49-F238E27FC236}">
                <a16:creationId xmlns:a16="http://schemas.microsoft.com/office/drawing/2014/main" id="{A781009D-B024-5E41-99BD-96A39FFAC7CB}"/>
              </a:ext>
            </a:extLst>
          </p:cNvPr>
          <p:cNvSpPr>
            <a:spLocks noGrp="1"/>
          </p:cNvSpPr>
          <p:nvPr>
            <p:ph type="subTitle" idx="12"/>
          </p:nvPr>
        </p:nvSpPr>
        <p:spPr>
          <a:xfrm>
            <a:off x="569342" y="756536"/>
            <a:ext cx="11053314" cy="457201"/>
          </a:xfrm>
          <a:prstGeom prst="rect">
            <a:avLst/>
          </a:prstGeom>
        </p:spPr>
        <p:txBody>
          <a:bodyPr anchor="ctr">
            <a:noAutofit/>
          </a:bodyPr>
          <a:lstStyle>
            <a:lvl1pPr marL="0" indent="0" algn="ctr">
              <a:spcBef>
                <a:spcPts val="0"/>
              </a:spcBef>
              <a:buNone/>
              <a:defRPr sz="3200" b="0" i="0" spc="8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Rectangle 9">
            <a:extLst>
              <a:ext uri="{FF2B5EF4-FFF2-40B4-BE49-F238E27FC236}">
                <a16:creationId xmlns:a16="http://schemas.microsoft.com/office/drawing/2014/main" id="{43116A37-68B5-474C-B721-36189B64B389}"/>
              </a:ext>
            </a:extLst>
          </p:cNvPr>
          <p:cNvSpPr/>
          <p:nvPr/>
        </p:nvSpPr>
        <p:spPr>
          <a:xfrm>
            <a:off x="0" y="292608"/>
            <a:ext cx="12192000" cy="216350"/>
          </a:xfrm>
          <a:prstGeom prst="rect">
            <a:avLst/>
          </a:prstGeom>
          <a:gradFill>
            <a:gsLst>
              <a:gs pos="0">
                <a:srgbClr val="0298CA"/>
              </a:gs>
              <a:gs pos="100000">
                <a:srgbClr val="13498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C5A31AF3-D4CE-C241-81DC-11DB4C8DE510}"/>
              </a:ext>
            </a:extLst>
          </p:cNvPr>
          <p:cNvSpPr>
            <a:spLocks noGrp="1" noChangeAspect="1"/>
          </p:cNvSpPr>
          <p:nvPr>
            <p:ph type="pic" idx="10" hasCustomPrompt="1"/>
          </p:nvPr>
        </p:nvSpPr>
        <p:spPr>
          <a:xfrm>
            <a:off x="1066798" y="1900069"/>
            <a:ext cx="10015095" cy="4443984"/>
          </a:xfrm>
          <a:prstGeom prst="rect">
            <a:avLst/>
          </a:prstGeom>
          <a:solidFill>
            <a:schemeClr val="bg1">
              <a:lumMod val="50000"/>
            </a:schemeClr>
          </a:solidFill>
          <a:ln>
            <a:noFill/>
          </a:ln>
        </p:spPr>
        <p:txBody>
          <a:bodyPr anchor="t">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 or chart</a:t>
            </a:r>
          </a:p>
        </p:txBody>
      </p:sp>
      <p:sp>
        <p:nvSpPr>
          <p:cNvPr id="11" name="TextBox 10">
            <a:extLst>
              <a:ext uri="{FF2B5EF4-FFF2-40B4-BE49-F238E27FC236}">
                <a16:creationId xmlns:a16="http://schemas.microsoft.com/office/drawing/2014/main" id="{0DA68568-7956-9C49-80BD-06F9D685E261}"/>
              </a:ext>
            </a:extLst>
          </p:cNvPr>
          <p:cNvSpPr txBox="1"/>
          <p:nvPr/>
        </p:nvSpPr>
        <p:spPr>
          <a:xfrm>
            <a:off x="2359550" y="6480289"/>
            <a:ext cx="7081838" cy="192088"/>
          </a:xfrm>
          <a:prstGeom prst="rect">
            <a:avLst/>
          </a:prstGeom>
          <a:noFill/>
        </p:spPr>
        <p:txBody>
          <a:bodyPr>
            <a:spAutoFit/>
          </a:bodyPr>
          <a:lstStyle/>
          <a:p>
            <a:pPr algn="ctr">
              <a:defRPr/>
            </a:pPr>
            <a:r>
              <a:rPr lang="en-US" sz="650" b="1" dirty="0">
                <a:solidFill>
                  <a:srgbClr val="595959"/>
                </a:solidFill>
                <a:latin typeface="Arial" pitchFamily="-110" charset="0"/>
                <a:ea typeface="ＭＳ Ｐゴシック" pitchFamily="-110" charset="-128"/>
                <a:cs typeface="ＭＳ Ｐゴシック" pitchFamily="-110" charset="-128"/>
              </a:rPr>
              <a:t>© Copyright ESCWA. All rights reserved. No part of this presentation in all its property may be used or reproduced in any form without written permission</a:t>
            </a:r>
          </a:p>
        </p:txBody>
      </p:sp>
    </p:spTree>
    <p:extLst>
      <p:ext uri="{BB962C8B-B14F-4D97-AF65-F5344CB8AC3E}">
        <p14:creationId xmlns:p14="http://schemas.microsoft.com/office/powerpoint/2010/main" val="2690783031"/>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clusion-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0D9A51-250E-4249-A28F-8BCB6AF9B0EA}"/>
              </a:ext>
            </a:extLst>
          </p:cNvPr>
          <p:cNvSpPr/>
          <p:nvPr/>
        </p:nvSpPr>
        <p:spPr>
          <a:xfrm>
            <a:off x="1" y="2381250"/>
            <a:ext cx="3425824" cy="3263900"/>
          </a:xfrm>
          <a:prstGeom prst="rect">
            <a:avLst/>
          </a:prstGeom>
          <a:solidFill>
            <a:schemeClr val="bg1">
              <a:lumMod val="95000"/>
            </a:schemeClr>
          </a:solidFill>
          <a:ln>
            <a:noFill/>
          </a:ln>
        </p:spPr>
        <p:txBody>
          <a:bodyPr vert="horz" lIns="91440" tIns="45720" rIns="91440" bIns="45720" rtlCol="0" anchor="t">
            <a:normAutofit/>
          </a:bodyPr>
          <a:lstStyle/>
          <a:p>
            <a:pPr lvl="0" indent="0">
              <a:lnSpc>
                <a:spcPct val="110000"/>
              </a:lnSpc>
              <a:spcBef>
                <a:spcPts val="900"/>
              </a:spcBef>
              <a:spcAft>
                <a:spcPts val="0"/>
              </a:spcAft>
              <a:buClr>
                <a:schemeClr val="tx1">
                  <a:lumMod val="85000"/>
                  <a:lumOff val="15000"/>
                </a:schemeClr>
              </a:buClr>
              <a:buFont typeface="Garamond" pitchFamily="18" charset="0"/>
              <a:buNone/>
            </a:pPr>
            <a:endParaRPr lang="en-US" sz="2000" dirty="0">
              <a:solidFill>
                <a:schemeClr val="tx1"/>
              </a:solidFill>
            </a:endParaRPr>
          </a:p>
        </p:txBody>
      </p:sp>
      <p:pic>
        <p:nvPicPr>
          <p:cNvPr id="6" name="Picture 5">
            <a:extLst>
              <a:ext uri="{FF2B5EF4-FFF2-40B4-BE49-F238E27FC236}">
                <a16:creationId xmlns:a16="http://schemas.microsoft.com/office/drawing/2014/main" id="{5E364381-9B92-DA43-9584-EA55DC6092D3}"/>
              </a:ext>
            </a:extLst>
          </p:cNvPr>
          <p:cNvPicPr>
            <a:picLocks noChangeAspect="1"/>
          </p:cNvPicPr>
          <p:nvPr/>
        </p:nvPicPr>
        <p:blipFill>
          <a:blip r:embed="rId2"/>
          <a:srcRect/>
          <a:stretch/>
        </p:blipFill>
        <p:spPr>
          <a:xfrm>
            <a:off x="0" y="0"/>
            <a:ext cx="12192000" cy="6858000"/>
          </a:xfrm>
          <a:prstGeom prst="rect">
            <a:avLst/>
          </a:prstGeom>
        </p:spPr>
      </p:pic>
      <p:sp>
        <p:nvSpPr>
          <p:cNvPr id="2" name="Title 1"/>
          <p:cNvSpPr>
            <a:spLocks noGrp="1"/>
          </p:cNvSpPr>
          <p:nvPr>
            <p:ph type="ctrTitle" hasCustomPrompt="1"/>
          </p:nvPr>
        </p:nvSpPr>
        <p:spPr>
          <a:xfrm>
            <a:off x="3628102" y="3034907"/>
            <a:ext cx="8025181" cy="1956585"/>
          </a:xfrm>
          <a:prstGeom prst="rect">
            <a:avLst/>
          </a:prstGeom>
        </p:spPr>
        <p:txBody>
          <a:bodyPr tIns="45720" bIns="45720" anchor="ctr">
            <a:normAutofit/>
          </a:bodyPr>
          <a:lstStyle>
            <a:lvl1pPr algn="l">
              <a:lnSpc>
                <a:spcPct val="83000"/>
              </a:lnSpc>
              <a:defRPr lang="en-US" sz="4400" b="0" i="0" kern="1200" cap="none" spc="-100" baseline="0" dirty="0">
                <a:solidFill>
                  <a:schemeClr val="bg1"/>
                </a:solidFill>
                <a:effectLst/>
                <a:latin typeface="Arial" panose="020B0604020202020204" pitchFamily="34" charset="0"/>
                <a:ea typeface="+mn-ea"/>
                <a:cs typeface="Arial" panose="020B0604020202020204" pitchFamily="34" charset="0"/>
              </a:defRPr>
            </a:lvl1pPr>
          </a:lstStyle>
          <a:p>
            <a:r>
              <a:rPr lang="en-US" dirty="0"/>
              <a:t>Thank you</a:t>
            </a:r>
          </a:p>
        </p:txBody>
      </p:sp>
    </p:spTree>
    <p:extLst>
      <p:ext uri="{BB962C8B-B14F-4D97-AF65-F5344CB8AC3E}">
        <p14:creationId xmlns:p14="http://schemas.microsoft.com/office/powerpoint/2010/main" val="1011997635"/>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672092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imple Cov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1577218"/>
            <a:ext cx="10515600" cy="2852737"/>
          </a:xfrm>
          <a:prstGeom prst="rect">
            <a:avLst/>
          </a:prstGeom>
        </p:spPr>
        <p:txBody>
          <a:bodyPr anchor="b"/>
          <a:lstStyle>
            <a:lvl1pPr>
              <a:defRPr sz="6000" b="1" i="0">
                <a:solidFill>
                  <a:srgbClr val="3098D2"/>
                </a:solidFill>
                <a:latin typeface="Helvetica Neue LT Std 75" panose="020B0604020202020204" pitchFamily="34" charset="0"/>
              </a:defRPr>
            </a:lvl1pPr>
          </a:lstStyle>
          <a:p>
            <a:r>
              <a:rPr lang="en-US" noProof="0" dirty="0"/>
              <a:t>Title of the presentation</a:t>
            </a:r>
          </a:p>
        </p:txBody>
      </p:sp>
      <p:sp>
        <p:nvSpPr>
          <p:cNvPr id="3" name="Text Placeholder 2"/>
          <p:cNvSpPr>
            <a:spLocks noGrp="1"/>
          </p:cNvSpPr>
          <p:nvPr>
            <p:ph type="body" idx="1" hasCustomPrompt="1"/>
          </p:nvPr>
        </p:nvSpPr>
        <p:spPr>
          <a:xfrm>
            <a:off x="831850" y="4456943"/>
            <a:ext cx="10515600" cy="843927"/>
          </a:xfrm>
        </p:spPr>
        <p:txBody>
          <a:bodyPr/>
          <a:lstStyle>
            <a:lvl1pPr marL="0" indent="0">
              <a:buNone/>
              <a:defRPr sz="2400" b="0" i="0">
                <a:solidFill>
                  <a:schemeClr val="tx1">
                    <a:tint val="75000"/>
                  </a:schemeClr>
                </a:solidFill>
                <a:latin typeface="Helvetica Neue LT Std 45 Light" panose="020B0403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Your subtitle goes here</a:t>
            </a:r>
          </a:p>
          <a:p>
            <a:pPr lvl="0"/>
            <a:endParaRPr lang="en-US" noProof="0" dirty="0"/>
          </a:p>
        </p:txBody>
      </p:sp>
      <p:sp>
        <p:nvSpPr>
          <p:cNvPr id="6" name="TextBox 5">
            <a:extLst>
              <a:ext uri="{FF2B5EF4-FFF2-40B4-BE49-F238E27FC236}">
                <a16:creationId xmlns:a16="http://schemas.microsoft.com/office/drawing/2014/main" id="{8620F4C3-FBB0-446F-B82A-7ACD1E89EBD6}"/>
              </a:ext>
            </a:extLst>
          </p:cNvPr>
          <p:cNvSpPr txBox="1"/>
          <p:nvPr userDrawn="1"/>
        </p:nvSpPr>
        <p:spPr>
          <a:xfrm>
            <a:off x="6621261" y="377780"/>
            <a:ext cx="4881092" cy="246221"/>
          </a:xfrm>
          <a:prstGeom prst="rect">
            <a:avLst/>
          </a:prstGeom>
          <a:noFill/>
        </p:spPr>
        <p:txBody>
          <a:bodyPr wrap="square" rtlCol="0">
            <a:spAutoFit/>
          </a:bodyPr>
          <a:lstStyle/>
          <a:p>
            <a:r>
              <a:rPr lang="en-US" sz="1000" spc="90" baseline="0" dirty="0">
                <a:latin typeface="Helvetica Neue LT Std 45 Light" panose="020B0403020202020204"/>
              </a:rPr>
              <a:t>UNITED NATIONS CONFERENCE ON TRADE AND DEVELOPMENT</a:t>
            </a:r>
          </a:p>
        </p:txBody>
      </p:sp>
      <p:pic>
        <p:nvPicPr>
          <p:cNvPr id="7" name="Graphic 6">
            <a:extLst>
              <a:ext uri="{FF2B5EF4-FFF2-40B4-BE49-F238E27FC236}">
                <a16:creationId xmlns:a16="http://schemas.microsoft.com/office/drawing/2014/main" id="{86627EBC-94E2-4AC2-97C9-9EB8F860DC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60182" y="625134"/>
            <a:ext cx="1082088" cy="180348"/>
          </a:xfrm>
          <a:prstGeom prst="rect">
            <a:avLst/>
          </a:prstGeom>
        </p:spPr>
      </p:pic>
      <p:pic>
        <p:nvPicPr>
          <p:cNvPr id="10" name="Graphic 9">
            <a:extLst>
              <a:ext uri="{FF2B5EF4-FFF2-40B4-BE49-F238E27FC236}">
                <a16:creationId xmlns:a16="http://schemas.microsoft.com/office/drawing/2014/main" id="{1EB33A35-827B-4728-A4D8-06020C5E35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02673" y="5591503"/>
            <a:ext cx="744777" cy="922876"/>
          </a:xfrm>
          <a:prstGeom prst="rect">
            <a:avLst/>
          </a:prstGeom>
        </p:spPr>
      </p:pic>
    </p:spTree>
    <p:extLst>
      <p:ext uri="{BB962C8B-B14F-4D97-AF65-F5344CB8AC3E}">
        <p14:creationId xmlns:p14="http://schemas.microsoft.com/office/powerpoint/2010/main" val="304650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41410-3B2E-D1D3-B80D-B936B71BD1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75EF15-1890-BFDE-B827-F5EF2FCD99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D1CDD9-79C2-74F2-89D0-CD47C3EA0082}"/>
              </a:ext>
            </a:extLst>
          </p:cNvPr>
          <p:cNvSpPr>
            <a:spLocks noGrp="1"/>
          </p:cNvSpPr>
          <p:nvPr>
            <p:ph type="dt" sz="half" idx="10"/>
          </p:nvPr>
        </p:nvSpPr>
        <p:spPr/>
        <p:txBody>
          <a:bodyPr/>
          <a:lstStyle/>
          <a:p>
            <a:fld id="{DEF201DD-8428-4C3E-8BAB-15E7D647CBC0}" type="datetimeFigureOut">
              <a:rPr lang="en-US" smtClean="0"/>
              <a:t>9/28/2024</a:t>
            </a:fld>
            <a:endParaRPr lang="en-US" dirty="0"/>
          </a:p>
        </p:txBody>
      </p:sp>
      <p:sp>
        <p:nvSpPr>
          <p:cNvPr id="5" name="Footer Placeholder 4">
            <a:extLst>
              <a:ext uri="{FF2B5EF4-FFF2-40B4-BE49-F238E27FC236}">
                <a16:creationId xmlns:a16="http://schemas.microsoft.com/office/drawing/2014/main" id="{D791B320-F64D-7E07-0CD0-C7A10733D8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67F03D5-1064-09A3-E649-737BF0988CE0}"/>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3799687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62F24-4A8F-E448-B2C9-38C2411104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3CD55D-34B8-B23A-475E-C38626EA25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4C431B-9B78-64C1-01A6-A12011556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D8379C-FC28-77AF-3613-CA1B9457D275}"/>
              </a:ext>
            </a:extLst>
          </p:cNvPr>
          <p:cNvSpPr>
            <a:spLocks noGrp="1"/>
          </p:cNvSpPr>
          <p:nvPr>
            <p:ph type="dt" sz="half" idx="10"/>
          </p:nvPr>
        </p:nvSpPr>
        <p:spPr/>
        <p:txBody>
          <a:bodyPr/>
          <a:lstStyle/>
          <a:p>
            <a:fld id="{DEF201DD-8428-4C3E-8BAB-15E7D647CBC0}" type="datetimeFigureOut">
              <a:rPr lang="en-US" smtClean="0"/>
              <a:t>9/28/2024</a:t>
            </a:fld>
            <a:endParaRPr lang="en-US" dirty="0"/>
          </a:p>
        </p:txBody>
      </p:sp>
      <p:sp>
        <p:nvSpPr>
          <p:cNvPr id="6" name="Footer Placeholder 5">
            <a:extLst>
              <a:ext uri="{FF2B5EF4-FFF2-40B4-BE49-F238E27FC236}">
                <a16:creationId xmlns:a16="http://schemas.microsoft.com/office/drawing/2014/main" id="{02E1F3B8-1B78-95E4-B00C-783F5DCEDEA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EE7435-146C-2D94-407F-BFD00670801E}"/>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1644830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2C450-317B-E9EE-1A55-471DB7E36F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FCB79F-7272-3718-DEE6-FD354B892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E7DB41-4FA8-C9EC-15E4-14E3A79440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87B15D-1650-4408-A5E5-2FABF3F1A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FFDED1-751B-C6A9-E61D-ADDDB028D0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EDAD06-A964-B93A-CE60-D7F2429909E5}"/>
              </a:ext>
            </a:extLst>
          </p:cNvPr>
          <p:cNvSpPr>
            <a:spLocks noGrp="1"/>
          </p:cNvSpPr>
          <p:nvPr>
            <p:ph type="dt" sz="half" idx="10"/>
          </p:nvPr>
        </p:nvSpPr>
        <p:spPr/>
        <p:txBody>
          <a:bodyPr/>
          <a:lstStyle/>
          <a:p>
            <a:fld id="{DEF201DD-8428-4C3E-8BAB-15E7D647CBC0}" type="datetimeFigureOut">
              <a:rPr lang="en-US" smtClean="0"/>
              <a:t>9/28/2024</a:t>
            </a:fld>
            <a:endParaRPr lang="en-US" dirty="0"/>
          </a:p>
        </p:txBody>
      </p:sp>
      <p:sp>
        <p:nvSpPr>
          <p:cNvPr id="8" name="Footer Placeholder 7">
            <a:extLst>
              <a:ext uri="{FF2B5EF4-FFF2-40B4-BE49-F238E27FC236}">
                <a16:creationId xmlns:a16="http://schemas.microsoft.com/office/drawing/2014/main" id="{413E63AB-6736-0EE9-DAF1-2D83317280E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DE5CE00-BA8F-E7AA-CBB0-A193F1280D06}"/>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4116791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5F74-A755-5726-6DA8-99D448F6CD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9FEC94-75E1-305A-4F43-19964C742DB5}"/>
              </a:ext>
            </a:extLst>
          </p:cNvPr>
          <p:cNvSpPr>
            <a:spLocks noGrp="1"/>
          </p:cNvSpPr>
          <p:nvPr>
            <p:ph type="dt" sz="half" idx="10"/>
          </p:nvPr>
        </p:nvSpPr>
        <p:spPr/>
        <p:txBody>
          <a:bodyPr/>
          <a:lstStyle/>
          <a:p>
            <a:fld id="{DEF201DD-8428-4C3E-8BAB-15E7D647CBC0}" type="datetimeFigureOut">
              <a:rPr lang="en-US" smtClean="0"/>
              <a:t>9/28/2024</a:t>
            </a:fld>
            <a:endParaRPr lang="en-US" dirty="0"/>
          </a:p>
        </p:txBody>
      </p:sp>
      <p:sp>
        <p:nvSpPr>
          <p:cNvPr id="4" name="Footer Placeholder 3">
            <a:extLst>
              <a:ext uri="{FF2B5EF4-FFF2-40B4-BE49-F238E27FC236}">
                <a16:creationId xmlns:a16="http://schemas.microsoft.com/office/drawing/2014/main" id="{E5ACBBC9-20FA-7CAE-9399-33ACED2E0E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BA9FFD-6DD6-66EC-3923-BB484D6C7D5A}"/>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43287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AE7886-CAA5-ECF3-A126-48E62EDB64EC}"/>
              </a:ext>
            </a:extLst>
          </p:cNvPr>
          <p:cNvSpPr>
            <a:spLocks noGrp="1"/>
          </p:cNvSpPr>
          <p:nvPr>
            <p:ph type="dt" sz="half" idx="10"/>
          </p:nvPr>
        </p:nvSpPr>
        <p:spPr/>
        <p:txBody>
          <a:bodyPr/>
          <a:lstStyle/>
          <a:p>
            <a:fld id="{DEF201DD-8428-4C3E-8BAB-15E7D647CBC0}" type="datetimeFigureOut">
              <a:rPr lang="en-US" smtClean="0"/>
              <a:t>9/28/2024</a:t>
            </a:fld>
            <a:endParaRPr lang="en-US" dirty="0"/>
          </a:p>
        </p:txBody>
      </p:sp>
      <p:sp>
        <p:nvSpPr>
          <p:cNvPr id="3" name="Footer Placeholder 2">
            <a:extLst>
              <a:ext uri="{FF2B5EF4-FFF2-40B4-BE49-F238E27FC236}">
                <a16:creationId xmlns:a16="http://schemas.microsoft.com/office/drawing/2014/main" id="{A89927B9-CE4B-2B10-9951-49AEE6F21F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46CB866-D0C3-EF21-3A33-01223522CC8F}"/>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3074689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1CE4-F87A-5D21-6854-6FB8A97DC5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0EF43D-6493-129C-B7B0-3489C3410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1A415C-657C-5BFC-4D07-9627998E7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A3E194-ED02-4A04-73EA-895BF969DAC1}"/>
              </a:ext>
            </a:extLst>
          </p:cNvPr>
          <p:cNvSpPr>
            <a:spLocks noGrp="1"/>
          </p:cNvSpPr>
          <p:nvPr>
            <p:ph type="dt" sz="half" idx="10"/>
          </p:nvPr>
        </p:nvSpPr>
        <p:spPr/>
        <p:txBody>
          <a:bodyPr/>
          <a:lstStyle/>
          <a:p>
            <a:fld id="{DEF201DD-8428-4C3E-8BAB-15E7D647CBC0}" type="datetimeFigureOut">
              <a:rPr lang="en-US" smtClean="0"/>
              <a:t>9/28/2024</a:t>
            </a:fld>
            <a:endParaRPr lang="en-US" dirty="0"/>
          </a:p>
        </p:txBody>
      </p:sp>
      <p:sp>
        <p:nvSpPr>
          <p:cNvPr id="6" name="Footer Placeholder 5">
            <a:extLst>
              <a:ext uri="{FF2B5EF4-FFF2-40B4-BE49-F238E27FC236}">
                <a16:creationId xmlns:a16="http://schemas.microsoft.com/office/drawing/2014/main" id="{66CD0FC6-CAE3-6C6D-4740-1CC1677704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E4BF235-ADD1-62BD-93E1-6221B69DF380}"/>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1156116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AB9C-7874-C400-19CB-C4C419AFF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F68A78-2A97-4F4E-7F40-0DF3042EBC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31754EB-3E57-7C7A-6741-76A5B7E57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308F36-7649-10D1-3526-85C3CA6B4E22}"/>
              </a:ext>
            </a:extLst>
          </p:cNvPr>
          <p:cNvSpPr>
            <a:spLocks noGrp="1"/>
          </p:cNvSpPr>
          <p:nvPr>
            <p:ph type="dt" sz="half" idx="10"/>
          </p:nvPr>
        </p:nvSpPr>
        <p:spPr/>
        <p:txBody>
          <a:bodyPr/>
          <a:lstStyle/>
          <a:p>
            <a:fld id="{DEF201DD-8428-4C3E-8BAB-15E7D647CBC0}" type="datetimeFigureOut">
              <a:rPr lang="en-US" smtClean="0"/>
              <a:t>9/28/2024</a:t>
            </a:fld>
            <a:endParaRPr lang="en-US" dirty="0"/>
          </a:p>
        </p:txBody>
      </p:sp>
      <p:sp>
        <p:nvSpPr>
          <p:cNvPr id="6" name="Footer Placeholder 5">
            <a:extLst>
              <a:ext uri="{FF2B5EF4-FFF2-40B4-BE49-F238E27FC236}">
                <a16:creationId xmlns:a16="http://schemas.microsoft.com/office/drawing/2014/main" id="{DB11757E-BE23-6773-DCE8-143E80CD66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292524-3DFD-57F8-CE6B-D90B9BB8FD27}"/>
              </a:ext>
            </a:extLst>
          </p:cNvPr>
          <p:cNvSpPr>
            <a:spLocks noGrp="1"/>
          </p:cNvSpPr>
          <p:nvPr>
            <p:ph type="sldNum" sz="quarter" idx="12"/>
          </p:nvPr>
        </p:nvSpPr>
        <p:spPr/>
        <p:txBody>
          <a:bodyPr/>
          <a:lstStyle/>
          <a:p>
            <a:fld id="{BE03CA96-70EC-4DFB-B768-FF25A75D8FB1}" type="slidenum">
              <a:rPr lang="en-US" smtClean="0"/>
              <a:t>‹#›</a:t>
            </a:fld>
            <a:endParaRPr lang="en-US" dirty="0"/>
          </a:p>
        </p:txBody>
      </p:sp>
    </p:spTree>
    <p:extLst>
      <p:ext uri="{BB962C8B-B14F-4D97-AF65-F5344CB8AC3E}">
        <p14:creationId xmlns:p14="http://schemas.microsoft.com/office/powerpoint/2010/main" val="1682394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3.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24AB1-31B9-1CBA-6680-022DC7E33E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5D7A01-130A-BE05-27A4-D79755C3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3165DE-7054-11B3-E360-4EAA63314F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F201DD-8428-4C3E-8BAB-15E7D647CBC0}" type="datetimeFigureOut">
              <a:rPr lang="en-US" smtClean="0"/>
              <a:t>9/28/2024</a:t>
            </a:fld>
            <a:endParaRPr lang="en-US" dirty="0"/>
          </a:p>
        </p:txBody>
      </p:sp>
      <p:sp>
        <p:nvSpPr>
          <p:cNvPr id="5" name="Footer Placeholder 4">
            <a:extLst>
              <a:ext uri="{FF2B5EF4-FFF2-40B4-BE49-F238E27FC236}">
                <a16:creationId xmlns:a16="http://schemas.microsoft.com/office/drawing/2014/main" id="{4C588572-5067-BCE7-2CE3-FF0C28F6E0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CA518E0-D654-18C1-91B1-FC945D3AC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3CA96-70EC-4DFB-B768-FF25A75D8FB1}" type="slidenum">
              <a:rPr lang="en-US" smtClean="0"/>
              <a:t>‹#›</a:t>
            </a:fld>
            <a:endParaRPr lang="en-US" dirty="0"/>
          </a:p>
        </p:txBody>
      </p:sp>
    </p:spTree>
    <p:extLst>
      <p:ext uri="{BB962C8B-B14F-4D97-AF65-F5344CB8AC3E}">
        <p14:creationId xmlns:p14="http://schemas.microsoft.com/office/powerpoint/2010/main" val="1632226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5" r:id="rId12"/>
    <p:sldLayoutId id="214748373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843A84-D63A-2D4C-865C-E3297B1D3CDA}" type="slidenum">
              <a:rPr lang="en-US" smtClean="0"/>
              <a:t>‹#›</a:t>
            </a:fld>
            <a:endParaRPr lang="en-US" dirty="0"/>
          </a:p>
        </p:txBody>
      </p:sp>
      <p:sp>
        <p:nvSpPr>
          <p:cNvPr id="8" name="Title Placeholder 7"/>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CH" dirty="0"/>
              <a:t>COVER</a:t>
            </a:r>
            <a:endParaRPr lang="en-US" dirty="0"/>
          </a:p>
        </p:txBody>
      </p:sp>
    </p:spTree>
    <p:extLst>
      <p:ext uri="{BB962C8B-B14F-4D97-AF65-F5344CB8AC3E}">
        <p14:creationId xmlns:p14="http://schemas.microsoft.com/office/powerpoint/2010/main" val="1364240108"/>
      </p:ext>
    </p:extLst>
  </p:cSld>
  <p:clrMap bg1="lt1" tx1="dk1" bg2="lt2" tx2="dk2" accent1="accent1" accent2="accent2" accent3="accent3" accent4="accent4" accent5="accent5" accent6="accent6" hlink="hlink" folHlink="folHlink"/>
  <p:sldLayoutIdLst>
    <p:sldLayoutId id="2147483704" r:id="rId1"/>
  </p:sldLayoutIdLst>
  <p:hf sldNum="0" hdr="0" ftr="0" dt="0"/>
  <p:txStyles>
    <p:titleStyle>
      <a:lvl1pPr algn="l" defTabSz="914400" rtl="0" eaLnBrk="1" latinLnBrk="0" hangingPunct="1">
        <a:lnSpc>
          <a:spcPct val="90000"/>
        </a:lnSpc>
        <a:spcBef>
          <a:spcPct val="0"/>
        </a:spcBef>
        <a:buNone/>
        <a:defRPr sz="4400" b="1" i="0" kern="1200">
          <a:solidFill>
            <a:srgbClr val="3098D2"/>
          </a:solidFill>
          <a:latin typeface="+mj-lt"/>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Helvetica Neue LT Std 45 Light" panose="020B0403020202020204" pitchFamily="34" charset="0"/>
          <a:ea typeface="Helvetica Neue Light" charset="0"/>
          <a:cs typeface="Helvetica Neue LT Std 45 Light" panose="020B0403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830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txStyles>
    <p:titleStyle>
      <a:lvl1pPr algn="l" defTabSz="914400" rtl="0" eaLnBrk="1" latinLnBrk="0" hangingPunct="1">
        <a:lnSpc>
          <a:spcPct val="90000"/>
        </a:lnSpc>
        <a:spcBef>
          <a:spcPct val="0"/>
        </a:spcBef>
        <a:buNone/>
        <a:defRPr lang="en-US" sz="4000" b="1"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boulhosn@un.org"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hyperlink" Target="https://unstats.un.org/unsd/nationalaccount/SNAUpdate/2025/2025SNA_CH32_V5.pdf" TargetMode="External"/><Relationship Id="rId13" Type="http://schemas.openxmlformats.org/officeDocument/2006/relationships/hyperlink" Target="https://unstats.un.org/unsd/nationalaccount/SNAUpdate/2025/AO_CH_35.pdf" TargetMode="External"/><Relationship Id="rId18" Type="http://schemas.openxmlformats.org/officeDocument/2006/relationships/hyperlink" Target="https://unstats.un.org/unsd/nationalaccount/SNAUpdate/2025/2025SNA_CH37_V7_GC.pdf" TargetMode="External"/><Relationship Id="rId3" Type="http://schemas.openxmlformats.org/officeDocument/2006/relationships/hyperlink" Target="https://unstats.un.org/unsd/nationalaccount/SNAUpdate/2025/AO_CH_29.pdf" TargetMode="External"/><Relationship Id="rId21" Type="http://schemas.openxmlformats.org/officeDocument/2006/relationships/hyperlink" Target="https://unstats.un.org/unsd/nationalaccount/SNAUpdate/2025/2025SNA_CH38_V7_GC.pdf" TargetMode="External"/><Relationship Id="rId7" Type="http://schemas.openxmlformats.org/officeDocument/2006/relationships/hyperlink" Target="https://unstats.un.org/unsd/nationalaccount/SNAUpdate/2025/2025SNA_CH31_V5.pdf" TargetMode="External"/><Relationship Id="rId12" Type="http://schemas.openxmlformats.org/officeDocument/2006/relationships/hyperlink" Target="https://unstats.un.org/unsd/nationalaccount/SNAUpdate/2025/2025SNA_CH34_V11.pdf" TargetMode="External"/><Relationship Id="rId17" Type="http://schemas.openxmlformats.org/officeDocument/2006/relationships/hyperlink" Target="https://unstats.un.org/unsd/nationalaccount/SNAUpdate/2025/AO_CH_37.pdf" TargetMode="External"/><Relationship Id="rId25" Type="http://schemas.openxmlformats.org/officeDocument/2006/relationships/hyperlink" Target="https://unstats.un.org/unsd/nationalaccount/SNAUpdate/2025/2025SNA_CH39_V11.pdf" TargetMode="External"/><Relationship Id="rId2" Type="http://schemas.openxmlformats.org/officeDocument/2006/relationships/hyperlink" Target="https://unstats.un.org/unsd/nationalaccount/SNAUpdate/2025/2025SNA_CH28_V5.pdf" TargetMode="External"/><Relationship Id="rId16" Type="http://schemas.openxmlformats.org/officeDocument/2006/relationships/hyperlink" Target="https://unstats.un.org/unsd/nationalaccount/SNAUpdate/2025/2025SNA_CH36_V5.pdf" TargetMode="External"/><Relationship Id="rId20" Type="http://schemas.openxmlformats.org/officeDocument/2006/relationships/hyperlink" Target="https://unstats.un.org/unsd/nationalaccount/SNAUpdate/2025/AO_CH_38.pdf" TargetMode="External"/><Relationship Id="rId1" Type="http://schemas.openxmlformats.org/officeDocument/2006/relationships/slideLayout" Target="../slideLayouts/slideLayout7.xml"/><Relationship Id="rId6" Type="http://schemas.openxmlformats.org/officeDocument/2006/relationships/hyperlink" Target="https://unstats.un.org/unsd/nationalaccount/SNAUpdate/2025/2025SNA_CH30_V5.pdf" TargetMode="External"/><Relationship Id="rId11" Type="http://schemas.openxmlformats.org/officeDocument/2006/relationships/hyperlink" Target="https://unstats.un.org/unsd/nationalaccount/SNAUpdate/2025/2025SNA_CH34_V7_GC.pdf" TargetMode="External"/><Relationship Id="rId24" Type="http://schemas.openxmlformats.org/officeDocument/2006/relationships/hyperlink" Target="https://unstats.un.org/unsd/nationalaccount/SNAUpdate/2025/2025SNA_CH39_V7_GC.pdf" TargetMode="External"/><Relationship Id="rId5" Type="http://schemas.openxmlformats.org/officeDocument/2006/relationships/hyperlink" Target="https://unstats.un.org/unsd/nationalaccount/SNAUpdate/2025/2025SNA_CH29_V11.pdf" TargetMode="External"/><Relationship Id="rId15" Type="http://schemas.openxmlformats.org/officeDocument/2006/relationships/hyperlink" Target="https://unstats.un.org/unsd/nationalaccount/SNAUpdate/2025/2025SNA_CH35_V11.pdf" TargetMode="External"/><Relationship Id="rId23" Type="http://schemas.openxmlformats.org/officeDocument/2006/relationships/hyperlink" Target="https://unstats.un.org/unsd/nationalaccount/SNAUpdate/2025/AO_CH_39_BPM_CH_18.pdf" TargetMode="External"/><Relationship Id="rId10" Type="http://schemas.openxmlformats.org/officeDocument/2006/relationships/hyperlink" Target="https://unstats.un.org/unsd/nationalaccount/SNAUpdate/2025/AO_CH_34.pdf" TargetMode="External"/><Relationship Id="rId19" Type="http://schemas.openxmlformats.org/officeDocument/2006/relationships/hyperlink" Target="https://unstats.un.org/unsd/nationalaccount/SNAUpdate/2025/2025SNA_CH37_V11.pdf" TargetMode="External"/><Relationship Id="rId4" Type="http://schemas.openxmlformats.org/officeDocument/2006/relationships/hyperlink" Target="https://unstats.un.org/unsd/nationalaccount/SNAUpdate/2025/2025SNA_CH29_V7_GC.pdf" TargetMode="External"/><Relationship Id="rId9" Type="http://schemas.openxmlformats.org/officeDocument/2006/relationships/hyperlink" Target="https://unstats.un.org/unsd/nationalaccount/SNAUpdate/2025/2025SNA_CH33_V5.pdf" TargetMode="External"/><Relationship Id="rId14" Type="http://schemas.openxmlformats.org/officeDocument/2006/relationships/hyperlink" Target="https://unstats.un.org/unsd/nationalaccount/SNAUpdate/2025/2025SNA_CH35_V7_GC.pdf" TargetMode="External"/><Relationship Id="rId22" Type="http://schemas.openxmlformats.org/officeDocument/2006/relationships/hyperlink" Target="https://unstats.un.org/unsd/nationalaccount/SNAUpdate/2025/2025SNA_CH38_V11.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unstats.un.org/UNSDWebsite/statcom/session_55/documents/BG-3f-NationalAccounts-E.pdf"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unstats.un.org/unsd/statcom/groups/NetEconSta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learning.officialstatistics.org/course/view.php?id=34"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www.iea.org/events/energy-data-workshop-mena-region" TargetMode="External"/><Relationship Id="rId7" Type="http://schemas.openxmlformats.org/officeDocument/2006/relationships/image" Target="../media/image16.png"/><Relationship Id="rId2" Type="http://schemas.openxmlformats.org/officeDocument/2006/relationships/hyperlink" Target="https://www.amf.org.ae/ar/capacity-building/workshop/public-event/2579"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www.unescwa.org/publications/measuring-international-digital-trade-arab-region" TargetMode="External"/><Relationship Id="rId4" Type="http://schemas.openxmlformats.org/officeDocument/2006/relationships/hyperlink" Target="https://www.unescwa.org/sites/default/files/event/materials/Digital%20Trade%20Handbook_Arabic.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etdp.unescwa.org/dashboard/platform.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hyperlink" Target="https://unctad.org/project/quantifying-south-south-cooperation-mobilize-funds-sustainable-development-goal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unstats.un.org/unsd/nationalaccount/towards2025.asp"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unstats.un.org/unsd/nationalaccount/snaupdate/gztt.asp" TargetMode="External"/><Relationship Id="rId13" Type="http://schemas.openxmlformats.org/officeDocument/2006/relationships/hyperlink" Target="https://www.imf.org/en/Data/Statistics/BPM/BPTT" TargetMode="External"/><Relationship Id="rId3" Type="http://schemas.openxmlformats.org/officeDocument/2006/relationships/hyperlink" Target="https://unstats.un.org/unsd/nationalaccount/aeg.asp" TargetMode="External"/><Relationship Id="rId7" Type="http://schemas.openxmlformats.org/officeDocument/2006/relationships/hyperlink" Target="https://unstats.un.org/unsd/nationalaccount/snaupdate/wstt.asp" TargetMode="External"/><Relationship Id="rId12" Type="http://schemas.openxmlformats.org/officeDocument/2006/relationships/hyperlink" Target="https://unstats.un.org/unsd/nationalaccount/snaupdate/iftt.asp" TargetMode="External"/><Relationship Id="rId2" Type="http://schemas.openxmlformats.org/officeDocument/2006/relationships/hyperlink" Target="https://unstats.un.org/unsd/nationalaccount/iswgna.asp" TargetMode="External"/><Relationship Id="rId1" Type="http://schemas.openxmlformats.org/officeDocument/2006/relationships/slideLayout" Target="../slideLayouts/slideLayout7.xml"/><Relationship Id="rId6" Type="http://schemas.openxmlformats.org/officeDocument/2006/relationships/hyperlink" Target="https://unstats.un.org/unsd/nationalaccount/snaupdate/dztt.asp" TargetMode="External"/><Relationship Id="rId11" Type="http://schemas.openxmlformats.org/officeDocument/2006/relationships/hyperlink" Target="https://unstats.un.org/unsd/nationalaccount/snaupdate/iett.asp" TargetMode="External"/><Relationship Id="rId5" Type="http://schemas.openxmlformats.org/officeDocument/2006/relationships/hyperlink" Target="https://unstats.un.org/unsd/nationalaccount/SNAUpdate/2025/chapters.asp" TargetMode="External"/><Relationship Id="rId15" Type="http://schemas.openxmlformats.org/officeDocument/2006/relationships/hyperlink" Target="https://www.imf.org/en/Data/Statistics/BPM/DITT" TargetMode="External"/><Relationship Id="rId10" Type="http://schemas.openxmlformats.org/officeDocument/2006/relationships/hyperlink" Target="https://unstats.un.org/unsd/nationalaccount/snaupdate/fitt.asp" TargetMode="External"/><Relationship Id="rId4" Type="http://schemas.openxmlformats.org/officeDocument/2006/relationships/hyperlink" Target="https://unstats.un.org/unsd/nationalaccount/SNAUpdate/PM.asp" TargetMode="External"/><Relationship Id="rId9" Type="http://schemas.openxmlformats.org/officeDocument/2006/relationships/hyperlink" Target="https://unstats.un.org/unsd/nationalaccount/snaupdate/cmtt.asp" TargetMode="External"/><Relationship Id="rId14" Type="http://schemas.openxmlformats.org/officeDocument/2006/relationships/hyperlink" Target="https://www.imf.org/en/Data/Statistics/BPM/CAT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3" Type="http://schemas.openxmlformats.org/officeDocument/2006/relationships/hyperlink" Target="https://unstats.un.org/unsd/nationalaccount/SNAUpdate/2025/2025SNA_CH06_V5.pdf" TargetMode="External"/><Relationship Id="rId18" Type="http://schemas.openxmlformats.org/officeDocument/2006/relationships/hyperlink" Target="https://unstats.un.org/unsd/nationalaccount/SNAUpdate/2025/2025SNA_CH11_V5.pdf" TargetMode="External"/><Relationship Id="rId26" Type="http://schemas.openxmlformats.org/officeDocument/2006/relationships/hyperlink" Target="https://unstats.un.org/unsd/nationalaccount/SNAUpdate/2025/2025SNA_CH17_V5.pdf" TargetMode="External"/><Relationship Id="rId39" Type="http://schemas.openxmlformats.org/officeDocument/2006/relationships/hyperlink" Target="https://unstats.un.org/unsd/nationalaccount/SNAUpdate/2025/2025SNA_CH23_BPM_CH15_V07_GC.pdf" TargetMode="External"/><Relationship Id="rId21" Type="http://schemas.openxmlformats.org/officeDocument/2006/relationships/hyperlink" Target="https://unstats.un.org/unsd/nationalaccount/SNAUpdate/2025/2025SNA_CH14_V5.pdf" TargetMode="External"/><Relationship Id="rId34" Type="http://schemas.openxmlformats.org/officeDocument/2006/relationships/hyperlink" Target="https://unstats.un.org/unsd/nationalaccount/SNAUpdate/2025/2025SNA_CH21_V11.pdf" TargetMode="External"/><Relationship Id="rId42" Type="http://schemas.openxmlformats.org/officeDocument/2006/relationships/hyperlink" Target="https://unstats.un.org/unsd/nationalaccount/SNAUpdate/2025/AO_CH_25.pdf" TargetMode="External"/><Relationship Id="rId47" Type="http://schemas.openxmlformats.org/officeDocument/2006/relationships/hyperlink" Target="https://unstats.un.org/unsd/nationalaccount/SNAUpdate/2025/2025SNA_CH26_V11.pdf" TargetMode="External"/><Relationship Id="rId7" Type="http://schemas.openxmlformats.org/officeDocument/2006/relationships/hyperlink" Target="https://unstats.un.org/unsd/nationalaccount/SNAUpdate/2025/AO_CH_4_BPM_CH_3.pdf" TargetMode="External"/><Relationship Id="rId2" Type="http://schemas.openxmlformats.org/officeDocument/2006/relationships/hyperlink" Target="https://unstats.un.org/unsd/nationalaccount/SNAUpdate/2025/2025SNA_CH01_V5.pdf" TargetMode="External"/><Relationship Id="rId16" Type="http://schemas.openxmlformats.org/officeDocument/2006/relationships/hyperlink" Target="https://unstats.un.org/unsd/nationalaccount/SNAUpdate/2025/2025SNA_CH09_V5.pdf" TargetMode="External"/><Relationship Id="rId29" Type="http://schemas.openxmlformats.org/officeDocument/2006/relationships/hyperlink" Target="https://unstats.un.org/unsd/nationalaccount/SNAUpdate/2025/AO_CH_20.pdf" TargetMode="External"/><Relationship Id="rId1" Type="http://schemas.openxmlformats.org/officeDocument/2006/relationships/slideLayout" Target="../slideLayouts/slideLayout7.xml"/><Relationship Id="rId6" Type="http://schemas.openxmlformats.org/officeDocument/2006/relationships/hyperlink" Target="https://unstats.un.org/unsd/nationalaccount/SNAUpdate/2025/2025SNA_CH03_V5.pdf" TargetMode="External"/><Relationship Id="rId11" Type="http://schemas.openxmlformats.org/officeDocument/2006/relationships/hyperlink" Target="https://unstats.un.org/unsd/nationalaccount/SNAUpdate/2025/2025SNA_CH5_BPM_CH4_V07_GC.pdf" TargetMode="External"/><Relationship Id="rId24" Type="http://schemas.openxmlformats.org/officeDocument/2006/relationships/hyperlink" Target="https://unstats.un.org/unsd/nationalaccount/SNAUpdate/2025/2025SNA_CH16_V7_GC.pdf" TargetMode="External"/><Relationship Id="rId32" Type="http://schemas.openxmlformats.org/officeDocument/2006/relationships/hyperlink" Target="https://unstats.un.org/unsd/nationalaccount/SNAUpdate/2025/AO_CH_21_BPM_CH_20.pdf" TargetMode="External"/><Relationship Id="rId37" Type="http://schemas.openxmlformats.org/officeDocument/2006/relationships/hyperlink" Target="https://unstats.un.org/unsd/nationalaccount/SNAUpdate/2025/2025SNA_CH22_V11.pdf" TargetMode="External"/><Relationship Id="rId40" Type="http://schemas.openxmlformats.org/officeDocument/2006/relationships/hyperlink" Target="https://unstats.un.org/unsd/nationalaccount/SNAUpdate/2025/2025SNA_CH23_V11.pdf" TargetMode="External"/><Relationship Id="rId45" Type="http://schemas.openxmlformats.org/officeDocument/2006/relationships/hyperlink" Target="https://unstats.un.org/unsd/nationalaccount/SNAUpdate/2025/AO_CH_26_BPM_CH_17.pdf" TargetMode="External"/><Relationship Id="rId5" Type="http://schemas.openxmlformats.org/officeDocument/2006/relationships/hyperlink" Target="https://unstats.un.org/unsd/nationalaccount/SNAUpdate/2025/2025SNA_CH02_V11.pdf" TargetMode="External"/><Relationship Id="rId15" Type="http://schemas.openxmlformats.org/officeDocument/2006/relationships/hyperlink" Target="https://unstats.un.org/unsd/nationalaccount/SNAUpdate/2025/2025SNA_CH08_V5.pdf" TargetMode="External"/><Relationship Id="rId23" Type="http://schemas.openxmlformats.org/officeDocument/2006/relationships/hyperlink" Target="https://unstats.un.org/unsd/nationalaccount/SNAUpdate/2025/AO_CH_16.pdf" TargetMode="External"/><Relationship Id="rId28" Type="http://schemas.openxmlformats.org/officeDocument/2006/relationships/hyperlink" Target="https://unstats.un.org/unsd/nationalaccount/SNAUpdate/2025/2025SNA_CH19_V5.pdf" TargetMode="External"/><Relationship Id="rId36" Type="http://schemas.openxmlformats.org/officeDocument/2006/relationships/hyperlink" Target="https://unstats.un.org/unsd/nationalaccount/SNAUpdate/2025/2025SNA_CH22_BPM7_CH116_V7_GC.pdf" TargetMode="External"/><Relationship Id="rId10" Type="http://schemas.openxmlformats.org/officeDocument/2006/relationships/hyperlink" Target="https://unstats.un.org/unsd/nationalaccount/SNAUpdate/2025/AO_CH_5_BPM_CH_4.pdf" TargetMode="External"/><Relationship Id="rId19" Type="http://schemas.openxmlformats.org/officeDocument/2006/relationships/hyperlink" Target="https://unstats.un.org/unsd/nationalaccount/SNAUpdate/2025/2025SNA_CH12_V5.pdf" TargetMode="External"/><Relationship Id="rId31" Type="http://schemas.openxmlformats.org/officeDocument/2006/relationships/hyperlink" Target="https://unstats.un.org/unsd/nationalaccount/SNAUpdate/2025/2025SNA_CH20_V11.pdf" TargetMode="External"/><Relationship Id="rId44" Type="http://schemas.openxmlformats.org/officeDocument/2006/relationships/hyperlink" Target="https://unstats.un.org/unsd/nationalaccount/SNAUpdate/2025/2025SNA_CH25_V11.pdf" TargetMode="External"/><Relationship Id="rId4" Type="http://schemas.openxmlformats.org/officeDocument/2006/relationships/hyperlink" Target="https://unstats.un.org/unsd/nationalaccount/SNAUpdate/2025/2025SNA_CH02_GC.pdf" TargetMode="External"/><Relationship Id="rId9" Type="http://schemas.openxmlformats.org/officeDocument/2006/relationships/hyperlink" Target="https://unstats.un.org/unsd/nationalaccount/SNAUpdate/2025/2025SNA_CH04_V11.pdf" TargetMode="External"/><Relationship Id="rId14" Type="http://schemas.openxmlformats.org/officeDocument/2006/relationships/hyperlink" Target="https://unstats.un.org/unsd/nationalaccount/SNAUpdate/2025/2025SNA_CH07_V5.pdf" TargetMode="External"/><Relationship Id="rId22" Type="http://schemas.openxmlformats.org/officeDocument/2006/relationships/hyperlink" Target="https://unstats.un.org/unsd/nationalaccount/SNAUpdate/2025/2025SNA_CH15_V5.pdf" TargetMode="External"/><Relationship Id="rId27" Type="http://schemas.openxmlformats.org/officeDocument/2006/relationships/hyperlink" Target="https://unstats.un.org/unsd/nationalaccount/SNAUpdate/2025/2025SNA_CH18_V5.pdf" TargetMode="External"/><Relationship Id="rId30" Type="http://schemas.openxmlformats.org/officeDocument/2006/relationships/hyperlink" Target="https://unstats.un.org/unsd/nationalaccount/SNAUpdate/2025/2025SNA_CH20_V7_GC.pdf" TargetMode="External"/><Relationship Id="rId35" Type="http://schemas.openxmlformats.org/officeDocument/2006/relationships/hyperlink" Target="https://unstats.un.org/unsd/nationalaccount/SNAUpdate/2025/AO_CH_22_BPM_CH_16.pdf" TargetMode="External"/><Relationship Id="rId43" Type="http://schemas.openxmlformats.org/officeDocument/2006/relationships/hyperlink" Target="https://unstats.un.org/unsd/nationalaccount/SNAUpdate/2025/2025SNA_CH25_V7_GC.pdf" TargetMode="External"/><Relationship Id="rId48" Type="http://schemas.openxmlformats.org/officeDocument/2006/relationships/hyperlink" Target="https://unstats.un.org/unsd/nationalaccount/SNAUpdate/2025/2025SNA_CH27_V5.pdf" TargetMode="External"/><Relationship Id="rId8" Type="http://schemas.openxmlformats.org/officeDocument/2006/relationships/hyperlink" Target="https://unstats.un.org/unsd/nationalaccount/SNAUpdate/2025/2025SNA_CH04_BPM7_CH03_V7_GC.pdf" TargetMode="External"/><Relationship Id="rId3" Type="http://schemas.openxmlformats.org/officeDocument/2006/relationships/hyperlink" Target="https://unstats.un.org/unsd/nationalaccount/SNAUpdate/2025/AO_CH_02.pdf" TargetMode="External"/><Relationship Id="rId12" Type="http://schemas.openxmlformats.org/officeDocument/2006/relationships/hyperlink" Target="https://unstats.un.org/unsd/nationalaccount/SNAUpdate/2025/2025SNA_CH05_V11.pdf" TargetMode="External"/><Relationship Id="rId17" Type="http://schemas.openxmlformats.org/officeDocument/2006/relationships/hyperlink" Target="https://unstats.un.org/unsd/nationalaccount/SNAUpdate/2025/2025SNA_CH10_V5.pdf" TargetMode="External"/><Relationship Id="rId25" Type="http://schemas.openxmlformats.org/officeDocument/2006/relationships/hyperlink" Target="https://unstats.un.org/unsd/nationalaccount/SNAUpdate/2025/2025SNA_CH16_V11.pdf" TargetMode="External"/><Relationship Id="rId33" Type="http://schemas.openxmlformats.org/officeDocument/2006/relationships/hyperlink" Target="https://unstats.un.org/unsd/nationalaccount/SNAUpdate/2025/2025SNA_CH21_BPM7_CH20_V7_GC.pdf" TargetMode="External"/><Relationship Id="rId38" Type="http://schemas.openxmlformats.org/officeDocument/2006/relationships/hyperlink" Target="https://unstats.un.org/unsd/nationalaccount/SNAUpdate/2025/AO_CH_23_BPM_CH_15.pdf" TargetMode="External"/><Relationship Id="rId46" Type="http://schemas.openxmlformats.org/officeDocument/2006/relationships/hyperlink" Target="https://unstats.un.org/unsd/nationalaccount/SNAUpdate/2025/2025SNA_CH26_BPM7_CH17_V7_GC.pdf" TargetMode="External"/><Relationship Id="rId20" Type="http://schemas.openxmlformats.org/officeDocument/2006/relationships/hyperlink" Target="https://unstats.un.org/unsd/nationalaccount/SNAUpdate/2025/2025SNA_CH13_V5.pdf" TargetMode="External"/><Relationship Id="rId41" Type="http://schemas.openxmlformats.org/officeDocument/2006/relationships/hyperlink" Target="https://unstats.un.org/unsd/nationalaccount/SNAUpdate/2025/2025SNA_CH24_V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9D65-16D0-6746-BC56-1B9F5DDC1228}"/>
              </a:ext>
            </a:extLst>
          </p:cNvPr>
          <p:cNvSpPr>
            <a:spLocks noGrp="1"/>
          </p:cNvSpPr>
          <p:nvPr>
            <p:ph type="ctrTitle"/>
          </p:nvPr>
        </p:nvSpPr>
        <p:spPr>
          <a:xfrm>
            <a:off x="1371254" y="1287649"/>
            <a:ext cx="9449492" cy="2739821"/>
          </a:xfrm>
        </p:spPr>
        <p:txBody>
          <a:bodyPr>
            <a:noAutofit/>
          </a:bodyPr>
          <a:lstStyle/>
          <a:p>
            <a:pPr rtl="1">
              <a:spcBef>
                <a:spcPts val="0"/>
              </a:spcBef>
            </a:pPr>
            <a:r>
              <a:rPr lang="en-US" sz="3200" b="1" dirty="0">
                <a:effectLst/>
                <a:latin typeface="Calibri" panose="020F0502020204030204" pitchFamily="34" charset="0"/>
                <a:ea typeface="Calibri" panose="020F0502020204030204" pitchFamily="34" charset="0"/>
                <a:cs typeface="Calibri" panose="020F0502020204030204" pitchFamily="34" charset="0"/>
              </a:rPr>
              <a:t>Progress on the Update of  the System of National Accounts in(2025) the Arab Region</a:t>
            </a:r>
            <a:br>
              <a:rPr lang="en-US" sz="3200" b="1" dirty="0">
                <a:effectLst/>
                <a:latin typeface="Calibri" panose="020F0502020204030204" pitchFamily="34" charset="0"/>
                <a:ea typeface="Calibri" panose="020F0502020204030204" pitchFamily="34" charset="0"/>
                <a:cs typeface="Calibri" panose="020F0502020204030204" pitchFamily="34" charset="0"/>
              </a:rPr>
            </a:br>
            <a:r>
              <a:rPr lang="en-US" sz="3200" b="1" dirty="0">
                <a:effectLst/>
                <a:latin typeface="Calibri" panose="020F0502020204030204" pitchFamily="34" charset="0"/>
                <a:ea typeface="Calibri" panose="020F0502020204030204" pitchFamily="34" charset="0"/>
                <a:cs typeface="Calibri" panose="020F0502020204030204" pitchFamily="34" charset="0"/>
              </a:rPr>
              <a:t> </a:t>
            </a:r>
            <a:br>
              <a:rPr lang="en-US" sz="3200" b="1" dirty="0">
                <a:effectLst/>
                <a:latin typeface="Calibri" panose="020F0502020204030204" pitchFamily="34" charset="0"/>
                <a:ea typeface="Calibri" panose="020F0502020204030204" pitchFamily="34" charset="0"/>
                <a:cs typeface="Calibri" panose="020F0502020204030204" pitchFamily="34" charset="0"/>
              </a:rPr>
            </a:br>
            <a:r>
              <a:rPr lang="ar-SA" sz="2400" dirty="0">
                <a:latin typeface="Calibri" panose="020F0502020204030204" pitchFamily="34" charset="0"/>
                <a:ea typeface="Calibri" panose="020F0502020204030204" pitchFamily="34" charset="0"/>
                <a:cs typeface="Calibri" panose="020F0502020204030204" pitchFamily="34" charset="0"/>
              </a:rPr>
              <a:t>تحديث</a:t>
            </a:r>
            <a:r>
              <a:rPr lang="en-US" sz="2400" dirty="0">
                <a:latin typeface="Calibri" panose="020F0502020204030204" pitchFamily="34" charset="0"/>
                <a:ea typeface="Calibri" panose="020F0502020204030204" pitchFamily="34" charset="0"/>
                <a:cs typeface="Calibri" panose="020F0502020204030204" pitchFamily="34" charset="0"/>
              </a:rPr>
              <a:t> </a:t>
            </a:r>
            <a:r>
              <a:rPr lang="ar-LB" sz="2400" dirty="0">
                <a:latin typeface="Calibri" panose="020F0502020204030204" pitchFamily="34" charset="0"/>
                <a:ea typeface="Calibri" panose="020F0502020204030204" pitchFamily="34" charset="0"/>
                <a:cs typeface="Calibri" panose="020F0502020204030204" pitchFamily="34" charset="0"/>
              </a:rPr>
              <a:t>نظام </a:t>
            </a:r>
            <a:r>
              <a:rPr lang="ar-SA" sz="2400" dirty="0">
                <a:effectLst/>
                <a:latin typeface="Calibri" panose="020F0502020204030204" pitchFamily="34" charset="0"/>
                <a:ea typeface="Calibri" panose="020F0502020204030204" pitchFamily="34" charset="0"/>
                <a:cs typeface="Calibri" panose="020F0502020204030204" pitchFamily="34" charset="0"/>
              </a:rPr>
              <a:t>الحسابات القومية </a:t>
            </a:r>
            <a:r>
              <a:rPr lang="ar-LB" sz="2400" dirty="0">
                <a:effectLst/>
                <a:latin typeface="Calibri" panose="020F0502020204030204" pitchFamily="34" charset="0"/>
                <a:ea typeface="Calibri" panose="020F0502020204030204" pitchFamily="34" charset="0"/>
                <a:cs typeface="Calibri" panose="020F0502020204030204" pitchFamily="34" charset="0"/>
              </a:rPr>
              <a:t>2025 </a:t>
            </a:r>
            <a:r>
              <a:rPr lang="ar-SA" sz="2400" dirty="0">
                <a:effectLst/>
                <a:latin typeface="Calibri" panose="020F0502020204030204" pitchFamily="34" charset="0"/>
                <a:ea typeface="Calibri" panose="020F0502020204030204" pitchFamily="34" charset="0"/>
                <a:cs typeface="Calibri" panose="020F0502020204030204" pitchFamily="34" charset="0"/>
              </a:rPr>
              <a:t>في المنطقة العربية</a:t>
            </a:r>
            <a:br>
              <a:rPr lang="ar-LB" sz="2400" dirty="0">
                <a:effectLst/>
                <a:latin typeface="Calibri" panose="020F0502020204030204" pitchFamily="34" charset="0"/>
                <a:ea typeface="Calibri" panose="020F0502020204030204" pitchFamily="34" charset="0"/>
                <a:cs typeface="Calibri" panose="020F0502020204030204" pitchFamily="34" charset="0"/>
              </a:rPr>
            </a:br>
            <a:br>
              <a:rPr lang="ar-LB" sz="2400" dirty="0">
                <a:effectLst/>
                <a:latin typeface="Calibri" panose="020F0502020204030204" pitchFamily="34" charset="0"/>
                <a:ea typeface="Calibri" panose="020F0502020204030204" pitchFamily="34" charset="0"/>
                <a:cs typeface="Calibri" panose="020F0502020204030204" pitchFamily="34" charset="0"/>
              </a:rPr>
            </a:br>
            <a:r>
              <a:rPr lang="ar-EG" sz="1800" dirty="0">
                <a:effectLst/>
                <a:ea typeface="Aptos" panose="020B0004020202020204" pitchFamily="34" charset="0"/>
                <a:cs typeface="Arial" panose="020B0604020202020204" pitchFamily="34" charset="0"/>
              </a:rPr>
              <a:t>اللجنة الفرعية ( 14) للحسابات القومية </a:t>
            </a:r>
            <a:br>
              <a:rPr lang="en-US" sz="800" dirty="0"/>
            </a:br>
            <a:br>
              <a:rPr lang="en-US" sz="1800" dirty="0">
                <a:effectLst/>
                <a:latin typeface="Calibri" panose="020F0502020204030204" pitchFamily="34" charset="0"/>
                <a:ea typeface="Calibri" panose="020F0502020204030204" pitchFamily="34" charset="0"/>
              </a:rPr>
            </a:br>
            <a:endParaRPr lang="en-US" sz="2000"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09E964FA-D9AE-A6EF-E731-C8A8A9A94872}"/>
              </a:ext>
            </a:extLst>
          </p:cNvPr>
          <p:cNvSpPr txBox="1">
            <a:spLocks/>
          </p:cNvSpPr>
          <p:nvPr/>
        </p:nvSpPr>
        <p:spPr>
          <a:xfrm>
            <a:off x="7879900" y="5003917"/>
            <a:ext cx="4161697" cy="1358900"/>
          </a:xfrm>
          <a:prstGeom prst="rect">
            <a:avLst/>
          </a:prstGeom>
          <a:noFill/>
        </p:spPr>
        <p:txBody>
          <a:bodyPr vert="horz" lIns="91440" tIns="45720" rIns="91440" bIns="45720" rtlCol="0" anchor="ctr">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marL="457200" marR="0" indent="-457200" rtl="0" eaLnBrk="1" fontAlgn="t" latinLnBrk="0" hangingPunct="1">
              <a:lnSpc>
                <a:spcPct val="115000"/>
              </a:lnSpc>
              <a:spcBef>
                <a:spcPts val="0"/>
              </a:spcBef>
              <a:spcAft>
                <a:spcPts val="0"/>
              </a:spcAft>
            </a:pPr>
            <a:r>
              <a:rPr lang="en-US" sz="1600" b="1" i="0" u="none" strike="noStrike" kern="1200" dirty="0">
                <a:solidFill>
                  <a:schemeClr val="tx2"/>
                </a:solidFill>
                <a:effectLst/>
                <a:latin typeface="Arial" panose="020B0604020202020204" pitchFamily="34" charset="0"/>
                <a:cs typeface="Arial" panose="020B0604020202020204" pitchFamily="34" charset="0"/>
              </a:rPr>
              <a:t>Wafa Aboul Hosn, Ph.D.</a:t>
            </a:r>
            <a:br>
              <a:rPr lang="en-US" sz="1600" b="1" i="0" u="none" strike="noStrike" kern="1200" dirty="0">
                <a:solidFill>
                  <a:schemeClr val="tx2"/>
                </a:solidFill>
                <a:effectLst/>
                <a:latin typeface="Arial" panose="020B0604020202020204" pitchFamily="34" charset="0"/>
                <a:cs typeface="Arial" panose="020B0604020202020204" pitchFamily="34" charset="0"/>
              </a:rPr>
            </a:br>
            <a:r>
              <a:rPr lang="en-US" sz="1600" b="1" i="0" u="none" strike="noStrike" kern="1200" dirty="0">
                <a:solidFill>
                  <a:schemeClr val="tx2"/>
                </a:solidFill>
                <a:effectLst/>
                <a:latin typeface="Calibri" panose="020F0502020204030204" pitchFamily="34" charset="0"/>
              </a:rPr>
              <a:t>Chief of Economic Statistics, Information Society and Technology Cluster</a:t>
            </a:r>
          </a:p>
          <a:p>
            <a:pPr marL="457200" marR="0" indent="-457200" rtl="0" eaLnBrk="1" fontAlgn="t" latinLnBrk="0" hangingPunct="1">
              <a:lnSpc>
                <a:spcPct val="115000"/>
              </a:lnSpc>
              <a:spcBef>
                <a:spcPts val="0"/>
              </a:spcBef>
              <a:spcAft>
                <a:spcPts val="0"/>
              </a:spcAft>
            </a:pPr>
            <a:r>
              <a:rPr lang="en-US" sz="1600" b="1" dirty="0">
                <a:solidFill>
                  <a:schemeClr val="tx2"/>
                </a:solidFill>
                <a:latin typeface="Calibri" panose="020F0502020204030204" pitchFamily="34" charset="0"/>
              </a:rPr>
              <a:t>	</a:t>
            </a:r>
            <a:r>
              <a:rPr lang="en-US" sz="1600" i="0" u="none" strike="noStrike" kern="1200" dirty="0">
                <a:solidFill>
                  <a:schemeClr val="tx2"/>
                </a:solidFill>
                <a:effectLst/>
                <a:latin typeface="Calibri" panose="020F0502020204030204" pitchFamily="34" charset="0"/>
              </a:rPr>
              <a:t>Email</a:t>
            </a:r>
            <a:r>
              <a:rPr lang="en-US" sz="1600" b="1" i="0" u="none" strike="noStrike" kern="1200" dirty="0">
                <a:solidFill>
                  <a:schemeClr val="tx2"/>
                </a:solidFill>
                <a:effectLst/>
                <a:latin typeface="Calibri" panose="020F0502020204030204" pitchFamily="34" charset="0"/>
              </a:rPr>
              <a:t>: </a:t>
            </a:r>
            <a:r>
              <a:rPr lang="en-US" sz="1600" b="1" i="0" u="sng" strike="noStrike" kern="1200" dirty="0">
                <a:solidFill>
                  <a:schemeClr val="tx2"/>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aboulhosn@un.org</a:t>
            </a:r>
            <a:r>
              <a:rPr lang="en-US" sz="1600" b="1" i="0" u="sng" strike="noStrike" kern="1200" dirty="0">
                <a:solidFill>
                  <a:schemeClr val="tx2"/>
                </a:solidFill>
                <a:effectLst/>
                <a:latin typeface="Calibri" panose="020F0502020204030204" pitchFamily="34" charset="0"/>
              </a:rPr>
              <a:t> </a:t>
            </a:r>
          </a:p>
        </p:txBody>
      </p:sp>
    </p:spTree>
    <p:extLst>
      <p:ext uri="{BB962C8B-B14F-4D97-AF65-F5344CB8AC3E}">
        <p14:creationId xmlns:p14="http://schemas.microsoft.com/office/powerpoint/2010/main" val="4209668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6B5D07F-43AD-7662-2F19-910EC3CE40DF}"/>
              </a:ext>
            </a:extLst>
          </p:cNvPr>
          <p:cNvGraphicFramePr>
            <a:graphicFrameLocks noGrp="1"/>
          </p:cNvGraphicFramePr>
          <p:nvPr>
            <p:extLst>
              <p:ext uri="{D42A27DB-BD31-4B8C-83A1-F6EECF244321}">
                <p14:modId xmlns:p14="http://schemas.microsoft.com/office/powerpoint/2010/main" val="404793061"/>
              </p:ext>
            </p:extLst>
          </p:nvPr>
        </p:nvGraphicFramePr>
        <p:xfrm>
          <a:off x="497445" y="121488"/>
          <a:ext cx="10581167" cy="6615024"/>
        </p:xfrm>
        <a:graphic>
          <a:graphicData uri="http://schemas.openxmlformats.org/drawingml/2006/table">
            <a:tbl>
              <a:tblPr firstRow="1" firstCol="1" bandRow="1"/>
              <a:tblGrid>
                <a:gridCol w="335589">
                  <a:extLst>
                    <a:ext uri="{9D8B030D-6E8A-4147-A177-3AD203B41FA5}">
                      <a16:colId xmlns:a16="http://schemas.microsoft.com/office/drawing/2014/main" val="3841135539"/>
                    </a:ext>
                  </a:extLst>
                </a:gridCol>
                <a:gridCol w="5932040">
                  <a:extLst>
                    <a:ext uri="{9D8B030D-6E8A-4147-A177-3AD203B41FA5}">
                      <a16:colId xmlns:a16="http://schemas.microsoft.com/office/drawing/2014/main" val="1312472841"/>
                    </a:ext>
                  </a:extLst>
                </a:gridCol>
                <a:gridCol w="1437846">
                  <a:extLst>
                    <a:ext uri="{9D8B030D-6E8A-4147-A177-3AD203B41FA5}">
                      <a16:colId xmlns:a16="http://schemas.microsoft.com/office/drawing/2014/main" val="1823872224"/>
                    </a:ext>
                  </a:extLst>
                </a:gridCol>
                <a:gridCol w="1437846">
                  <a:extLst>
                    <a:ext uri="{9D8B030D-6E8A-4147-A177-3AD203B41FA5}">
                      <a16:colId xmlns:a16="http://schemas.microsoft.com/office/drawing/2014/main" val="2835222341"/>
                    </a:ext>
                  </a:extLst>
                </a:gridCol>
                <a:gridCol w="1437846">
                  <a:extLst>
                    <a:ext uri="{9D8B030D-6E8A-4147-A177-3AD203B41FA5}">
                      <a16:colId xmlns:a16="http://schemas.microsoft.com/office/drawing/2014/main" val="3563408182"/>
                    </a:ext>
                  </a:extLst>
                </a:gridCol>
              </a:tblGrid>
              <a:tr h="181653">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nSpc>
                          <a:spcPct val="107000"/>
                        </a:lnSpc>
                        <a:spcBef>
                          <a:spcPts val="0"/>
                        </a:spcBef>
                        <a:spcAft>
                          <a:spcPts val="800"/>
                        </a:spcAft>
                      </a:pPr>
                      <a:r>
                        <a:rPr lang="en-US" sz="1400" b="1" kern="100" dirty="0">
                          <a:effectLst/>
                          <a:latin typeface="Aptos" panose="020B0004020202020204" pitchFamily="34" charset="0"/>
                          <a:ea typeface="Aptos" panose="020B0004020202020204" pitchFamily="34" charset="0"/>
                          <a:cs typeface="Arial" panose="020B0604020202020204" pitchFamily="34" charset="0"/>
                        </a:rPr>
                        <a:t>E. Institutional units and sectors in more detail</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pPr>
                      <a:endParaRPr lang="en-US" sz="1200" kern="100" dirty="0">
                        <a:effectLst/>
                        <a:latin typeface="Aptos"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9586393"/>
                  </a:ext>
                </a:extLst>
              </a:tr>
              <a:tr h="368083">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28.</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4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Non-financial corporations (revised title and revised content)</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2"/>
                        </a:rPr>
                        <a:t>PDF</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2406993389"/>
                  </a:ext>
                </a:extLst>
              </a:tr>
              <a:tr h="181653">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400" kern="100" dirty="0">
                          <a:effectLst/>
                          <a:latin typeface="Aptos" panose="020B0004020202020204" pitchFamily="34" charset="0"/>
                          <a:ea typeface="Aptos" panose="020B0004020202020204" pitchFamily="34" charset="0"/>
                          <a:cs typeface="Arial" panose="020B0604020202020204" pitchFamily="34" charset="0"/>
                        </a:rPr>
                        <a:t>Financial corporations (new chapter)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3"/>
                        </a:rPr>
                        <a:t>PDF</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
                        </a:rPr>
                        <a:t>PDF</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5"/>
                        </a:rPr>
                        <a:t>PDF</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201418"/>
                  </a:ext>
                </a:extLst>
              </a:tr>
              <a:tr h="181653">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30.</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4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General government and the public sector (revised title)</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6"/>
                        </a:rPr>
                        <a:t>PDF</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3209289969"/>
                  </a:ext>
                </a:extLst>
              </a:tr>
              <a:tr h="181653">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400" kern="100">
                          <a:effectLst/>
                          <a:latin typeface="Aptos" panose="020B0004020202020204" pitchFamily="34" charset="0"/>
                          <a:ea typeface="Aptos" panose="020B0004020202020204" pitchFamily="34" charset="0"/>
                          <a:cs typeface="Arial" panose="020B0604020202020204" pitchFamily="34" charset="0"/>
                        </a:rPr>
                        <a:t>Non-profit institutions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7"/>
                        </a:rPr>
                        <a:t>PDF</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0658054"/>
                  </a:ext>
                </a:extLst>
              </a:tr>
              <a:tr h="181653">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32.</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400" kern="100">
                          <a:solidFill>
                            <a:srgbClr val="000000"/>
                          </a:solidFill>
                          <a:effectLst/>
                          <a:latin typeface="Aptos" panose="020B0004020202020204" pitchFamily="34" charset="0"/>
                          <a:ea typeface="Aptos" panose="020B0004020202020204" pitchFamily="34" charset="0"/>
                          <a:cs typeface="Arial" panose="020B0604020202020204" pitchFamily="34" charset="0"/>
                        </a:rPr>
                        <a:t>Households (revised title and revised content)</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8"/>
                        </a:rPr>
                        <a:t>PDF</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1651660113"/>
                  </a:ext>
                </a:extLst>
              </a:tr>
              <a:tr h="369751">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400" kern="100" dirty="0">
                          <a:effectLst/>
                          <a:latin typeface="Aptos" panose="020B0004020202020204" pitchFamily="34" charset="0"/>
                          <a:ea typeface="Aptos" panose="020B0004020202020204" pitchFamily="34" charset="0"/>
                          <a:cs typeface="Arial" panose="020B0604020202020204" pitchFamily="34" charset="0"/>
                        </a:rPr>
                        <a:t>Transactions between residents and non-residents (moved upwards, revised title)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9"/>
                        </a:rPr>
                        <a:t>PDF</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631719"/>
                  </a:ext>
                </a:extLst>
              </a:tr>
              <a:tr h="181653">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nSpc>
                          <a:spcPct val="107000"/>
                        </a:lnSpc>
                        <a:spcBef>
                          <a:spcPts val="0"/>
                        </a:spcBef>
                        <a:spcAft>
                          <a:spcPts val="800"/>
                        </a:spcAft>
                      </a:pPr>
                      <a:r>
                        <a:rPr lang="en-US" sz="1400" b="1" kern="100">
                          <a:effectLst/>
                          <a:latin typeface="Aptos" panose="020B0004020202020204" pitchFamily="34" charset="0"/>
                          <a:ea typeface="Aptos" panose="020B0004020202020204" pitchFamily="34" charset="0"/>
                          <a:cs typeface="Arial" panose="020B0604020202020204" pitchFamily="34" charset="0"/>
                        </a:rPr>
                        <a:t>F. Extended and thematic accounts and tables</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pPr>
                      <a:endParaRPr lang="en-US" sz="1200" kern="100" dirty="0">
                        <a:effectLst/>
                        <a:latin typeface="Aptos"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7427444"/>
                  </a:ext>
                </a:extLst>
              </a:tr>
              <a:tr h="181653">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34.</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400" kern="100">
                          <a:solidFill>
                            <a:srgbClr val="000000"/>
                          </a:solidFill>
                          <a:effectLst/>
                          <a:latin typeface="Aptos" panose="020B0004020202020204" pitchFamily="34" charset="0"/>
                          <a:ea typeface="Aptos" panose="020B0004020202020204" pitchFamily="34" charset="0"/>
                          <a:cs typeface="Arial" panose="020B0604020202020204" pitchFamily="34" charset="0"/>
                        </a:rPr>
                        <a:t>Measuring well-being (new chapter)</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u="sng" kern="100">
                          <a:solidFill>
                            <a:srgbClr val="000000"/>
                          </a:solidFill>
                          <a:effectLst/>
                          <a:latin typeface="Aptos" panose="020B0004020202020204" pitchFamily="34" charset="0"/>
                          <a:ea typeface="Aptos" panose="020B0004020202020204" pitchFamily="34" charset="0"/>
                          <a:cs typeface="Arial" panose="020B0604020202020204" pitchFamily="34" charset="0"/>
                          <a:hlinkClick r:id="rId10"/>
                        </a:rPr>
                        <a:t>PDF</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u="sng" kern="100">
                          <a:solidFill>
                            <a:srgbClr val="000000"/>
                          </a:solidFill>
                          <a:effectLst/>
                          <a:latin typeface="Aptos" panose="020B0004020202020204" pitchFamily="34" charset="0"/>
                          <a:ea typeface="Aptos" panose="020B0004020202020204" pitchFamily="34" charset="0"/>
                          <a:cs typeface="Arial" panose="020B0604020202020204" pitchFamily="34" charset="0"/>
                          <a:hlinkClick r:id="rId11"/>
                        </a:rPr>
                        <a:t>PDF</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12"/>
                        </a:rPr>
                        <a:t>PDF</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902367503"/>
                  </a:ext>
                </a:extLst>
              </a:tr>
              <a:tr h="181653">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400" kern="100">
                          <a:effectLst/>
                          <a:latin typeface="Aptos" panose="020B0004020202020204" pitchFamily="34" charset="0"/>
                          <a:ea typeface="Aptos" panose="020B0004020202020204" pitchFamily="34" charset="0"/>
                          <a:cs typeface="Arial" panose="020B0604020202020204" pitchFamily="34" charset="0"/>
                        </a:rPr>
                        <a:t>Measuring sustainability of well-being (new chapter)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13"/>
                        </a:rPr>
                        <a:t>PDF</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14"/>
                        </a:rPr>
                        <a:t>PDF</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15"/>
                        </a:rPr>
                        <a:t>PDF</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1512393"/>
                  </a:ext>
                </a:extLst>
              </a:tr>
              <a:tr h="369751">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36.</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4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Input-output tables (moved upwards, revised title and revised content)</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16"/>
                        </a:rPr>
                        <a:t>PDF</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1931794805"/>
                  </a:ext>
                </a:extLst>
              </a:tr>
              <a:tr h="557851">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37.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400" kern="100" dirty="0">
                          <a:effectLst/>
                          <a:latin typeface="Aptos" panose="020B0004020202020204" pitchFamily="34" charset="0"/>
                          <a:ea typeface="Aptos" panose="020B0004020202020204" pitchFamily="34" charset="0"/>
                          <a:cs typeface="Arial" panose="020B0604020202020204" pitchFamily="34" charset="0"/>
                        </a:rPr>
                        <a:t>From-whom-to-whom tables and related financial analysis (chapter 27 of the 2008 SNA, moved downwards, revised title and revised content)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17"/>
                        </a:rPr>
                        <a:t>PDF</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18"/>
                        </a:rPr>
                        <a:t>PDF</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19"/>
                        </a:rPr>
                        <a:t>PDF</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5984749"/>
                  </a:ext>
                </a:extLst>
              </a:tr>
              <a:tr h="369751">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38.</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4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Thematic accounts (moved upwards, revised title and revised content)</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u="sng" kern="100">
                          <a:solidFill>
                            <a:srgbClr val="000000"/>
                          </a:solidFill>
                          <a:effectLst/>
                          <a:latin typeface="Aptos" panose="020B0004020202020204" pitchFamily="34" charset="0"/>
                          <a:ea typeface="Aptos" panose="020B0004020202020204" pitchFamily="34" charset="0"/>
                          <a:cs typeface="Arial" panose="020B0604020202020204" pitchFamily="34" charset="0"/>
                          <a:hlinkClick r:id="rId20"/>
                        </a:rPr>
                        <a:t>PDF</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u="sng" kern="100">
                          <a:solidFill>
                            <a:srgbClr val="000000"/>
                          </a:solidFill>
                          <a:effectLst/>
                          <a:latin typeface="Aptos" panose="020B0004020202020204" pitchFamily="34" charset="0"/>
                          <a:ea typeface="Aptos" panose="020B0004020202020204" pitchFamily="34" charset="0"/>
                          <a:cs typeface="Arial" panose="020B0604020202020204" pitchFamily="34" charset="0"/>
                          <a:hlinkClick r:id="rId21"/>
                        </a:rPr>
                        <a:t>PDF</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22"/>
                        </a:rPr>
                        <a:t>PDF</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1165957949"/>
                  </a:ext>
                </a:extLst>
              </a:tr>
              <a:tr h="368083">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39.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400" kern="100">
                          <a:effectLst/>
                          <a:latin typeface="Aptos" panose="020B0004020202020204" pitchFamily="34" charset="0"/>
                          <a:ea typeface="Aptos" panose="020B0004020202020204" pitchFamily="34" charset="0"/>
                          <a:cs typeface="Arial" panose="020B0604020202020204" pitchFamily="34" charset="0"/>
                        </a:rPr>
                        <a:t>(BPM Chapter 18) Informal economy (moved downwards, revised title)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3"/>
                        </a:rPr>
                        <a:t>PDF</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4"/>
                        </a:rPr>
                        <a:t>PDF</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5"/>
                        </a:rPr>
                        <a:t>PDF</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0219338"/>
                  </a:ext>
                </a:extLst>
              </a:tr>
              <a:tr h="181653">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nSpc>
                          <a:spcPct val="107000"/>
                        </a:lnSpc>
                        <a:spcBef>
                          <a:spcPts val="0"/>
                        </a:spcBef>
                        <a:spcAft>
                          <a:spcPts val="800"/>
                        </a:spcAft>
                      </a:pPr>
                      <a:r>
                        <a:rPr lang="en-US" sz="1400" b="1" kern="100">
                          <a:effectLst/>
                          <a:latin typeface="Aptos" panose="020B0004020202020204" pitchFamily="34" charset="0"/>
                          <a:ea typeface="Aptos" panose="020B0004020202020204" pitchFamily="34" charset="0"/>
                          <a:cs typeface="Arial" panose="020B0604020202020204" pitchFamily="34" charset="0"/>
                        </a:rPr>
                        <a:t>G. Supplementary material</a:t>
                      </a:r>
                      <a:endParaRPr lang="en-US" sz="14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pPr>
                      <a:endParaRPr lang="en-US" sz="1200" kern="100" dirty="0">
                        <a:effectLst/>
                        <a:latin typeface="Aptos"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2623597"/>
                  </a:ext>
                </a:extLst>
              </a:tr>
              <a:tr h="369751">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1.</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4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International standards for macro-economic statistics, and the links with the SNA</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3108802111"/>
                  </a:ext>
                </a:extLst>
              </a:tr>
              <a:tr h="369751">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400" kern="100" dirty="0">
                          <a:effectLst/>
                          <a:latin typeface="Aptos" panose="020B0004020202020204" pitchFamily="34" charset="0"/>
                          <a:ea typeface="Aptos" panose="020B0004020202020204" pitchFamily="34" charset="0"/>
                          <a:cs typeface="Arial" panose="020B0604020202020204" pitchFamily="34" charset="0"/>
                        </a:rPr>
                        <a:t>The classification hierarchies of the SNA and associated codes (revised content)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01932"/>
                  </a:ext>
                </a:extLst>
              </a:tr>
              <a:tr h="181653">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3.</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4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The sequence of accounts</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3383563350"/>
                  </a:ext>
                </a:extLst>
              </a:tr>
              <a:tr h="368083">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400" kern="100" dirty="0">
                          <a:effectLst/>
                          <a:latin typeface="Aptos" panose="020B0004020202020204" pitchFamily="34" charset="0"/>
                          <a:ea typeface="Aptos" panose="020B0004020202020204" pitchFamily="34" charset="0"/>
                          <a:cs typeface="Arial" panose="020B0604020202020204" pitchFamily="34" charset="0"/>
                        </a:rPr>
                        <a:t>Changes from the 2008 System of National Accounts (revised title)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899895"/>
                  </a:ext>
                </a:extLst>
              </a:tr>
              <a:tr h="181653">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5.</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4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Research agenda</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3524744050"/>
                  </a:ext>
                </a:extLst>
              </a:tr>
              <a:tr h="181653">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400" kern="100" dirty="0">
                          <a:effectLst/>
                          <a:latin typeface="Aptos" panose="020B0004020202020204" pitchFamily="34" charset="0"/>
                          <a:ea typeface="Aptos" panose="020B0004020202020204" pitchFamily="34" charset="0"/>
                          <a:cs typeface="Arial" panose="020B0604020202020204" pitchFamily="34" charset="0"/>
                        </a:rPr>
                        <a:t>References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5294382"/>
                  </a:ext>
                </a:extLst>
              </a:tr>
              <a:tr h="181653">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4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Glossary</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a:lnSpc>
                          <a:spcPct val="107000"/>
                        </a:lnSpc>
                      </a:pPr>
                      <a:endParaRPr lang="en-US" sz="1200" kern="100">
                        <a:effectLst/>
                        <a:latin typeface="Aptos"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a:lnSpc>
                          <a:spcPct val="107000"/>
                        </a:lnSpc>
                      </a:pPr>
                      <a:endParaRPr lang="en-US" sz="1200" kern="100" dirty="0">
                        <a:effectLst/>
                        <a:latin typeface="Aptos"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a:lnSpc>
                          <a:spcPct val="107000"/>
                        </a:lnSpc>
                      </a:pPr>
                      <a:endParaRPr lang="en-US" sz="1200" kern="100" dirty="0">
                        <a:effectLst/>
                        <a:latin typeface="Aptos"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2449959823"/>
                  </a:ext>
                </a:extLst>
              </a:tr>
            </a:tbl>
          </a:graphicData>
        </a:graphic>
      </p:graphicFrame>
    </p:spTree>
    <p:extLst>
      <p:ext uri="{BB962C8B-B14F-4D97-AF65-F5344CB8AC3E}">
        <p14:creationId xmlns:p14="http://schemas.microsoft.com/office/powerpoint/2010/main" val="4118348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84B33E-AFAA-237D-C479-C0133A86D806}"/>
              </a:ext>
            </a:extLst>
          </p:cNvPr>
          <p:cNvSpPr txBox="1"/>
          <p:nvPr/>
        </p:nvSpPr>
        <p:spPr>
          <a:xfrm>
            <a:off x="203597" y="162611"/>
            <a:ext cx="11283554" cy="369332"/>
          </a:xfrm>
          <a:prstGeom prst="rect">
            <a:avLst/>
          </a:prstGeom>
          <a:noFill/>
        </p:spPr>
        <p:txBody>
          <a:bodyPr wrap="square">
            <a:spAutoFit/>
          </a:bodyPr>
          <a:lstStyle/>
          <a:p>
            <a:pPr algn="ctr"/>
            <a:r>
              <a:rPr lang="en-US" dirty="0">
                <a:hlinkClick r:id="rId2"/>
              </a:rPr>
              <a:t>Background document to the report of the </a:t>
            </a:r>
            <a:r>
              <a:rPr lang="en-US" dirty="0" err="1">
                <a:hlinkClick r:id="rId2"/>
              </a:rPr>
              <a:t>Intersecretariat</a:t>
            </a:r>
            <a:r>
              <a:rPr lang="en-US" dirty="0">
                <a:hlinkClick r:id="rId2"/>
              </a:rPr>
              <a:t> Working Group on National Accounts</a:t>
            </a:r>
            <a:endParaRPr lang="en-US" dirty="0"/>
          </a:p>
        </p:txBody>
      </p:sp>
      <p:sp>
        <p:nvSpPr>
          <p:cNvPr id="7" name="TextBox 6">
            <a:extLst>
              <a:ext uri="{FF2B5EF4-FFF2-40B4-BE49-F238E27FC236}">
                <a16:creationId xmlns:a16="http://schemas.microsoft.com/office/drawing/2014/main" id="{6913F305-276D-085C-C3F9-179D431549A3}"/>
              </a:ext>
            </a:extLst>
          </p:cNvPr>
          <p:cNvSpPr txBox="1"/>
          <p:nvPr/>
        </p:nvSpPr>
        <p:spPr>
          <a:xfrm>
            <a:off x="0" y="531943"/>
            <a:ext cx="1828801" cy="4247317"/>
          </a:xfrm>
          <a:prstGeom prst="rect">
            <a:avLst/>
          </a:prstGeom>
          <a:noFill/>
        </p:spPr>
        <p:txBody>
          <a:bodyPr wrap="square">
            <a:spAutoFit/>
          </a:bodyPr>
          <a:lstStyle/>
          <a:p>
            <a:r>
              <a:rPr lang="en-US" dirty="0"/>
              <a:t>Table 1. Classification of assets</a:t>
            </a:r>
          </a:p>
          <a:p>
            <a:r>
              <a:rPr lang="en-US" dirty="0"/>
              <a:t>Categories highlighted in blue refer to supplementary items, while categories highlighted in red refer to items which are outside the asset boundary of the SNA.</a:t>
            </a:r>
          </a:p>
        </p:txBody>
      </p:sp>
      <p:pic>
        <p:nvPicPr>
          <p:cNvPr id="13" name="Picture 12">
            <a:extLst>
              <a:ext uri="{FF2B5EF4-FFF2-40B4-BE49-F238E27FC236}">
                <a16:creationId xmlns:a16="http://schemas.microsoft.com/office/drawing/2014/main" id="{D220F877-F7D9-BF13-9574-DEE7E608B8F8}"/>
              </a:ext>
            </a:extLst>
          </p:cNvPr>
          <p:cNvPicPr>
            <a:picLocks noChangeAspect="1"/>
          </p:cNvPicPr>
          <p:nvPr/>
        </p:nvPicPr>
        <p:blipFill>
          <a:blip r:embed="rId3"/>
          <a:srcRect l="43946" t="22708" r="17617" b="6249"/>
          <a:stretch/>
        </p:blipFill>
        <p:spPr>
          <a:xfrm>
            <a:off x="1616147" y="642936"/>
            <a:ext cx="4806807" cy="4997320"/>
          </a:xfrm>
          <a:prstGeom prst="rect">
            <a:avLst/>
          </a:prstGeom>
        </p:spPr>
      </p:pic>
      <p:pic>
        <p:nvPicPr>
          <p:cNvPr id="15" name="Picture 14">
            <a:extLst>
              <a:ext uri="{FF2B5EF4-FFF2-40B4-BE49-F238E27FC236}">
                <a16:creationId xmlns:a16="http://schemas.microsoft.com/office/drawing/2014/main" id="{61037A99-C96C-C5BE-F014-600DD37EDA6E}"/>
              </a:ext>
            </a:extLst>
          </p:cNvPr>
          <p:cNvPicPr>
            <a:picLocks noChangeAspect="1"/>
          </p:cNvPicPr>
          <p:nvPr/>
        </p:nvPicPr>
        <p:blipFill>
          <a:blip r:embed="rId4"/>
          <a:srcRect l="43711" t="25000" r="18789" b="7756"/>
          <a:stretch/>
        </p:blipFill>
        <p:spPr>
          <a:xfrm>
            <a:off x="4729164" y="1432056"/>
            <a:ext cx="4954454" cy="4997320"/>
          </a:xfrm>
          <a:prstGeom prst="rect">
            <a:avLst/>
          </a:prstGeom>
        </p:spPr>
      </p:pic>
      <p:pic>
        <p:nvPicPr>
          <p:cNvPr id="17" name="Picture 16">
            <a:extLst>
              <a:ext uri="{FF2B5EF4-FFF2-40B4-BE49-F238E27FC236}">
                <a16:creationId xmlns:a16="http://schemas.microsoft.com/office/drawing/2014/main" id="{A1B9C383-0584-C71D-1D66-F8FADA4FA212}"/>
              </a:ext>
            </a:extLst>
          </p:cNvPr>
          <p:cNvPicPr>
            <a:picLocks noChangeAspect="1"/>
          </p:cNvPicPr>
          <p:nvPr/>
        </p:nvPicPr>
        <p:blipFill>
          <a:blip r:embed="rId5"/>
          <a:srcRect l="43281" t="25208" r="18438" b="8125"/>
          <a:stretch/>
        </p:blipFill>
        <p:spPr>
          <a:xfrm>
            <a:off x="8039101" y="2764722"/>
            <a:ext cx="4113014" cy="4029075"/>
          </a:xfrm>
          <a:prstGeom prst="rect">
            <a:avLst/>
          </a:prstGeom>
        </p:spPr>
      </p:pic>
      <p:sp>
        <p:nvSpPr>
          <p:cNvPr id="19" name="TextBox 18">
            <a:extLst>
              <a:ext uri="{FF2B5EF4-FFF2-40B4-BE49-F238E27FC236}">
                <a16:creationId xmlns:a16="http://schemas.microsoft.com/office/drawing/2014/main" id="{023A4D57-DE90-4735-5589-DEBF253C5CB5}"/>
              </a:ext>
            </a:extLst>
          </p:cNvPr>
          <p:cNvSpPr txBox="1"/>
          <p:nvPr/>
        </p:nvSpPr>
        <p:spPr>
          <a:xfrm>
            <a:off x="1332309" y="6426921"/>
            <a:ext cx="6122194" cy="369332"/>
          </a:xfrm>
          <a:prstGeom prst="rect">
            <a:avLst/>
          </a:prstGeom>
          <a:noFill/>
        </p:spPr>
        <p:txBody>
          <a:bodyPr wrap="square">
            <a:spAutoFit/>
          </a:bodyPr>
          <a:lstStyle/>
          <a:p>
            <a:r>
              <a:rPr lang="en-US" dirty="0" err="1">
                <a:solidFill>
                  <a:srgbClr val="FF0000"/>
                </a:solidFill>
              </a:rPr>
              <a:t>AN.32</a:t>
            </a:r>
            <a:r>
              <a:rPr lang="en-US" dirty="0">
                <a:solidFill>
                  <a:srgbClr val="FF0000"/>
                </a:solidFill>
              </a:rPr>
              <a:t> Ecosystem assets </a:t>
            </a:r>
            <a:r>
              <a:rPr lang="en-US" dirty="0" err="1">
                <a:solidFill>
                  <a:srgbClr val="FF0000"/>
                </a:solidFill>
              </a:rPr>
              <a:t>AN.4</a:t>
            </a:r>
            <a:r>
              <a:rPr lang="en-US" dirty="0">
                <a:solidFill>
                  <a:srgbClr val="FF0000"/>
                </a:solidFill>
              </a:rPr>
              <a:t> Human capital </a:t>
            </a:r>
            <a:r>
              <a:rPr lang="en-US" dirty="0" err="1">
                <a:solidFill>
                  <a:srgbClr val="FF0000"/>
                </a:solidFill>
              </a:rPr>
              <a:t>AN.5</a:t>
            </a:r>
            <a:r>
              <a:rPr lang="en-US" dirty="0">
                <a:solidFill>
                  <a:srgbClr val="FF0000"/>
                </a:solidFill>
              </a:rPr>
              <a:t> Social capital</a:t>
            </a:r>
          </a:p>
        </p:txBody>
      </p:sp>
    </p:spTree>
    <p:extLst>
      <p:ext uri="{BB962C8B-B14F-4D97-AF65-F5344CB8AC3E}">
        <p14:creationId xmlns:p14="http://schemas.microsoft.com/office/powerpoint/2010/main" val="2801276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C82691-C023-D508-9981-D797AC2A155A}"/>
              </a:ext>
            </a:extLst>
          </p:cNvPr>
          <p:cNvPicPr>
            <a:picLocks noChangeAspect="1"/>
          </p:cNvPicPr>
          <p:nvPr/>
        </p:nvPicPr>
        <p:blipFill>
          <a:blip r:embed="rId2"/>
          <a:srcRect l="32578" t="30833" r="9297" b="6875"/>
          <a:stretch/>
        </p:blipFill>
        <p:spPr>
          <a:xfrm>
            <a:off x="471488" y="0"/>
            <a:ext cx="10939462" cy="6594556"/>
          </a:xfrm>
          <a:prstGeom prst="rect">
            <a:avLst/>
          </a:prstGeom>
        </p:spPr>
      </p:pic>
    </p:spTree>
    <p:extLst>
      <p:ext uri="{BB962C8B-B14F-4D97-AF65-F5344CB8AC3E}">
        <p14:creationId xmlns:p14="http://schemas.microsoft.com/office/powerpoint/2010/main" val="660546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FDA47D-7AC6-43D2-8E01-5C6D24182333}"/>
              </a:ext>
            </a:extLst>
          </p:cNvPr>
          <p:cNvSpPr txBox="1"/>
          <p:nvPr/>
        </p:nvSpPr>
        <p:spPr>
          <a:xfrm>
            <a:off x="1644555" y="229282"/>
            <a:ext cx="9860508" cy="584775"/>
          </a:xfrm>
          <a:prstGeom prst="rect">
            <a:avLst/>
          </a:prstGeom>
          <a:noFill/>
        </p:spPr>
        <p:txBody>
          <a:bodyPr wrap="square" rtlCol="0">
            <a:spAutoFit/>
          </a:bodyPr>
          <a:lstStyle/>
          <a:p>
            <a:pPr lvl="0"/>
            <a:r>
              <a:rPr lang="en-US" sz="3200" b="1" dirty="0">
                <a:solidFill>
                  <a:srgbClr val="004C97"/>
                </a:solidFill>
              </a:rPr>
              <a:t>I- ESCWA’s Work on the UPDATE of the SNA 2025</a:t>
            </a:r>
          </a:p>
        </p:txBody>
      </p:sp>
      <p:sp>
        <p:nvSpPr>
          <p:cNvPr id="4" name="TextBox 3">
            <a:extLst>
              <a:ext uri="{FF2B5EF4-FFF2-40B4-BE49-F238E27FC236}">
                <a16:creationId xmlns:a16="http://schemas.microsoft.com/office/drawing/2014/main" id="{28ECD1B8-27F9-411F-BDBC-91F9DB509D27}"/>
              </a:ext>
            </a:extLst>
          </p:cNvPr>
          <p:cNvSpPr txBox="1"/>
          <p:nvPr/>
        </p:nvSpPr>
        <p:spPr>
          <a:xfrm>
            <a:off x="2677805" y="752502"/>
            <a:ext cx="8827258" cy="213904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Aft>
                <a:spcPts val="12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Technical research </a:t>
            </a:r>
          </a:p>
          <a:p>
            <a:pPr lvl="2" indent="-285750">
              <a:spcAft>
                <a:spcPts val="600"/>
              </a:spcAft>
              <a:buFont typeface="Wingdings" panose="05000000000000000000" pitchFamily="2" charset="2"/>
              <a:buChar char="Ø"/>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[Sub/Joint] </a:t>
            </a:r>
            <a:r>
              <a:rPr kumimoji="0" lang="en-US" sz="2400" b="1"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Calibri" panose="020F0502020204030204"/>
                <a:ea typeface="+mn-ea"/>
                <a:cs typeface="+mn-cs"/>
              </a:rPr>
              <a:t>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ask </a:t>
            </a:r>
            <a:r>
              <a:rPr kumimoji="0" lang="en-US" sz="2400" b="1"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Calibri" panose="020F0502020204030204"/>
                <a:ea typeface="+mn-ea"/>
                <a:cs typeface="+mn-cs"/>
              </a:rPr>
              <a:t>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eams</a:t>
            </a:r>
          </a:p>
          <a:p>
            <a:pPr lvl="2" indent="-285750">
              <a:spcAft>
                <a:spcPts val="600"/>
              </a:spcAft>
              <a:buFont typeface="Wingdings" panose="05000000000000000000" pitchFamily="2" charset="2"/>
              <a:buChar char="Ø"/>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Specific timeline and outputs</a:t>
            </a:r>
          </a:p>
          <a:p>
            <a:pPr lvl="2" indent="-285750">
              <a:spcAft>
                <a:spcPts val="600"/>
              </a:spcAft>
              <a:buFont typeface="Wingdings" panose="05000000000000000000" pitchFamily="2" charset="2"/>
              <a:buChar char="Ø"/>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Draft </a:t>
            </a:r>
            <a:r>
              <a:rPr kumimoji="0" lang="en-US" sz="2000" b="0" i="0" u="none" strike="noStrike" kern="1200" cap="none" spc="0" normalizeH="0" baseline="0" noProof="0" dirty="0">
                <a:ln>
                  <a:noFill/>
                </a:ln>
                <a:solidFill>
                  <a:srgbClr val="92D050"/>
                </a:solidFill>
                <a:effectLst>
                  <a:outerShdw blurRad="38100" dist="38100" dir="2700000" algn="tl">
                    <a:srgbClr val="000000">
                      <a:alpha val="43137"/>
                    </a:srgbClr>
                  </a:outerShdw>
                </a:effectLst>
                <a:uLnTx/>
                <a:uFillTx/>
                <a:latin typeface="Calibri" panose="020F0502020204030204"/>
                <a:ea typeface="+mn-ea"/>
                <a:cs typeface="+mn-cs"/>
              </a:rPr>
              <a:t>guidance notes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clarification, interpretation or change; </a:t>
            </a:r>
          </a:p>
          <a:p>
            <a:pPr marL="1085850" lvl="3">
              <a:spcAft>
                <a:spcPts val="600"/>
              </a:spcAft>
              <a:defRPr/>
            </a:pPr>
            <a:r>
              <a:rPr kumimoji="0" lang="en-US" sz="20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implementation tested through country </a:t>
            </a:r>
            <a:r>
              <a:rPr kumimoji="0" lang="en-US" sz="2000" b="1" i="0" u="sng"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experimentation and testing</a:t>
            </a:r>
          </a:p>
        </p:txBody>
      </p:sp>
      <p:sp>
        <p:nvSpPr>
          <p:cNvPr id="5" name="TextBox 4">
            <a:extLst>
              <a:ext uri="{FF2B5EF4-FFF2-40B4-BE49-F238E27FC236}">
                <a16:creationId xmlns:a16="http://schemas.microsoft.com/office/drawing/2014/main" id="{6A558E5B-811D-4BD9-8CD3-399FD1BFB6EE}"/>
              </a:ext>
            </a:extLst>
          </p:cNvPr>
          <p:cNvSpPr txBox="1"/>
          <p:nvPr/>
        </p:nvSpPr>
        <p:spPr>
          <a:xfrm>
            <a:off x="2912375" y="3234124"/>
            <a:ext cx="8376882" cy="2154436"/>
          </a:xfrm>
          <a:prstGeom prst="rect">
            <a:avLst/>
          </a:prstGeom>
          <a:noFill/>
        </p:spPr>
        <p:txBody>
          <a:bodyPr wrap="square" rtlCol="0">
            <a:spAutoFit/>
          </a:bodyPr>
          <a:lstStyle/>
          <a:p>
            <a:pPr marL="0" marR="0" lvl="0" indent="0" algn="l" defTabSz="914400" rtl="0" eaLnBrk="1" fontAlgn="auto" latinLnBrk="0" hangingPunct="1">
              <a:lnSpc>
                <a:spcPct val="100000"/>
              </a:lnSpc>
              <a:spcAft>
                <a:spcPts val="120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Broad consultation</a:t>
            </a:r>
          </a:p>
          <a:p>
            <a:pPr lvl="2" indent="-285750">
              <a:spcAft>
                <a:spcPts val="1200"/>
              </a:spcAft>
              <a:buFont typeface="Wingdings" panose="05000000000000000000" pitchFamily="2" charset="2"/>
              <a:buChar char="Ø"/>
              <a:defRPr/>
            </a:pPr>
            <a:r>
              <a:rPr kumimoji="0" lang="en-US" sz="20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Involve broad set of users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in the discussion, including policymakers, academia and private sector representatives</a:t>
            </a:r>
          </a:p>
          <a:p>
            <a:pPr lvl="2" indent="-285750">
              <a:spcAft>
                <a:spcPts val="1200"/>
              </a:spcAft>
              <a:buFont typeface="Wingdings" panose="05000000000000000000" pitchFamily="2" charset="2"/>
              <a:buChar char="Ø"/>
              <a:defRPr/>
            </a:pPr>
            <a:r>
              <a:rPr kumimoji="0" lang="en-US" sz="20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Regular regional and global consultancies</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2" indent="-285750">
              <a:spcAft>
                <a:spcPts val="1200"/>
              </a:spcAft>
              <a:buFont typeface="Wingdings" panose="05000000000000000000" pitchFamily="2" charset="2"/>
              <a:buChar char="Ø"/>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Global user conferences on economic statistics</a:t>
            </a:r>
          </a:p>
        </p:txBody>
      </p:sp>
      <p:sp>
        <p:nvSpPr>
          <p:cNvPr id="6" name="TextBox 5">
            <a:extLst>
              <a:ext uri="{FF2B5EF4-FFF2-40B4-BE49-F238E27FC236}">
                <a16:creationId xmlns:a16="http://schemas.microsoft.com/office/drawing/2014/main" id="{1EB56DEC-4767-4589-9A94-DAA63B7BEAC3}"/>
              </a:ext>
            </a:extLst>
          </p:cNvPr>
          <p:cNvSpPr txBox="1"/>
          <p:nvPr/>
        </p:nvSpPr>
        <p:spPr>
          <a:xfrm>
            <a:off x="2677805" y="5303686"/>
            <a:ext cx="9449938" cy="11413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Calibri" panose="020F0502020204030204"/>
                <a:ea typeface="+mn-ea"/>
                <a:cs typeface="+mn-cs"/>
              </a:rPr>
              <a:t>Ensuring overall consistency </a:t>
            </a:r>
          </a:p>
          <a:p>
            <a:pPr lvl="2" indent="-285750">
              <a:spcBef>
                <a:spcPts val="500"/>
              </a:spcBef>
              <a:buFont typeface="Wingdings" panose="05000000000000000000" pitchFamily="2" charset="2"/>
              <a:buChar char="Ø"/>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Collaborate with experts in: classifications, BPM, GFSM, MFSM, SEEA, labor, prices, agriculture, and business and trade statistics, etc.</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09D68F8-0698-0B7B-0938-C3B56757AB64}"/>
              </a:ext>
            </a:extLst>
          </p:cNvPr>
          <p:cNvSpPr txBox="1"/>
          <p:nvPr/>
        </p:nvSpPr>
        <p:spPr>
          <a:xfrm>
            <a:off x="7210088" y="2421938"/>
            <a:ext cx="4820574" cy="523220"/>
          </a:xfrm>
          <a:prstGeom prst="rect">
            <a:avLst/>
          </a:prstGeom>
          <a:solidFill>
            <a:srgbClr val="FFFF00"/>
          </a:solidFill>
          <a:ln>
            <a:solidFill>
              <a:schemeClr val="accent1">
                <a:shade val="50000"/>
              </a:schemeClr>
            </a:solidFill>
          </a:ln>
        </p:spPr>
        <p:txBody>
          <a:bodyPr wrap="square" rtlCol="0">
            <a:spAutoFit/>
          </a:bodyPr>
          <a:lstStyle/>
          <a:p>
            <a:pPr algn="ctr"/>
            <a:r>
              <a:rPr lang="en-US" sz="2800" b="1" dirty="0">
                <a:highlight>
                  <a:srgbClr val="FFFF00"/>
                </a:highlight>
              </a:rPr>
              <a:t>experimentation and testing</a:t>
            </a:r>
            <a:endParaRPr lang="en-US" sz="2800" b="1" dirty="0">
              <a:highlight>
                <a:srgbClr val="FFFF00"/>
              </a:highlight>
              <a:latin typeface="Times New Roman" panose="02020603050405020304" pitchFamily="18" charset="0"/>
              <a:ea typeface="Times New Roman" panose="02020603050405020304" pitchFamily="18" charset="0"/>
              <a:cs typeface="Arial" panose="020B0604020202020204" pitchFamily="34" charset="0"/>
            </a:endParaRPr>
          </a:p>
        </p:txBody>
      </p:sp>
      <p:sp>
        <p:nvSpPr>
          <p:cNvPr id="7" name="Arrow: Left 6">
            <a:extLst>
              <a:ext uri="{FF2B5EF4-FFF2-40B4-BE49-F238E27FC236}">
                <a16:creationId xmlns:a16="http://schemas.microsoft.com/office/drawing/2014/main" id="{C39D376A-CA4C-1D77-6DA1-CADE36C3C3BB}"/>
              </a:ext>
            </a:extLst>
          </p:cNvPr>
          <p:cNvSpPr/>
          <p:nvPr/>
        </p:nvSpPr>
        <p:spPr>
          <a:xfrm flipH="1">
            <a:off x="300393" y="1068039"/>
            <a:ext cx="2980614" cy="110962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GUIDANCE NOTE ON ISLAMIC FINANCE </a:t>
            </a:r>
          </a:p>
        </p:txBody>
      </p:sp>
      <p:sp>
        <p:nvSpPr>
          <p:cNvPr id="9" name="Arrow: Left 8">
            <a:extLst>
              <a:ext uri="{FF2B5EF4-FFF2-40B4-BE49-F238E27FC236}">
                <a16:creationId xmlns:a16="http://schemas.microsoft.com/office/drawing/2014/main" id="{2586A8AC-F3B5-0D28-EC58-DD3C160C0AFA}"/>
              </a:ext>
            </a:extLst>
          </p:cNvPr>
          <p:cNvSpPr/>
          <p:nvPr/>
        </p:nvSpPr>
        <p:spPr>
          <a:xfrm flipH="1">
            <a:off x="259448" y="2264787"/>
            <a:ext cx="2980613" cy="110962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With GCC-Stat UNSD: 4 Countries Pilot Testing</a:t>
            </a:r>
          </a:p>
        </p:txBody>
      </p:sp>
      <p:sp>
        <p:nvSpPr>
          <p:cNvPr id="10" name="Arrow: Left 9">
            <a:extLst>
              <a:ext uri="{FF2B5EF4-FFF2-40B4-BE49-F238E27FC236}">
                <a16:creationId xmlns:a16="http://schemas.microsoft.com/office/drawing/2014/main" id="{5E5B7BF1-5DD7-8155-E4FB-E62F804EA33D}"/>
              </a:ext>
            </a:extLst>
          </p:cNvPr>
          <p:cNvSpPr/>
          <p:nvPr/>
        </p:nvSpPr>
        <p:spPr>
          <a:xfrm flipH="1">
            <a:off x="376734" y="5495030"/>
            <a:ext cx="2694011" cy="122093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BOP and SNA Co-Chairs </a:t>
            </a:r>
          </a:p>
        </p:txBody>
      </p:sp>
      <p:sp>
        <p:nvSpPr>
          <p:cNvPr id="11" name="Arrow: Left 10">
            <a:extLst>
              <a:ext uri="{FF2B5EF4-FFF2-40B4-BE49-F238E27FC236}">
                <a16:creationId xmlns:a16="http://schemas.microsoft.com/office/drawing/2014/main" id="{05065116-848E-B319-EC87-E1D856E5C94D}"/>
              </a:ext>
            </a:extLst>
          </p:cNvPr>
          <p:cNvSpPr/>
          <p:nvPr/>
        </p:nvSpPr>
        <p:spPr>
          <a:xfrm flipH="1">
            <a:off x="187156" y="3987080"/>
            <a:ext cx="3125195" cy="1220934"/>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Regional Workshop on SNA Update</a:t>
            </a:r>
          </a:p>
        </p:txBody>
      </p:sp>
    </p:spTree>
    <p:extLst>
      <p:ext uri="{BB962C8B-B14F-4D97-AF65-F5344CB8AC3E}">
        <p14:creationId xmlns:p14="http://schemas.microsoft.com/office/powerpoint/2010/main" val="324907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D8AAE933-DEDC-2A02-A72F-F550DB1E185F}"/>
              </a:ext>
            </a:extLst>
          </p:cNvPr>
          <p:cNvSpPr>
            <a:spLocks noGrp="1"/>
          </p:cNvSpPr>
          <p:nvPr>
            <p:ph type="ctrTitle"/>
          </p:nvPr>
        </p:nvSpPr>
        <p:spPr>
          <a:xfrm>
            <a:off x="792695" y="132471"/>
            <a:ext cx="10836321" cy="579655"/>
          </a:xfrm>
        </p:spPr>
        <p:txBody>
          <a:bodyPr>
            <a:noAutofit/>
          </a:bodyPr>
          <a:lstStyle/>
          <a:p>
            <a:r>
              <a:rPr lang="en-US" sz="3200" b="1" dirty="0">
                <a:solidFill>
                  <a:schemeClr val="accent1"/>
                </a:solidFill>
                <a:latin typeface="Calibri" panose="020F0502020204030204" pitchFamily="34" charset="0"/>
                <a:cs typeface="Calibri" panose="020F0502020204030204" pitchFamily="34" charset="0"/>
              </a:rPr>
              <a:t>UN-Network of Economic Statisticians</a:t>
            </a:r>
          </a:p>
        </p:txBody>
      </p:sp>
      <p:sp>
        <p:nvSpPr>
          <p:cNvPr id="2" name="TextBox 1">
            <a:extLst>
              <a:ext uri="{FF2B5EF4-FFF2-40B4-BE49-F238E27FC236}">
                <a16:creationId xmlns:a16="http://schemas.microsoft.com/office/drawing/2014/main" id="{673144F4-402B-79B6-9D54-4FD1310CCA44}"/>
              </a:ext>
            </a:extLst>
          </p:cNvPr>
          <p:cNvSpPr txBox="1"/>
          <p:nvPr/>
        </p:nvSpPr>
        <p:spPr>
          <a:xfrm>
            <a:off x="326744" y="898015"/>
            <a:ext cx="5567770" cy="4939814"/>
          </a:xfrm>
          <a:prstGeom prst="rect">
            <a:avLst/>
          </a:prstGeom>
          <a:noFill/>
        </p:spPr>
        <p:txBody>
          <a:bodyPr wrap="square">
            <a:spAutoFit/>
          </a:bodyPr>
          <a:lstStyle/>
          <a:p>
            <a:pPr algn="l"/>
            <a:r>
              <a:rPr lang="en-US" b="0" i="0" u="none" strike="noStrike" dirty="0">
                <a:effectLst/>
                <a:hlinkClick r:id="rId3"/>
              </a:rPr>
              <a:t>United Nations Network of Economic Statisticians UN-NES</a:t>
            </a:r>
          </a:p>
          <a:p>
            <a:pPr marL="1200150" lvl="2" indent="-285750" algn="just">
              <a:buFont typeface="Arial" panose="020B0604020202020204" pitchFamily="34" charset="0"/>
              <a:buChar char="•"/>
            </a:pPr>
            <a:r>
              <a:rPr lang="en-US" dirty="0">
                <a:solidFill>
                  <a:schemeClr val="accent1"/>
                </a:solidFill>
                <a:cs typeface="Calibri" panose="020F0502020204030204" pitchFamily="34" charset="0"/>
              </a:rPr>
              <a:t>ESCWA reached out to Economists and Social Scientists withing the organization and a wide network from countries and organizations (Morocco, Tunisia, Palestine, Oman) </a:t>
            </a:r>
          </a:p>
          <a:p>
            <a:pPr marL="1257300" lvl="2" indent="-342900" algn="just">
              <a:buFont typeface="Arial" panose="020B0604020202020204" pitchFamily="34" charset="0"/>
              <a:buChar char="•"/>
            </a:pPr>
            <a:r>
              <a:rPr lang="en-US" dirty="0">
                <a:solidFill>
                  <a:schemeClr val="accent1"/>
                </a:solidFill>
                <a:cs typeface="Calibri" panose="020F0502020204030204" pitchFamily="34" charset="0"/>
              </a:rPr>
              <a:t>Encouraged Arab Countries to establish their national networks of Economic Statisticians</a:t>
            </a:r>
          </a:p>
          <a:p>
            <a:pPr marL="1257300" lvl="2" indent="-342900" algn="just">
              <a:buFont typeface="Arial" panose="020B0604020202020204" pitchFamily="34" charset="0"/>
              <a:buChar char="•"/>
            </a:pPr>
            <a:r>
              <a:rPr lang="en-US" dirty="0">
                <a:solidFill>
                  <a:schemeClr val="accent1"/>
                </a:solidFill>
                <a:cs typeface="Calibri" panose="020F0502020204030204" pitchFamily="34" charset="0"/>
              </a:rPr>
              <a:t>Engaged in regional consultations and communication </a:t>
            </a:r>
          </a:p>
          <a:p>
            <a:pPr marL="1257300" lvl="2" indent="-342900" algn="just">
              <a:lnSpc>
                <a:spcPct val="150000"/>
              </a:lnSpc>
              <a:buFont typeface="Arial" panose="020B0604020202020204" pitchFamily="34" charset="0"/>
              <a:buChar char="•"/>
            </a:pPr>
            <a:endParaRPr lang="en-US" dirty="0">
              <a:solidFill>
                <a:schemeClr val="accent1"/>
              </a:solidFill>
              <a:cs typeface="Calibri" panose="020F0502020204030204" pitchFamily="34" charset="0"/>
            </a:endParaRPr>
          </a:p>
          <a:p>
            <a:pPr lvl="1" algn="just"/>
            <a:r>
              <a:rPr lang="en-US" u="sng" dirty="0">
                <a:solidFill>
                  <a:schemeClr val="accent1"/>
                </a:solidFill>
                <a:cs typeface="Calibri" panose="020F0502020204030204" pitchFamily="34" charset="0"/>
              </a:rPr>
              <a:t>Sprints on Economic Statistics</a:t>
            </a:r>
            <a:r>
              <a:rPr lang="en-US" dirty="0">
                <a:solidFill>
                  <a:schemeClr val="accent1"/>
                </a:solidFill>
                <a:cs typeface="Calibri" panose="020F0502020204030204" pitchFamily="34" charset="0"/>
              </a:rPr>
              <a:t> </a:t>
            </a:r>
          </a:p>
          <a:p>
            <a:pPr marL="1828800" lvl="3" indent="-457200" algn="just">
              <a:buFont typeface="Arial" panose="020B0604020202020204" pitchFamily="34" charset="0"/>
              <a:buChar char="•"/>
            </a:pPr>
            <a:r>
              <a:rPr lang="en-US" dirty="0">
                <a:solidFill>
                  <a:schemeClr val="accent1"/>
                </a:solidFill>
                <a:cs typeface="Calibri" panose="020F0502020204030204" pitchFamily="34" charset="0"/>
              </a:rPr>
              <a:t>Classifications, </a:t>
            </a:r>
          </a:p>
          <a:p>
            <a:pPr marL="1828800" lvl="3" indent="-457200" algn="just">
              <a:buFont typeface="Arial" panose="020B0604020202020204" pitchFamily="34" charset="0"/>
              <a:buChar char="•"/>
            </a:pPr>
            <a:r>
              <a:rPr lang="en-US" dirty="0">
                <a:solidFill>
                  <a:schemeClr val="accent1"/>
                </a:solidFill>
                <a:cs typeface="Calibri" panose="020F0502020204030204" pitchFamily="34" charset="0"/>
              </a:rPr>
              <a:t>Measurement of Inflation of Owner-occupied Housing Sprint,</a:t>
            </a:r>
          </a:p>
          <a:p>
            <a:pPr marL="1828800" lvl="3" indent="-457200" algn="just">
              <a:buFont typeface="Arial" panose="020B0604020202020204" pitchFamily="34" charset="0"/>
              <a:buChar char="•"/>
            </a:pPr>
            <a:r>
              <a:rPr lang="en-US" dirty="0">
                <a:solidFill>
                  <a:schemeClr val="accent1"/>
                </a:solidFill>
                <a:cs typeface="Calibri" panose="020F0502020204030204" pitchFamily="34" charset="0"/>
              </a:rPr>
              <a:t> Beyond GDP</a:t>
            </a:r>
          </a:p>
        </p:txBody>
      </p:sp>
      <p:sp>
        <p:nvSpPr>
          <p:cNvPr id="3" name="Rectangle 1">
            <a:extLst>
              <a:ext uri="{FF2B5EF4-FFF2-40B4-BE49-F238E27FC236}">
                <a16:creationId xmlns:a16="http://schemas.microsoft.com/office/drawing/2014/main" id="{916CC16B-F6DF-2CA3-9CA3-B6A44573621C}"/>
              </a:ext>
            </a:extLst>
          </p:cNvPr>
          <p:cNvSpPr>
            <a:spLocks noChangeArrowheads="1"/>
          </p:cNvSpPr>
          <p:nvPr/>
        </p:nvSpPr>
        <p:spPr bwMode="auto">
          <a:xfrm>
            <a:off x="6435222" y="1028795"/>
            <a:ext cx="5193794" cy="42832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r" defTabSz="914400" rtl="1" eaLnBrk="0" fontAlgn="base" latinLnBrk="0" hangingPunct="0">
              <a:lnSpc>
                <a:spcPct val="100000"/>
              </a:lnSpc>
              <a:spcBef>
                <a:spcPts val="600"/>
              </a:spcBef>
              <a:spcAft>
                <a:spcPct val="0"/>
              </a:spcAft>
              <a:buClrTx/>
              <a:buSzTx/>
              <a:buFontTx/>
              <a:buNone/>
              <a:tabLst/>
            </a:pPr>
            <a:r>
              <a:rPr kumimoji="0" lang="ar-SA" altLang="en-US" sz="2000" b="0" i="0" u="sng" strike="noStrike" cap="none" normalizeH="0" baseline="0" dirty="0">
                <a:ln>
                  <a:noFill/>
                </a:ln>
                <a:solidFill>
                  <a:schemeClr val="accent1"/>
                </a:solidFill>
                <a:effectLst/>
                <a:latin typeface="inherit"/>
                <a:cs typeface="Arial" panose="020B0604020202020204" pitchFamily="34" charset="0"/>
              </a:rPr>
              <a:t>شبكة الأمم المتحدة للإحصائيين الاقتصاديين</a:t>
            </a:r>
            <a:r>
              <a:rPr kumimoji="0" lang="en-US" altLang="en-US" sz="2000" b="0" i="0" u="sng" strike="noStrike" cap="none" normalizeH="0" baseline="0" dirty="0">
                <a:ln>
                  <a:noFill/>
                </a:ln>
                <a:solidFill>
                  <a:schemeClr val="accent1"/>
                </a:solidFill>
                <a:effectLst/>
                <a:latin typeface="inherit"/>
                <a:cs typeface="Arial" panose="020B0604020202020204" pitchFamily="34" charset="0"/>
              </a:rPr>
              <a:t> </a:t>
            </a:r>
            <a:r>
              <a:rPr kumimoji="0" lang="en-US" altLang="en-US" sz="2000" b="0" i="0" u="none" strike="noStrike" cap="none" normalizeH="0" baseline="0" dirty="0">
                <a:ln>
                  <a:noFill/>
                </a:ln>
                <a:solidFill>
                  <a:schemeClr val="accent1"/>
                </a:solidFill>
                <a:effectLst/>
                <a:latin typeface="inherit"/>
                <a:cs typeface="Arial" panose="020B0604020202020204" pitchFamily="34" charset="0"/>
              </a:rPr>
              <a:t>UN-NES </a:t>
            </a:r>
          </a:p>
          <a:p>
            <a:pPr marL="0" marR="0" lvl="0" indent="0" algn="r" defTabSz="914400" rtl="1" eaLnBrk="0" fontAlgn="base" latinLnBrk="0" hangingPunct="0">
              <a:lnSpc>
                <a:spcPct val="100000"/>
              </a:lnSpc>
              <a:spcBef>
                <a:spcPts val="600"/>
              </a:spcBef>
              <a:spcAft>
                <a:spcPct val="0"/>
              </a:spcAft>
              <a:buClrTx/>
              <a:buSzTx/>
              <a:buFontTx/>
              <a:buNone/>
              <a:tabLst/>
            </a:pPr>
            <a:r>
              <a:rPr kumimoji="0" lang="ar-SA" altLang="en-US" sz="2000" b="0" i="0" u="none" strike="noStrike" cap="none" normalizeH="0" baseline="0" dirty="0">
                <a:ln>
                  <a:noFill/>
                </a:ln>
                <a:solidFill>
                  <a:schemeClr val="accent1"/>
                </a:solidFill>
                <a:effectLst/>
                <a:latin typeface="inherit"/>
                <a:cs typeface="Arial" panose="020B0604020202020204" pitchFamily="34" charset="0"/>
              </a:rPr>
              <a:t>تواصلت الإسكوا مع الاقتصاديين وعلماء الاجتماع داخل المنظمة وشبكة واسعة من البلدان والمنظمات (المغرب، تونس، فلسطين، عمان) </a:t>
            </a:r>
            <a:endParaRPr kumimoji="0" lang="en-US" altLang="en-US" sz="2000" b="0" i="0" u="none" strike="noStrike" cap="none" normalizeH="0" baseline="0" dirty="0">
              <a:ln>
                <a:noFill/>
              </a:ln>
              <a:solidFill>
                <a:schemeClr val="accent1"/>
              </a:solidFill>
              <a:effectLst/>
              <a:latin typeface="inherit"/>
              <a:cs typeface="Arial" panose="020B0604020202020204" pitchFamily="34" charset="0"/>
            </a:endParaRPr>
          </a:p>
          <a:p>
            <a:pPr marL="0" marR="0" lvl="0" indent="0" algn="r" defTabSz="914400" rtl="1" eaLnBrk="0" fontAlgn="base" latinLnBrk="0" hangingPunct="0">
              <a:lnSpc>
                <a:spcPct val="100000"/>
              </a:lnSpc>
              <a:spcBef>
                <a:spcPts val="600"/>
              </a:spcBef>
              <a:spcAft>
                <a:spcPct val="0"/>
              </a:spcAft>
              <a:buClrTx/>
              <a:buSzTx/>
              <a:buFontTx/>
              <a:buNone/>
              <a:tabLst/>
            </a:pPr>
            <a:r>
              <a:rPr kumimoji="0" lang="ar-SA" altLang="en-US" sz="2000" b="0" i="0" u="none" strike="noStrike" cap="none" normalizeH="0" baseline="0" dirty="0">
                <a:ln>
                  <a:noFill/>
                </a:ln>
                <a:solidFill>
                  <a:schemeClr val="accent1"/>
                </a:solidFill>
                <a:effectLst/>
                <a:latin typeface="inherit"/>
                <a:cs typeface="Arial" panose="020B0604020202020204" pitchFamily="34" charset="0"/>
              </a:rPr>
              <a:t>تشجيع الدول العربية على إنشاء شبكاتها الوطنية للإحصائيين الاقتصاديين </a:t>
            </a:r>
            <a:endParaRPr kumimoji="0" lang="ar-LB" altLang="en-US" sz="2000" b="0" i="0" u="none" strike="noStrike" cap="none" normalizeH="0" baseline="0" dirty="0">
              <a:ln>
                <a:noFill/>
              </a:ln>
              <a:solidFill>
                <a:schemeClr val="accent1"/>
              </a:solidFill>
              <a:effectLst/>
              <a:latin typeface="inherit"/>
              <a:cs typeface="Arial" panose="020B0604020202020204" pitchFamily="34" charset="0"/>
            </a:endParaRPr>
          </a:p>
          <a:p>
            <a:pPr marL="0" marR="0" lvl="0" indent="0" algn="r" defTabSz="914400" rtl="1" eaLnBrk="0" fontAlgn="base" latinLnBrk="0" hangingPunct="0">
              <a:lnSpc>
                <a:spcPct val="100000"/>
              </a:lnSpc>
              <a:spcBef>
                <a:spcPts val="600"/>
              </a:spcBef>
              <a:spcAft>
                <a:spcPct val="0"/>
              </a:spcAft>
              <a:buClrTx/>
              <a:buSzTx/>
              <a:buFontTx/>
              <a:buNone/>
              <a:tabLst/>
            </a:pPr>
            <a:r>
              <a:rPr kumimoji="0" lang="ar-SA" altLang="en-US" sz="2000" b="0" i="0" u="none" strike="noStrike" cap="none" normalizeH="0" baseline="0" dirty="0">
                <a:ln>
                  <a:noFill/>
                </a:ln>
                <a:solidFill>
                  <a:schemeClr val="accent1"/>
                </a:solidFill>
                <a:effectLst/>
                <a:latin typeface="inherit"/>
                <a:cs typeface="Arial" panose="020B0604020202020204" pitchFamily="34" charset="0"/>
              </a:rPr>
              <a:t>المشاركة في المشاورات والاتصالات الإقليمية </a:t>
            </a:r>
            <a:endParaRPr kumimoji="0" lang="ar-LB" altLang="en-US" sz="2000" b="0" i="0" u="none" strike="noStrike" cap="none" normalizeH="0" baseline="0" dirty="0">
              <a:ln>
                <a:noFill/>
              </a:ln>
              <a:solidFill>
                <a:schemeClr val="accent1"/>
              </a:solidFill>
              <a:effectLst/>
              <a:latin typeface="inherit"/>
              <a:cs typeface="Arial" panose="020B0604020202020204" pitchFamily="34" charset="0"/>
            </a:endParaRPr>
          </a:p>
          <a:p>
            <a:pPr marL="0" marR="0" lvl="0" indent="0" algn="r" defTabSz="914400" rtl="1" eaLnBrk="0" fontAlgn="base" latinLnBrk="0" hangingPunct="0">
              <a:lnSpc>
                <a:spcPct val="100000"/>
              </a:lnSpc>
              <a:spcBef>
                <a:spcPts val="600"/>
              </a:spcBef>
              <a:spcAft>
                <a:spcPct val="0"/>
              </a:spcAft>
              <a:buClrTx/>
              <a:buSzTx/>
              <a:buFontTx/>
              <a:buNone/>
              <a:tabLst/>
            </a:pPr>
            <a:endParaRPr kumimoji="0" lang="en-US" altLang="en-US" sz="2000" b="0" i="0" u="none" strike="noStrike" cap="none" normalizeH="0" baseline="0" dirty="0">
              <a:ln>
                <a:noFill/>
              </a:ln>
              <a:solidFill>
                <a:schemeClr val="accent1"/>
              </a:solidFill>
              <a:effectLst/>
              <a:latin typeface="inherit"/>
              <a:cs typeface="Arial" panose="020B0604020202020204" pitchFamily="34" charset="0"/>
            </a:endParaRPr>
          </a:p>
          <a:p>
            <a:pPr marL="0" marR="0" lvl="0" indent="0" algn="r" defTabSz="914400" rtl="1" eaLnBrk="0" fontAlgn="base" latinLnBrk="0" hangingPunct="0">
              <a:lnSpc>
                <a:spcPct val="100000"/>
              </a:lnSpc>
              <a:spcBef>
                <a:spcPts val="600"/>
              </a:spcBef>
              <a:spcAft>
                <a:spcPct val="0"/>
              </a:spcAft>
              <a:buClrTx/>
              <a:buSzTx/>
              <a:buFontTx/>
              <a:buNone/>
              <a:tabLst/>
            </a:pPr>
            <a:r>
              <a:rPr kumimoji="0" lang="en-US" altLang="en-US" sz="2000" b="0" i="0" u="sng" strike="noStrike" cap="none" normalizeH="0" baseline="0" dirty="0">
                <a:ln>
                  <a:noFill/>
                </a:ln>
                <a:solidFill>
                  <a:schemeClr val="accent1"/>
                </a:solidFill>
                <a:effectLst/>
                <a:latin typeface="inherit"/>
                <a:cs typeface="Arial" panose="020B0604020202020204" pitchFamily="34" charset="0"/>
              </a:rPr>
              <a:t>Sprints</a:t>
            </a:r>
            <a:r>
              <a:rPr kumimoji="0" lang="ar-LB" altLang="en-US" sz="2000" b="0" i="0" u="sng" strike="noStrike" cap="none" normalizeH="0" baseline="0" dirty="0">
                <a:ln>
                  <a:noFill/>
                </a:ln>
                <a:solidFill>
                  <a:schemeClr val="accent1"/>
                </a:solidFill>
                <a:effectLst/>
                <a:latin typeface="inherit"/>
                <a:cs typeface="Arial" panose="020B0604020202020204" pitchFamily="34" charset="0"/>
              </a:rPr>
              <a:t>حول</a:t>
            </a:r>
            <a:r>
              <a:rPr kumimoji="0" lang="ar-SA" altLang="en-US" sz="2000" b="0" i="0" u="sng" strike="noStrike" cap="none" normalizeH="0" baseline="0" dirty="0">
                <a:ln>
                  <a:noFill/>
                </a:ln>
                <a:solidFill>
                  <a:schemeClr val="accent1"/>
                </a:solidFill>
                <a:effectLst/>
                <a:latin typeface="inherit"/>
                <a:cs typeface="Arial" panose="020B0604020202020204" pitchFamily="34" charset="0"/>
              </a:rPr>
              <a:t> الإحصاءات الاقتصادية </a:t>
            </a:r>
            <a:endParaRPr kumimoji="0" lang="ar-LB" altLang="en-US" sz="2000" b="0" i="0" u="sng" strike="noStrike" cap="none" normalizeH="0" baseline="0" dirty="0">
              <a:ln>
                <a:noFill/>
              </a:ln>
              <a:solidFill>
                <a:schemeClr val="accent1"/>
              </a:solidFill>
              <a:effectLst/>
              <a:latin typeface="inherit"/>
              <a:cs typeface="Arial" panose="020B0604020202020204" pitchFamily="34" charset="0"/>
            </a:endParaRPr>
          </a:p>
          <a:p>
            <a:pPr marL="342900" marR="0" lvl="0" indent="-342900" algn="r" defTabSz="914400" rtl="1" eaLnBrk="0" fontAlgn="base" latinLnBrk="0" hangingPunct="0">
              <a:lnSpc>
                <a:spcPct val="100000"/>
              </a:lnSpc>
              <a:spcBef>
                <a:spcPts val="600"/>
              </a:spcBef>
              <a:spcAft>
                <a:spcPct val="0"/>
              </a:spcAft>
              <a:buClrTx/>
              <a:buSzTx/>
              <a:buFont typeface="Arial" panose="020B0604020202020204" pitchFamily="34" charset="0"/>
              <a:buChar char="•"/>
              <a:tabLst/>
            </a:pPr>
            <a:r>
              <a:rPr kumimoji="0" lang="ar-SA" altLang="en-US" sz="2000" b="0" i="0" u="none" strike="noStrike" cap="none" normalizeH="0" baseline="0" dirty="0">
                <a:ln>
                  <a:noFill/>
                </a:ln>
                <a:solidFill>
                  <a:schemeClr val="accent1"/>
                </a:solidFill>
                <a:effectLst/>
                <a:latin typeface="inherit"/>
                <a:cs typeface="Arial" panose="020B0604020202020204" pitchFamily="34" charset="0"/>
              </a:rPr>
              <a:t>التصنيفات، </a:t>
            </a:r>
            <a:endParaRPr kumimoji="0" lang="ar-LB" altLang="en-US" sz="2000" b="0" i="0" u="none" strike="noStrike" cap="none" normalizeH="0" baseline="0" dirty="0">
              <a:ln>
                <a:noFill/>
              </a:ln>
              <a:solidFill>
                <a:schemeClr val="accent1"/>
              </a:solidFill>
              <a:effectLst/>
              <a:latin typeface="inherit"/>
              <a:cs typeface="Arial" panose="020B0604020202020204" pitchFamily="34" charset="0"/>
            </a:endParaRPr>
          </a:p>
          <a:p>
            <a:pPr marL="342900" marR="0" lvl="0" indent="-342900" algn="r" defTabSz="914400" rtl="1" eaLnBrk="0" fontAlgn="base" latinLnBrk="0" hangingPunct="0">
              <a:lnSpc>
                <a:spcPct val="100000"/>
              </a:lnSpc>
              <a:spcBef>
                <a:spcPts val="600"/>
              </a:spcBef>
              <a:spcAft>
                <a:spcPct val="0"/>
              </a:spcAft>
              <a:buClrTx/>
              <a:buSzTx/>
              <a:buFont typeface="Arial" panose="020B0604020202020204" pitchFamily="34" charset="0"/>
              <a:buChar char="•"/>
              <a:tabLst/>
            </a:pPr>
            <a:r>
              <a:rPr kumimoji="0" lang="ar-SA" altLang="en-US" sz="2000" b="0" i="0" u="none" strike="noStrike" cap="none" normalizeH="0" baseline="0" dirty="0">
                <a:ln>
                  <a:noFill/>
                </a:ln>
                <a:solidFill>
                  <a:schemeClr val="accent1"/>
                </a:solidFill>
                <a:effectLst/>
                <a:latin typeface="inherit"/>
                <a:cs typeface="Arial" panose="020B0604020202020204" pitchFamily="34" charset="0"/>
              </a:rPr>
              <a:t>قياس التضخم في المساكن التي يشغلها مالكوها، </a:t>
            </a:r>
            <a:endParaRPr kumimoji="0" lang="ar-LB" altLang="en-US" sz="2000" b="0" i="0" u="none" strike="noStrike" cap="none" normalizeH="0" baseline="0" dirty="0">
              <a:ln>
                <a:noFill/>
              </a:ln>
              <a:solidFill>
                <a:schemeClr val="accent1"/>
              </a:solidFill>
              <a:effectLst/>
              <a:latin typeface="inherit"/>
              <a:cs typeface="Arial" panose="020B0604020202020204" pitchFamily="34" charset="0"/>
            </a:endParaRPr>
          </a:p>
          <a:p>
            <a:pPr marL="342900" marR="0" lvl="0" indent="-342900" algn="r" defTabSz="914400" rtl="1" eaLnBrk="0" fontAlgn="base" latinLnBrk="0" hangingPunct="0">
              <a:lnSpc>
                <a:spcPct val="100000"/>
              </a:lnSpc>
              <a:spcBef>
                <a:spcPts val="600"/>
              </a:spcBef>
              <a:spcAft>
                <a:spcPct val="0"/>
              </a:spcAft>
              <a:buClrTx/>
              <a:buSzTx/>
              <a:buFont typeface="Arial" panose="020B0604020202020204" pitchFamily="34" charset="0"/>
              <a:buChar char="•"/>
              <a:tabLst/>
            </a:pPr>
            <a:r>
              <a:rPr kumimoji="0" lang="ar-SA" altLang="en-US" sz="2000" b="0" i="0" u="none" strike="noStrike" cap="none" normalizeH="0" baseline="0" dirty="0">
                <a:ln>
                  <a:noFill/>
                </a:ln>
                <a:solidFill>
                  <a:schemeClr val="accent1"/>
                </a:solidFill>
                <a:effectLst/>
                <a:latin typeface="inherit"/>
                <a:cs typeface="Arial" panose="020B0604020202020204" pitchFamily="34" charset="0"/>
              </a:rPr>
              <a:t>ما وراء الناتج المحلي الإجمالي</a:t>
            </a:r>
            <a:r>
              <a:rPr kumimoji="0" lang="en-US" altLang="en-US" sz="2000" b="0" i="0" u="none" strike="noStrike" cap="none" normalizeH="0" baseline="0" dirty="0">
                <a:ln>
                  <a:noFill/>
                </a:ln>
                <a:solidFill>
                  <a:schemeClr val="accent1"/>
                </a:solidFill>
                <a:effectLst/>
              </a:rPr>
              <a:t> </a:t>
            </a:r>
            <a:endParaRPr kumimoji="0" lang="en-US" altLang="en-US" sz="2000" b="0" i="0" u="none" strike="noStrike" cap="none" normalizeH="0" baseline="0" dirty="0">
              <a:ln>
                <a:noFill/>
              </a:ln>
              <a:solidFill>
                <a:schemeClr val="accent1"/>
              </a:solidFill>
              <a:effectLst/>
              <a:latin typeface="Arial" panose="020B0604020202020204" pitchFamily="34" charset="0"/>
            </a:endParaRPr>
          </a:p>
        </p:txBody>
      </p:sp>
    </p:spTree>
    <p:extLst>
      <p:ext uri="{BB962C8B-B14F-4D97-AF65-F5344CB8AC3E}">
        <p14:creationId xmlns:p14="http://schemas.microsoft.com/office/powerpoint/2010/main" val="2574381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CC7D-A7C3-8930-F38F-D2AF9EADC012}"/>
              </a:ext>
            </a:extLst>
          </p:cNvPr>
          <p:cNvSpPr>
            <a:spLocks noGrp="1"/>
          </p:cNvSpPr>
          <p:nvPr>
            <p:ph type="title"/>
          </p:nvPr>
        </p:nvSpPr>
        <p:spPr>
          <a:xfrm>
            <a:off x="296778" y="183346"/>
            <a:ext cx="11304181" cy="725268"/>
          </a:xfrm>
        </p:spPr>
        <p:txBody>
          <a:bodyPr>
            <a:normAutofit/>
          </a:bodyPr>
          <a:lstStyle/>
          <a:p>
            <a:pPr algn="ctr"/>
            <a:r>
              <a:rPr lang="en-US" sz="3200" b="1" dirty="0">
                <a:solidFill>
                  <a:srgbClr val="0070C0"/>
                </a:solidFill>
                <a:latin typeface="Calibri Light" panose="020F0302020204030204" pitchFamily="34" charset="0"/>
              </a:rPr>
              <a:t>E-learning for Capacity Building</a:t>
            </a:r>
          </a:p>
        </p:txBody>
      </p:sp>
      <p:sp>
        <p:nvSpPr>
          <p:cNvPr id="5" name="TextBox 4">
            <a:extLst>
              <a:ext uri="{FF2B5EF4-FFF2-40B4-BE49-F238E27FC236}">
                <a16:creationId xmlns:a16="http://schemas.microsoft.com/office/drawing/2014/main" id="{758AA2EC-D86A-F738-DA12-4E303FC5AA8E}"/>
              </a:ext>
            </a:extLst>
          </p:cNvPr>
          <p:cNvSpPr txBox="1"/>
          <p:nvPr/>
        </p:nvSpPr>
        <p:spPr>
          <a:xfrm>
            <a:off x="3731877" y="867455"/>
            <a:ext cx="3558364" cy="369332"/>
          </a:xfrm>
          <a:prstGeom prst="rect">
            <a:avLst/>
          </a:prstGeom>
          <a:noFill/>
        </p:spPr>
        <p:txBody>
          <a:bodyPr wrap="square">
            <a:spAutoFit/>
          </a:bodyPr>
          <a:lstStyle/>
          <a:p>
            <a:r>
              <a:rPr lang="en-US" dirty="0">
                <a:hlinkClick r:id="rId2"/>
              </a:rPr>
              <a:t>learning.officialstatistics.org/</a:t>
            </a:r>
          </a:p>
        </p:txBody>
      </p:sp>
      <p:pic>
        <p:nvPicPr>
          <p:cNvPr id="4" name="Picture 3">
            <a:extLst>
              <a:ext uri="{FF2B5EF4-FFF2-40B4-BE49-F238E27FC236}">
                <a16:creationId xmlns:a16="http://schemas.microsoft.com/office/drawing/2014/main" id="{906800E6-2CBB-1FCB-9802-58A73A6BA225}"/>
              </a:ext>
            </a:extLst>
          </p:cNvPr>
          <p:cNvPicPr>
            <a:picLocks noChangeAspect="1"/>
          </p:cNvPicPr>
          <p:nvPr/>
        </p:nvPicPr>
        <p:blipFill rotWithShape="1">
          <a:blip r:embed="rId3"/>
          <a:srcRect l="-1" t="3307" r="29012" b="45117"/>
          <a:stretch/>
        </p:blipFill>
        <p:spPr>
          <a:xfrm>
            <a:off x="2810435" y="1206450"/>
            <a:ext cx="4564154" cy="1865285"/>
          </a:xfrm>
          <a:prstGeom prst="rect">
            <a:avLst/>
          </a:prstGeom>
        </p:spPr>
      </p:pic>
      <p:sp>
        <p:nvSpPr>
          <p:cNvPr id="7" name="Rectangle 4">
            <a:extLst>
              <a:ext uri="{FF2B5EF4-FFF2-40B4-BE49-F238E27FC236}">
                <a16:creationId xmlns:a16="http://schemas.microsoft.com/office/drawing/2014/main" id="{26FF9CE4-B1AD-E9D9-EF66-EADBB24DCB5B}"/>
              </a:ext>
            </a:extLst>
          </p:cNvPr>
          <p:cNvSpPr>
            <a:spLocks noChangeArrowheads="1"/>
          </p:cNvSpPr>
          <p:nvPr/>
        </p:nvSpPr>
        <p:spPr bwMode="auto">
          <a:xfrm>
            <a:off x="3659139" y="3471710"/>
            <a:ext cx="4869710" cy="9867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3805" tIns="23805" rIns="23805" bIns="2380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212529"/>
                </a:solidFill>
                <a:effectLst/>
                <a:latin typeface="-apple-system"/>
                <a:hlinkClick r:id="rId2"/>
              </a:rPr>
              <a:t>Towards the 2025 SNA</a:t>
            </a:r>
            <a:endParaRPr kumimoji="0" lang="en-US" altLang="en-US" sz="1100" b="0" i="0" u="none" strike="noStrike" cap="none" normalizeH="0" baseline="0" dirty="0">
              <a:ln>
                <a:noFill/>
              </a:ln>
              <a:solidFill>
                <a:srgbClr val="212529"/>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212529"/>
                </a:solidFill>
                <a:effectLst/>
                <a:latin typeface="-apple-system"/>
              </a:rPr>
              <a:t>This e-learning material was designed to help users interested in the SNA update to access various resources related to the update process, some of the main topics included in the update, and country experiences with the new topics. The site provides material and links to some of the general webinars and topical webinars held for the SNA update. This is a joint UNSD, ECLAC, ESCAP, ESCWA, UNECA, and UNECE effort.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1029" name="Picture 5">
            <a:extLst>
              <a:ext uri="{FF2B5EF4-FFF2-40B4-BE49-F238E27FC236}">
                <a16:creationId xmlns:a16="http://schemas.microsoft.com/office/drawing/2014/main" id="{027FA6E6-EE56-40F9-B78D-66AE09BB3A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2652" y="3478376"/>
            <a:ext cx="769144" cy="10477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3E0DB89-5523-DFF9-49E2-A7FF53812D19}"/>
              </a:ext>
            </a:extLst>
          </p:cNvPr>
          <p:cNvSpPr txBox="1"/>
          <p:nvPr/>
        </p:nvSpPr>
        <p:spPr>
          <a:xfrm>
            <a:off x="2637923" y="4501826"/>
            <a:ext cx="6093994" cy="369332"/>
          </a:xfrm>
          <a:prstGeom prst="rect">
            <a:avLst/>
          </a:prstGeom>
          <a:noFill/>
        </p:spPr>
        <p:txBody>
          <a:bodyPr wrap="square">
            <a:spAutoFit/>
          </a:bodyPr>
          <a:lstStyle/>
          <a:p>
            <a:pPr marL="0" marR="0" lvl="0" indent="0" rtl="0">
              <a:lnSpc>
                <a:spcPct val="100000"/>
              </a:lnSpc>
              <a:spcBef>
                <a:spcPts val="0"/>
              </a:spcBef>
              <a:spcAft>
                <a:spcPts val="0"/>
              </a:spcAft>
              <a:buFont typeface="+mj-lt"/>
              <a:buNone/>
              <a:tabLst>
                <a:tab pos="106680" algn="l"/>
              </a:tabLst>
            </a:pPr>
            <a:r>
              <a:rPr lang="en-US" sz="1800" u="sng" kern="100" dirty="0">
                <a:solidFill>
                  <a:schemeClr val="accent1"/>
                </a:solidFill>
                <a:effectLst/>
                <a:hlinkClick r:id="rId2">
                  <a:extLst>
                    <a:ext uri="{A12FA001-AC4F-418D-AE19-62706E023703}">
                      <ahyp:hlinkClr xmlns:ahyp="http://schemas.microsoft.com/office/drawing/2018/hyperlinkcolor" val="tx"/>
                    </a:ext>
                  </a:extLst>
                </a:hlinkClick>
              </a:rPr>
              <a:t>Towards the 2025 SNA (officialstatistics.org)</a:t>
            </a:r>
            <a:endParaRPr lang="en-US" sz="1800" kern="1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40596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18CF0C-9780-BB79-B20D-B67868878D75}"/>
              </a:ext>
            </a:extLst>
          </p:cNvPr>
          <p:cNvSpPr txBox="1"/>
          <p:nvPr/>
        </p:nvSpPr>
        <p:spPr>
          <a:xfrm>
            <a:off x="532263" y="177421"/>
            <a:ext cx="11450471" cy="1077218"/>
          </a:xfrm>
          <a:prstGeom prst="rect">
            <a:avLst/>
          </a:prstGeom>
          <a:noFill/>
        </p:spPr>
        <p:txBody>
          <a:bodyPr wrap="square">
            <a:spAutoFit/>
          </a:bodyPr>
          <a:lstStyle/>
          <a:p>
            <a:pPr algn="ctr"/>
            <a:r>
              <a:rPr lang="en-US" sz="3200" b="1" dirty="0">
                <a:solidFill>
                  <a:srgbClr val="004C97"/>
                </a:solidFill>
              </a:rPr>
              <a:t>II-International Trade in Goods (New Dashboard) and Study on Measuring Digital Trade, Statistical Business Registers</a:t>
            </a:r>
          </a:p>
        </p:txBody>
      </p:sp>
      <p:sp>
        <p:nvSpPr>
          <p:cNvPr id="8" name="TextBox 7">
            <a:extLst>
              <a:ext uri="{FF2B5EF4-FFF2-40B4-BE49-F238E27FC236}">
                <a16:creationId xmlns:a16="http://schemas.microsoft.com/office/drawing/2014/main" id="{8DFF8C46-E2A8-72B8-63D7-53F45F4FFC2C}"/>
              </a:ext>
            </a:extLst>
          </p:cNvPr>
          <p:cNvSpPr txBox="1"/>
          <p:nvPr/>
        </p:nvSpPr>
        <p:spPr>
          <a:xfrm>
            <a:off x="781335" y="1378379"/>
            <a:ext cx="11201400" cy="4651723"/>
          </a:xfrm>
          <a:prstGeom prst="rect">
            <a:avLst/>
          </a:prstGeom>
          <a:noFill/>
        </p:spPr>
        <p:txBody>
          <a:bodyPr wrap="square">
            <a:spAutoFit/>
          </a:bodyPr>
          <a:lstStyle/>
          <a:p>
            <a:pPr>
              <a:lnSpc>
                <a:spcPct val="150000"/>
              </a:lnSpc>
            </a:pPr>
            <a:r>
              <a:rPr lang="en-US" sz="2400" dirty="0">
                <a:solidFill>
                  <a:schemeClr val="accent1"/>
                </a:solidFill>
                <a:ea typeface="Times New Roman" panose="02020603050405020304" pitchFamily="18" charset="0"/>
                <a:cs typeface="+mj-cs"/>
                <a:hlinkClick r:id="rId2">
                  <a:extLst>
                    <a:ext uri="{A12FA001-AC4F-418D-AE19-62706E023703}">
                      <ahyp:hlinkClr xmlns:ahyp="http://schemas.microsoft.com/office/drawing/2018/hyperlinkcolor" val="tx"/>
                    </a:ext>
                  </a:extLst>
                </a:hlinkClick>
              </a:rPr>
              <a:t>Measuring Digital Trade</a:t>
            </a:r>
            <a:r>
              <a:rPr lang="en-US" sz="2400" kern="0" dirty="0">
                <a:solidFill>
                  <a:schemeClr val="accent1"/>
                </a:solidFill>
                <a:ea typeface="Times New Roman" panose="02020603050405020304" pitchFamily="18" charset="0"/>
                <a:cs typeface="+mj-cs"/>
              </a:rPr>
              <a:t> </a:t>
            </a:r>
            <a:r>
              <a:rPr lang="ar-SA" sz="2400" dirty="0">
                <a:solidFill>
                  <a:schemeClr val="accent1"/>
                </a:solidFill>
                <a:ea typeface="Times New Roman" panose="02020603050405020304" pitchFamily="18" charset="0"/>
                <a:cs typeface="+mj-cs"/>
                <a:hlinkClick r:id="rId2">
                  <a:extLst>
                    <a:ext uri="{A12FA001-AC4F-418D-AE19-62706E023703}">
                      <ahyp:hlinkClr xmlns:ahyp="http://schemas.microsoft.com/office/drawing/2018/hyperlinkcolor" val="tx"/>
                    </a:ext>
                  </a:extLst>
                </a:hlinkClick>
              </a:rPr>
              <a:t>قياس التجارة الرقمية</a:t>
            </a:r>
            <a:r>
              <a:rPr lang="en-US" sz="2400" dirty="0">
                <a:solidFill>
                  <a:schemeClr val="accent1"/>
                </a:solidFill>
                <a:ea typeface="Times New Roman" panose="02020603050405020304" pitchFamily="18" charset="0"/>
                <a:cs typeface="+mj-cs"/>
                <a:hlinkClick r:id="rId2">
                  <a:extLst>
                    <a:ext uri="{A12FA001-AC4F-418D-AE19-62706E023703}">
                      <ahyp:hlinkClr xmlns:ahyp="http://schemas.microsoft.com/office/drawing/2018/hyperlinkcolor" val="tx"/>
                    </a:ext>
                  </a:extLst>
                </a:hlinkClick>
              </a:rPr>
              <a:t> </a:t>
            </a:r>
            <a:r>
              <a:rPr lang="en-US" sz="2400" dirty="0">
                <a:solidFill>
                  <a:schemeClr val="accent1"/>
                </a:solidFill>
                <a:ea typeface="Times New Roman" panose="02020603050405020304" pitchFamily="18" charset="0"/>
                <a:cs typeface="+mj-cs"/>
              </a:rPr>
              <a:t> AMF-WTO-ESCWA 20-23-11-2023 Abu Dhabi</a:t>
            </a:r>
          </a:p>
          <a:p>
            <a:pPr>
              <a:lnSpc>
                <a:spcPct val="150000"/>
              </a:lnSpc>
            </a:pPr>
            <a:r>
              <a:rPr lang="en-US" sz="2400" dirty="0">
                <a:solidFill>
                  <a:schemeClr val="accent1"/>
                </a:solidFill>
                <a:ea typeface="Times New Roman" panose="02020603050405020304" pitchFamily="18" charset="0"/>
                <a:cs typeface="Traditional Arabic" panose="02020603050405020304" pitchFamily="18" charset="-78"/>
              </a:rPr>
              <a:t>Statistical Business Registers with UNSD and AITRS in January 2024</a:t>
            </a:r>
          </a:p>
          <a:p>
            <a:pPr>
              <a:lnSpc>
                <a:spcPct val="150000"/>
              </a:lnSpc>
            </a:pPr>
            <a:r>
              <a:rPr lang="en-US" sz="2400" i="0" dirty="0">
                <a:solidFill>
                  <a:srgbClr val="0563C1"/>
                </a:solidFill>
                <a:effectLst/>
                <a:cs typeface="+mj-cs"/>
                <a:hlinkClick r:id="rId3">
                  <a:extLst>
                    <a:ext uri="{A12FA001-AC4F-418D-AE19-62706E023703}">
                      <ahyp:hlinkClr xmlns:ahyp="http://schemas.microsoft.com/office/drawing/2018/hyperlinkcolor" val="tx"/>
                    </a:ext>
                  </a:extLst>
                </a:hlinkClick>
              </a:rPr>
              <a:t>Energy data workshop – MENA </a:t>
            </a:r>
            <a:r>
              <a:rPr lang="en-US" sz="2400" i="0" dirty="0">
                <a:solidFill>
                  <a:schemeClr val="accent1"/>
                </a:solidFill>
                <a:effectLst/>
                <a:cs typeface="+mj-cs"/>
                <a:hlinkClick r:id="rId3">
                  <a:extLst>
                    <a:ext uri="{A12FA001-AC4F-418D-AE19-62706E023703}">
                      <ahyp:hlinkClr xmlns:ahyp="http://schemas.microsoft.com/office/drawing/2018/hyperlinkcolor" val="tx"/>
                    </a:ext>
                  </a:extLst>
                </a:hlinkClick>
              </a:rPr>
              <a:t>region</a:t>
            </a:r>
            <a:r>
              <a:rPr lang="en-US" sz="2400" i="0" dirty="0">
                <a:solidFill>
                  <a:schemeClr val="accent1"/>
                </a:solidFill>
                <a:effectLst/>
                <a:cs typeface="+mj-cs"/>
              </a:rPr>
              <a:t> </a:t>
            </a:r>
            <a:r>
              <a:rPr lang="en-US" sz="2400" dirty="0">
                <a:solidFill>
                  <a:schemeClr val="accent1"/>
                </a:solidFill>
                <a:cs typeface="+mj-cs"/>
              </a:rPr>
              <a:t>12 Oct 2023 Workshop — Paris, France</a:t>
            </a:r>
          </a:p>
          <a:p>
            <a:pPr>
              <a:lnSpc>
                <a:spcPct val="150000"/>
              </a:lnSpc>
            </a:pPr>
            <a:r>
              <a:rPr lang="en-US" sz="2400" dirty="0">
                <a:solidFill>
                  <a:schemeClr val="accent1"/>
                </a:solidFill>
                <a:cs typeface="+mj-cs"/>
              </a:rPr>
              <a:t> </a:t>
            </a:r>
          </a:p>
          <a:p>
            <a:pPr marL="0" marR="0" indent="0" algn="l" rtl="0" eaLnBrk="1" fontAlgn="t" latinLnBrk="0" hangingPunct="1">
              <a:spcBef>
                <a:spcPts val="0"/>
              </a:spcBef>
              <a:spcAft>
                <a:spcPts val="0"/>
              </a:spcAft>
              <a:tabLst>
                <a:tab pos="106680" algn="l"/>
              </a:tabLst>
            </a:pPr>
            <a:r>
              <a:rPr lang="ar-LB" sz="2400" b="1" i="0" u="sng" strike="noStrike" kern="100" dirty="0">
                <a:solidFill>
                  <a:srgbClr val="FFFFFF"/>
                </a:solidFill>
                <a:effectLst/>
                <a:latin typeface="Calibri" panose="020F0502020204030204" pitchFamily="34" charset="0"/>
                <a:cs typeface="Arial" panose="020B0604020202020204" pitchFamily="34" charset="0"/>
                <a:hlinkClick r:id="rId4"/>
              </a:rPr>
              <a:t>الدليل الخاصّ بقياس حجم التجارة الرقمية</a:t>
            </a:r>
            <a:r>
              <a:rPr lang="en-US" sz="2400" b="1" i="0" u="sng" strike="noStrike" kern="100" dirty="0">
                <a:solidFill>
                  <a:srgbClr val="FFFFFF"/>
                </a:solidFill>
                <a:effectLst/>
                <a:latin typeface="Calibri" panose="020F0502020204030204" pitchFamily="34" charset="0"/>
                <a:cs typeface="Arial" panose="020B0604020202020204" pitchFamily="34" charset="0"/>
              </a:rPr>
              <a:t>,</a:t>
            </a:r>
          </a:p>
          <a:p>
            <a:pPr marL="0" marR="0" indent="0" algn="l" rtl="0" eaLnBrk="1" fontAlgn="t" latinLnBrk="0" hangingPunct="1">
              <a:spcBef>
                <a:spcPts val="0"/>
              </a:spcBef>
              <a:spcAft>
                <a:spcPts val="0"/>
              </a:spcAft>
              <a:tabLst>
                <a:tab pos="106680" algn="l"/>
              </a:tabLst>
            </a:pPr>
            <a:endParaRPr lang="en-US" sz="2400" b="1" u="sng" kern="100" dirty="0">
              <a:solidFill>
                <a:srgbClr val="FFFFFF"/>
              </a:solidFill>
              <a:latin typeface="Calibri" panose="020F0502020204030204" pitchFamily="34" charset="0"/>
              <a:cs typeface="Arial" panose="020B0604020202020204" pitchFamily="34" charset="0"/>
            </a:endParaRPr>
          </a:p>
          <a:p>
            <a:pPr marL="0" marR="0" indent="0" algn="l" rtl="0" eaLnBrk="1" fontAlgn="t" latinLnBrk="0" hangingPunct="1">
              <a:spcBef>
                <a:spcPts val="0"/>
              </a:spcBef>
              <a:spcAft>
                <a:spcPts val="0"/>
              </a:spcAft>
              <a:tabLst>
                <a:tab pos="106680" algn="l"/>
              </a:tabLst>
            </a:pPr>
            <a:endParaRPr lang="en-US" sz="2400" b="1" u="sng" kern="100" dirty="0">
              <a:solidFill>
                <a:srgbClr val="FFFFFF"/>
              </a:solidFill>
              <a:latin typeface="Calibri" panose="020F0502020204030204" pitchFamily="34" charset="0"/>
              <a:cs typeface="Arial" panose="020B0604020202020204" pitchFamily="34" charset="0"/>
            </a:endParaRPr>
          </a:p>
          <a:p>
            <a:pPr fontAlgn="t">
              <a:tabLst>
                <a:tab pos="106680" algn="l"/>
              </a:tabLst>
            </a:pPr>
            <a:r>
              <a:rPr lang="en-US" sz="2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Study on measuring international digital trade in the Arab region </a:t>
            </a:r>
            <a:r>
              <a:rPr lang="en-US" sz="2400" u="sng"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hlinkClick r:id="rId5"/>
              </a:rPr>
              <a:t>E/ESCWA/CL4.SIT/2022/TP.1 </a:t>
            </a:r>
            <a:r>
              <a:rPr lang="en-US" sz="2400" u="sng"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March 2022</a:t>
            </a:r>
            <a:endParaRPr lang="en-US" sz="2400" dirty="0">
              <a:solidFill>
                <a:schemeClr val="accent1"/>
              </a:solidFill>
              <a:cs typeface="+mj-cs"/>
            </a:endParaRPr>
          </a:p>
          <a:p>
            <a:pPr>
              <a:lnSpc>
                <a:spcPct val="150000"/>
              </a:lnSpc>
            </a:pPr>
            <a:endParaRPr lang="en-US" sz="2400" dirty="0">
              <a:solidFill>
                <a:schemeClr val="accent1"/>
              </a:solidFill>
              <a:ea typeface="Times New Roman" panose="02020603050405020304" pitchFamily="18" charset="0"/>
              <a:cs typeface="Traditional Arabic" panose="02020603050405020304" pitchFamily="18" charset="-78"/>
            </a:endParaRPr>
          </a:p>
        </p:txBody>
      </p:sp>
      <p:pic>
        <p:nvPicPr>
          <p:cNvPr id="11" name="Picture 10" descr="Study on measuring international digital trade in the Arab region">
            <a:hlinkClick r:id="rId5"/>
            <a:extLst>
              <a:ext uri="{FF2B5EF4-FFF2-40B4-BE49-F238E27FC236}">
                <a16:creationId xmlns:a16="http://schemas.microsoft.com/office/drawing/2014/main" id="{C4F141D7-0F6D-9640-5049-E554C4C22A9D}"/>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87285" y="4901045"/>
            <a:ext cx="1272818" cy="1622129"/>
          </a:xfrm>
          <a:prstGeom prst="rect">
            <a:avLst/>
          </a:prstGeom>
          <a:noFill/>
          <a:ln>
            <a:noFill/>
          </a:ln>
        </p:spPr>
      </p:pic>
      <p:pic>
        <p:nvPicPr>
          <p:cNvPr id="15" name="Picture 14">
            <a:hlinkClick r:id="rId4"/>
            <a:extLst>
              <a:ext uri="{FF2B5EF4-FFF2-40B4-BE49-F238E27FC236}">
                <a16:creationId xmlns:a16="http://schemas.microsoft.com/office/drawing/2014/main" id="{B578DB54-151D-82DD-2C7E-1A513B0D92A7}"/>
              </a:ext>
            </a:extLst>
          </p:cNvPr>
          <p:cNvPicPr>
            <a:picLocks noChangeAspect="1"/>
          </p:cNvPicPr>
          <p:nvPr/>
        </p:nvPicPr>
        <p:blipFill rotWithShape="1">
          <a:blip r:embed="rId7"/>
          <a:srcRect l="39291" t="26269" r="40112" b="25373"/>
          <a:stretch/>
        </p:blipFill>
        <p:spPr>
          <a:xfrm>
            <a:off x="9487285" y="3048431"/>
            <a:ext cx="1272818" cy="1680949"/>
          </a:xfrm>
          <a:prstGeom prst="rect">
            <a:avLst/>
          </a:prstGeom>
        </p:spPr>
      </p:pic>
    </p:spTree>
    <p:extLst>
      <p:ext uri="{BB962C8B-B14F-4D97-AF65-F5344CB8AC3E}">
        <p14:creationId xmlns:p14="http://schemas.microsoft.com/office/powerpoint/2010/main" val="4159922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C87460-D69F-5967-B5D0-51E4B364742C}"/>
              </a:ext>
            </a:extLst>
          </p:cNvPr>
          <p:cNvPicPr>
            <a:picLocks noChangeAspect="1"/>
          </p:cNvPicPr>
          <p:nvPr/>
        </p:nvPicPr>
        <p:blipFill rotWithShape="1">
          <a:blip r:embed="rId2"/>
          <a:srcRect l="14723" t="12247" r="17499" b="21877"/>
          <a:stretch/>
        </p:blipFill>
        <p:spPr>
          <a:xfrm>
            <a:off x="83361" y="2125895"/>
            <a:ext cx="5447719" cy="4641671"/>
          </a:xfrm>
          <a:prstGeom prst="rect">
            <a:avLst/>
          </a:prstGeom>
        </p:spPr>
      </p:pic>
      <p:pic>
        <p:nvPicPr>
          <p:cNvPr id="6" name="Picture 5">
            <a:extLst>
              <a:ext uri="{FF2B5EF4-FFF2-40B4-BE49-F238E27FC236}">
                <a16:creationId xmlns:a16="http://schemas.microsoft.com/office/drawing/2014/main" id="{CCB9AE28-2DAD-0302-44E9-75C1C19B590E}"/>
              </a:ext>
            </a:extLst>
          </p:cNvPr>
          <p:cNvPicPr>
            <a:picLocks noChangeAspect="1"/>
          </p:cNvPicPr>
          <p:nvPr/>
        </p:nvPicPr>
        <p:blipFill rotWithShape="1">
          <a:blip r:embed="rId3"/>
          <a:srcRect l="22667" t="11486" r="23611" b="9389"/>
          <a:stretch/>
        </p:blipFill>
        <p:spPr>
          <a:xfrm>
            <a:off x="5547360" y="1045627"/>
            <a:ext cx="6485895" cy="5422079"/>
          </a:xfrm>
          <a:prstGeom prst="rect">
            <a:avLst/>
          </a:prstGeom>
        </p:spPr>
      </p:pic>
      <p:sp>
        <p:nvSpPr>
          <p:cNvPr id="8" name="TextBox 7">
            <a:extLst>
              <a:ext uri="{FF2B5EF4-FFF2-40B4-BE49-F238E27FC236}">
                <a16:creationId xmlns:a16="http://schemas.microsoft.com/office/drawing/2014/main" id="{79EF0AFB-6A4B-8E8B-F1D6-56401C625C38}"/>
              </a:ext>
            </a:extLst>
          </p:cNvPr>
          <p:cNvSpPr txBox="1"/>
          <p:nvPr/>
        </p:nvSpPr>
        <p:spPr>
          <a:xfrm>
            <a:off x="3124430" y="676296"/>
            <a:ext cx="6096000" cy="369332"/>
          </a:xfrm>
          <a:prstGeom prst="rect">
            <a:avLst/>
          </a:prstGeom>
          <a:noFill/>
        </p:spPr>
        <p:txBody>
          <a:bodyPr wrap="square">
            <a:spAutoFit/>
          </a:bodyPr>
          <a:lstStyle/>
          <a:p>
            <a:r>
              <a:rPr lang="en-US" sz="1800" dirty="0">
                <a:hlinkClick r:id="rId4"/>
              </a:rPr>
              <a:t>https://etdp.unescwa.org/dashboard/platform.html#</a:t>
            </a:r>
            <a:endParaRPr lang="en-US" dirty="0"/>
          </a:p>
        </p:txBody>
      </p:sp>
      <p:pic>
        <p:nvPicPr>
          <p:cNvPr id="14" name="Picture 13">
            <a:extLst>
              <a:ext uri="{FF2B5EF4-FFF2-40B4-BE49-F238E27FC236}">
                <a16:creationId xmlns:a16="http://schemas.microsoft.com/office/drawing/2014/main" id="{FC891D83-CF2F-C390-1411-524AA2A90271}"/>
              </a:ext>
            </a:extLst>
          </p:cNvPr>
          <p:cNvPicPr>
            <a:picLocks noChangeAspect="1"/>
          </p:cNvPicPr>
          <p:nvPr/>
        </p:nvPicPr>
        <p:blipFill rotWithShape="1">
          <a:blip r:embed="rId5"/>
          <a:srcRect l="32333" t="9778" r="34278" b="80088"/>
          <a:stretch/>
        </p:blipFill>
        <p:spPr>
          <a:xfrm>
            <a:off x="133724" y="1080204"/>
            <a:ext cx="5319299" cy="988813"/>
          </a:xfrm>
          <a:prstGeom prst="rect">
            <a:avLst/>
          </a:prstGeom>
        </p:spPr>
      </p:pic>
      <p:sp>
        <p:nvSpPr>
          <p:cNvPr id="2" name="Title 1">
            <a:extLst>
              <a:ext uri="{FF2B5EF4-FFF2-40B4-BE49-F238E27FC236}">
                <a16:creationId xmlns:a16="http://schemas.microsoft.com/office/drawing/2014/main" id="{55B3E831-E728-0AAB-9168-70839486CA93}"/>
              </a:ext>
            </a:extLst>
          </p:cNvPr>
          <p:cNvSpPr>
            <a:spLocks noGrp="1"/>
          </p:cNvSpPr>
          <p:nvPr>
            <p:ph type="title"/>
          </p:nvPr>
        </p:nvSpPr>
        <p:spPr>
          <a:xfrm>
            <a:off x="348343" y="90434"/>
            <a:ext cx="11495314" cy="674505"/>
          </a:xfrm>
        </p:spPr>
        <p:txBody>
          <a:bodyPr>
            <a:noAutofit/>
          </a:bodyPr>
          <a:lstStyle/>
          <a:p>
            <a:pPr algn="ctr"/>
            <a:r>
              <a:rPr lang="en-US" sz="2800" b="1" dirty="0">
                <a:solidFill>
                  <a:srgbClr val="0070C0"/>
                </a:solidFill>
                <a:latin typeface="Calibri Light" panose="020F0302020204030204" pitchFamily="34" charset="0"/>
              </a:rPr>
              <a:t>Trade in Goods: ESCWA External Trade Data Platform for the Arab Region (ETDP)</a:t>
            </a:r>
          </a:p>
        </p:txBody>
      </p:sp>
    </p:spTree>
    <p:extLst>
      <p:ext uri="{BB962C8B-B14F-4D97-AF65-F5344CB8AC3E}">
        <p14:creationId xmlns:p14="http://schemas.microsoft.com/office/powerpoint/2010/main" val="23224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Freeform 68"/>
          <p:cNvSpPr/>
          <p:nvPr/>
        </p:nvSpPr>
        <p:spPr>
          <a:xfrm>
            <a:off x="828601" y="2247755"/>
            <a:ext cx="2424127" cy="318189"/>
          </a:xfrm>
          <a:custGeom>
            <a:avLst/>
            <a:gdLst>
              <a:gd name="connsiteX0" fmla="*/ 0 w 2388509"/>
              <a:gd name="connsiteY0" fmla="*/ 0 h 1120679"/>
              <a:gd name="connsiteX1" fmla="*/ 2388509 w 2388509"/>
              <a:gd name="connsiteY1" fmla="*/ 0 h 1120679"/>
              <a:gd name="connsiteX2" fmla="*/ 2388509 w 2388509"/>
              <a:gd name="connsiteY2" fmla="*/ 1120679 h 1120679"/>
              <a:gd name="connsiteX3" fmla="*/ 0 w 2388509"/>
              <a:gd name="connsiteY3" fmla="*/ 1120679 h 1120679"/>
              <a:gd name="connsiteX4" fmla="*/ 0 w 2388509"/>
              <a:gd name="connsiteY4" fmla="*/ 0 h 1120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1120679">
                <a:moveTo>
                  <a:pt x="0" y="0"/>
                </a:moveTo>
                <a:lnTo>
                  <a:pt x="2388509" y="0"/>
                </a:lnTo>
                <a:lnTo>
                  <a:pt x="2388509" y="1120679"/>
                </a:lnTo>
                <a:lnTo>
                  <a:pt x="0" y="112067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14300" rIns="0" bIns="76200" numCol="1" spcCol="1270" anchor="b" anchorCtr="0">
            <a:noAutofit/>
          </a:bodyPr>
          <a:lstStyle/>
          <a:p>
            <a:pPr lvl="0" algn="r" defTabSz="533400">
              <a:lnSpc>
                <a:spcPct val="90000"/>
              </a:lnSpc>
              <a:spcBef>
                <a:spcPct val="0"/>
              </a:spcBef>
              <a:spcAft>
                <a:spcPct val="35000"/>
              </a:spcAft>
            </a:pPr>
            <a:r>
              <a:rPr lang="en-US" dirty="0">
                <a:solidFill>
                  <a:sysClr val="windowText" lastClr="000000">
                    <a:hueOff val="0"/>
                    <a:satOff val="0"/>
                    <a:lumOff val="0"/>
                    <a:alphaOff val="0"/>
                  </a:sysClr>
                </a:solidFill>
                <a:latin typeface="Calibri" panose="020F0502020204030204"/>
              </a:rPr>
              <a:t>Continue</a:t>
            </a:r>
            <a:endParaRPr lang="ar-LB" dirty="0">
              <a:solidFill>
                <a:sysClr val="windowText" lastClr="000000">
                  <a:hueOff val="0"/>
                  <a:satOff val="0"/>
                  <a:lumOff val="0"/>
                  <a:alphaOff val="0"/>
                </a:sysClr>
              </a:solidFill>
              <a:latin typeface="Calibri" panose="020F0502020204030204"/>
            </a:endParaRPr>
          </a:p>
        </p:txBody>
      </p:sp>
      <p:grpSp>
        <p:nvGrpSpPr>
          <p:cNvPr id="5" name="Group 4"/>
          <p:cNvGrpSpPr/>
          <p:nvPr/>
        </p:nvGrpSpPr>
        <p:grpSpPr>
          <a:xfrm rot="10800000">
            <a:off x="838199" y="2182807"/>
            <a:ext cx="10058399" cy="3137146"/>
            <a:chOff x="1412846" y="2797394"/>
            <a:chExt cx="10058399" cy="3137146"/>
          </a:xfrm>
        </p:grpSpPr>
        <p:sp>
          <p:nvSpPr>
            <p:cNvPr id="6" name="Straight Connector 5"/>
            <p:cNvSpPr/>
            <p:nvPr/>
          </p:nvSpPr>
          <p:spPr>
            <a:xfrm>
              <a:off x="1412846" y="4420109"/>
              <a:ext cx="10058399" cy="0"/>
            </a:xfrm>
            <a:prstGeom prst="line">
              <a:avLst/>
            </a:prstGeom>
            <a:solidFill>
              <a:sysClr val="window" lastClr="FFFFFF">
                <a:alpha val="90000"/>
                <a:hueOff val="0"/>
                <a:satOff val="0"/>
                <a:lumOff val="0"/>
                <a:alphaOff val="0"/>
              </a:sysClr>
            </a:solidFill>
            <a:ln w="19050" cap="flat" cmpd="sng" algn="ctr">
              <a:solidFill>
                <a:srgbClr val="009DD9">
                  <a:hueOff val="0"/>
                  <a:satOff val="0"/>
                  <a:lumOff val="0"/>
                  <a:alphaOff val="0"/>
                </a:srgbClr>
              </a:solidFill>
              <a:prstDash val="solid"/>
              <a:tailEnd type="triangle" w="lg" len="lg"/>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7" name="Teardrop 6"/>
            <p:cNvSpPr/>
            <p:nvPr/>
          </p:nvSpPr>
          <p:spPr>
            <a:xfrm rot="8100000">
              <a:off x="1476369" y="2963340"/>
              <a:ext cx="278424" cy="278424"/>
            </a:xfrm>
            <a:prstGeom prst="teardrop">
              <a:avLst>
                <a:gd name="adj" fmla="val 115000"/>
              </a:avLst>
            </a:prstGeom>
            <a:solidFill>
              <a:srgbClr val="009DD9">
                <a:hueOff val="0"/>
                <a:satOff val="0"/>
                <a:lumOff val="0"/>
                <a:alphaOff val="0"/>
              </a:srgbClr>
            </a:solidFill>
            <a:ln w="15875" cap="flat" cmpd="sng" algn="ctr">
              <a:solidFill>
                <a:srgbClr val="009DD9">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8" name="Oval 7"/>
            <p:cNvSpPr/>
            <p:nvPr/>
          </p:nvSpPr>
          <p:spPr>
            <a:xfrm>
              <a:off x="1507299" y="2994271"/>
              <a:ext cx="216563" cy="216563"/>
            </a:xfrm>
            <a:prstGeom prst="ellipse">
              <a:avLst/>
            </a:prstGeom>
            <a:solidFill>
              <a:sysClr val="window" lastClr="FFFFFF">
                <a:alpha val="90000"/>
                <a:hueOff val="0"/>
                <a:satOff val="0"/>
                <a:lumOff val="0"/>
                <a:alphaOff val="0"/>
              </a:sys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9" name="Freeform 8"/>
            <p:cNvSpPr/>
            <p:nvPr/>
          </p:nvSpPr>
          <p:spPr>
            <a:xfrm rot="10800000">
              <a:off x="1698166" y="3270314"/>
              <a:ext cx="2388509" cy="484401"/>
            </a:xfrm>
            <a:custGeom>
              <a:avLst/>
              <a:gdLst>
                <a:gd name="connsiteX0" fmla="*/ 0 w 2388509"/>
                <a:gd name="connsiteY0" fmla="*/ 0 h 1120679"/>
                <a:gd name="connsiteX1" fmla="*/ 2388509 w 2388509"/>
                <a:gd name="connsiteY1" fmla="*/ 0 h 1120679"/>
                <a:gd name="connsiteX2" fmla="*/ 2388509 w 2388509"/>
                <a:gd name="connsiteY2" fmla="*/ 1120679 h 1120679"/>
                <a:gd name="connsiteX3" fmla="*/ 0 w 2388509"/>
                <a:gd name="connsiteY3" fmla="*/ 1120679 h 1120679"/>
                <a:gd name="connsiteX4" fmla="*/ 0 w 2388509"/>
                <a:gd name="connsiteY4" fmla="*/ 0 h 1120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1120679">
                  <a:moveTo>
                    <a:pt x="0" y="0"/>
                  </a:moveTo>
                  <a:lnTo>
                    <a:pt x="2388509" y="0"/>
                  </a:lnTo>
                  <a:lnTo>
                    <a:pt x="2388509" y="1120679"/>
                  </a:lnTo>
                  <a:lnTo>
                    <a:pt x="0" y="112067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lvl="0" algn="r" defTabSz="533400">
                <a:lnSpc>
                  <a:spcPct val="90000"/>
                </a:lnSpc>
                <a:spcBef>
                  <a:spcPct val="0"/>
                </a:spcBef>
                <a:spcAft>
                  <a:spcPct val="35000"/>
                </a:spcAft>
              </a:pPr>
              <a:r>
                <a:rPr lang="en-US" sz="1200" dirty="0">
                  <a:solidFill>
                    <a:sysClr val="windowText" lastClr="000000">
                      <a:hueOff val="0"/>
                      <a:satOff val="0"/>
                      <a:lumOff val="0"/>
                      <a:alphaOff val="0"/>
                    </a:sysClr>
                  </a:solidFill>
                  <a:latin typeface="Calibri" panose="020F0502020204030204"/>
                </a:rPr>
                <a:t>Extrapolation methodology</a:t>
              </a:r>
            </a:p>
          </p:txBody>
        </p:sp>
        <p:sp>
          <p:nvSpPr>
            <p:cNvPr id="10" name="Freeform 9"/>
            <p:cNvSpPr/>
            <p:nvPr/>
          </p:nvSpPr>
          <p:spPr>
            <a:xfrm rot="10800000">
              <a:off x="1651019" y="2861379"/>
              <a:ext cx="2030093" cy="408935"/>
            </a:xfrm>
            <a:custGeom>
              <a:avLst/>
              <a:gdLst>
                <a:gd name="connsiteX0" fmla="*/ 0 w 2388509"/>
                <a:gd name="connsiteY0" fmla="*/ 0 h 393752"/>
                <a:gd name="connsiteX1" fmla="*/ 2388509 w 2388509"/>
                <a:gd name="connsiteY1" fmla="*/ 0 h 393752"/>
                <a:gd name="connsiteX2" fmla="*/ 2388509 w 2388509"/>
                <a:gd name="connsiteY2" fmla="*/ 393752 h 393752"/>
                <a:gd name="connsiteX3" fmla="*/ 0 w 2388509"/>
                <a:gd name="connsiteY3" fmla="*/ 393752 h 393752"/>
                <a:gd name="connsiteX4" fmla="*/ 0 w 2388509"/>
                <a:gd name="connsiteY4" fmla="*/ 0 h 393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393752">
                  <a:moveTo>
                    <a:pt x="0" y="0"/>
                  </a:moveTo>
                  <a:lnTo>
                    <a:pt x="2388509" y="0"/>
                  </a:lnTo>
                  <a:lnTo>
                    <a:pt x="2388509" y="393752"/>
                  </a:lnTo>
                  <a:lnTo>
                    <a:pt x="0" y="39375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algn="r" defTabSz="711200" rtl="1">
                <a:lnSpc>
                  <a:spcPct val="90000"/>
                </a:lnSpc>
                <a:spcBef>
                  <a:spcPct val="0"/>
                </a:spcBef>
                <a:spcAft>
                  <a:spcPct val="35000"/>
                </a:spcAft>
                <a:defRPr b="1"/>
              </a:pPr>
              <a:r>
                <a:rPr lang="ar-LB" sz="1400" b="1" kern="1200" dirty="0">
                  <a:solidFill>
                    <a:sysClr val="windowText" lastClr="000000">
                      <a:hueOff val="0"/>
                      <a:satOff val="0"/>
                      <a:lumOff val="0"/>
                      <a:alphaOff val="0"/>
                    </a:sysClr>
                  </a:solidFill>
                  <a:latin typeface="Calibri" panose="020F0502020204030204"/>
                  <a:ea typeface="+mn-ea"/>
                  <a:cs typeface="+mn-cs"/>
                </a:rPr>
                <a:t>2011-2012-2013</a:t>
              </a:r>
              <a:endParaRPr lang="en-US" sz="1400" b="1" kern="1200" dirty="0">
                <a:solidFill>
                  <a:sysClr val="windowText" lastClr="000000">
                    <a:hueOff val="0"/>
                    <a:satOff val="0"/>
                    <a:lumOff val="0"/>
                    <a:alphaOff val="0"/>
                  </a:sysClr>
                </a:solidFill>
                <a:latin typeface="Calibri" panose="020F0502020204030204"/>
                <a:ea typeface="+mn-ea"/>
                <a:cs typeface="+mn-cs"/>
              </a:endParaRPr>
            </a:p>
          </p:txBody>
        </p:sp>
        <p:sp>
          <p:nvSpPr>
            <p:cNvPr id="12" name="Straight Connector 11"/>
            <p:cNvSpPr/>
            <p:nvPr/>
          </p:nvSpPr>
          <p:spPr>
            <a:xfrm>
              <a:off x="1615581" y="3299429"/>
              <a:ext cx="0" cy="1120679"/>
            </a:xfrm>
            <a:prstGeom prst="line">
              <a:avLst/>
            </a:prstGeom>
            <a:noFill/>
            <a:ln w="12700" cap="flat" cmpd="sng" algn="ctr">
              <a:solidFill>
                <a:srgbClr val="009DD9">
                  <a:hueOff val="0"/>
                  <a:satOff val="0"/>
                  <a:lumOff val="0"/>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3" name="Oval 12"/>
            <p:cNvSpPr/>
            <p:nvPr/>
          </p:nvSpPr>
          <p:spPr>
            <a:xfrm>
              <a:off x="1580144" y="4384671"/>
              <a:ext cx="70875" cy="70875"/>
            </a:xfrm>
            <a:prstGeom prst="ellipse">
              <a:avLst/>
            </a:prstGeom>
            <a:solidFill>
              <a:srgbClr val="009DD9">
                <a:hueOff val="0"/>
                <a:satOff val="0"/>
                <a:lumOff val="0"/>
                <a:alphaOff val="0"/>
              </a:srgbClr>
            </a:solidFill>
            <a:ln w="63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4" name="Teardrop 13"/>
            <p:cNvSpPr/>
            <p:nvPr/>
          </p:nvSpPr>
          <p:spPr>
            <a:xfrm rot="18900000">
              <a:off x="2910161" y="5598452"/>
              <a:ext cx="278424" cy="278424"/>
            </a:xfrm>
            <a:prstGeom prst="teardrop">
              <a:avLst>
                <a:gd name="adj" fmla="val 115000"/>
              </a:avLst>
            </a:prstGeom>
            <a:solidFill>
              <a:srgbClr val="009DD9">
                <a:hueOff val="-167625"/>
                <a:satOff val="-1932"/>
                <a:lumOff val="432"/>
                <a:alphaOff val="0"/>
              </a:srgbClr>
            </a:solidFill>
            <a:ln w="15875" cap="flat" cmpd="sng" algn="ctr">
              <a:solidFill>
                <a:srgbClr val="009DD9">
                  <a:hueOff val="-167625"/>
                  <a:satOff val="-1932"/>
                  <a:lumOff val="432"/>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15" name="Oval 14"/>
            <p:cNvSpPr/>
            <p:nvPr/>
          </p:nvSpPr>
          <p:spPr>
            <a:xfrm>
              <a:off x="2941091" y="5629382"/>
              <a:ext cx="216563" cy="216563"/>
            </a:xfrm>
            <a:prstGeom prst="ellipse">
              <a:avLst/>
            </a:prstGeom>
            <a:solidFill>
              <a:sysClr val="window" lastClr="FFFFFF">
                <a:alpha val="90000"/>
                <a:hueOff val="0"/>
                <a:satOff val="0"/>
                <a:lumOff val="0"/>
                <a:alphaOff val="0"/>
              </a:sys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16" name="Freeform 15"/>
            <p:cNvSpPr/>
            <p:nvPr/>
          </p:nvSpPr>
          <p:spPr>
            <a:xfrm rot="10800000">
              <a:off x="3147811" y="5201026"/>
              <a:ext cx="2185423" cy="299786"/>
            </a:xfrm>
            <a:custGeom>
              <a:avLst/>
              <a:gdLst>
                <a:gd name="connsiteX0" fmla="*/ 0 w 2388509"/>
                <a:gd name="connsiteY0" fmla="*/ 0 h 1120679"/>
                <a:gd name="connsiteX1" fmla="*/ 2388509 w 2388509"/>
                <a:gd name="connsiteY1" fmla="*/ 0 h 1120679"/>
                <a:gd name="connsiteX2" fmla="*/ 2388509 w 2388509"/>
                <a:gd name="connsiteY2" fmla="*/ 1120679 h 1120679"/>
                <a:gd name="connsiteX3" fmla="*/ 0 w 2388509"/>
                <a:gd name="connsiteY3" fmla="*/ 1120679 h 1120679"/>
                <a:gd name="connsiteX4" fmla="*/ 0 w 2388509"/>
                <a:gd name="connsiteY4" fmla="*/ 0 h 1120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1120679">
                  <a:moveTo>
                    <a:pt x="0" y="0"/>
                  </a:moveTo>
                  <a:lnTo>
                    <a:pt x="2388509" y="0"/>
                  </a:lnTo>
                  <a:lnTo>
                    <a:pt x="2388509" y="1120679"/>
                  </a:lnTo>
                  <a:lnTo>
                    <a:pt x="0" y="112067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14300" rIns="0" bIns="76200" numCol="1" spcCol="1270" anchor="b" anchorCtr="0">
              <a:noAutofit/>
            </a:bodyPr>
            <a:lstStyle/>
            <a:p>
              <a:pPr lvl="0" algn="ctr" defTabSz="533400">
                <a:lnSpc>
                  <a:spcPct val="90000"/>
                </a:lnSpc>
                <a:spcBef>
                  <a:spcPct val="0"/>
                </a:spcBef>
                <a:spcAft>
                  <a:spcPct val="35000"/>
                </a:spcAft>
              </a:pPr>
              <a:r>
                <a:rPr lang="en-US" sz="1200" dirty="0">
                  <a:solidFill>
                    <a:sysClr val="windowText" lastClr="000000">
                      <a:hueOff val="0"/>
                      <a:satOff val="0"/>
                      <a:lumOff val="0"/>
                      <a:alphaOff val="0"/>
                    </a:sysClr>
                  </a:solidFill>
                  <a:latin typeface="Calibri" panose="020F0502020204030204"/>
                </a:rPr>
                <a:t>Back Casting prices</a:t>
              </a:r>
              <a:r>
                <a:rPr lang="ar-LB" sz="1200" dirty="0">
                  <a:solidFill>
                    <a:sysClr val="windowText" lastClr="000000">
                      <a:hueOff val="0"/>
                      <a:satOff val="0"/>
                      <a:lumOff val="0"/>
                      <a:alphaOff val="0"/>
                    </a:sysClr>
                  </a:solidFill>
                  <a:latin typeface="Calibri" panose="020F0502020204030204"/>
                </a:rPr>
                <a:t> </a:t>
              </a:r>
              <a:r>
                <a:rPr lang="en-US" sz="1200" dirty="0">
                  <a:solidFill>
                    <a:sysClr val="windowText" lastClr="000000">
                      <a:hueOff val="0"/>
                      <a:satOff val="0"/>
                      <a:lumOff val="0"/>
                      <a:alphaOff val="0"/>
                    </a:sysClr>
                  </a:solidFill>
                  <a:latin typeface="Calibri" panose="020F0502020204030204"/>
                </a:rPr>
                <a:t> </a:t>
              </a:r>
              <a:r>
                <a:rPr lang="ar-LB" sz="1200" dirty="0">
                  <a:solidFill>
                    <a:sysClr val="windowText" lastClr="000000">
                      <a:hueOff val="0"/>
                      <a:satOff val="0"/>
                      <a:lumOff val="0"/>
                      <a:alphaOff val="0"/>
                    </a:sysClr>
                  </a:solidFill>
                  <a:latin typeface="Calibri" panose="020F0502020204030204"/>
                </a:rPr>
                <a:t>2014</a:t>
              </a:r>
              <a:r>
                <a:rPr lang="en-US" sz="1200" dirty="0">
                  <a:solidFill>
                    <a:sysClr val="windowText" lastClr="000000">
                      <a:hueOff val="0"/>
                      <a:satOff val="0"/>
                      <a:lumOff val="0"/>
                      <a:alphaOff val="0"/>
                    </a:sysClr>
                  </a:solidFill>
                  <a:latin typeface="Calibri" panose="020F0502020204030204"/>
                </a:rPr>
                <a:t> and </a:t>
              </a:r>
              <a:r>
                <a:rPr lang="ar-LB" sz="1200" dirty="0">
                  <a:solidFill>
                    <a:sysClr val="windowText" lastClr="000000">
                      <a:hueOff val="0"/>
                      <a:satOff val="0"/>
                      <a:lumOff val="0"/>
                      <a:alphaOff val="0"/>
                    </a:sysClr>
                  </a:solidFill>
                  <a:latin typeface="Calibri" panose="020F0502020204030204"/>
                </a:rPr>
                <a:t> 2015</a:t>
              </a:r>
              <a:r>
                <a:rPr lang="en-US" sz="1200" dirty="0">
                  <a:solidFill>
                    <a:sysClr val="windowText" lastClr="000000">
                      <a:hueOff val="0"/>
                      <a:satOff val="0"/>
                      <a:lumOff val="0"/>
                      <a:alphaOff val="0"/>
                    </a:sysClr>
                  </a:solidFill>
                  <a:latin typeface="Calibri" panose="020F0502020204030204"/>
                </a:rPr>
                <a:t> </a:t>
              </a:r>
              <a:r>
                <a:rPr lang="ar-LB" sz="1200" dirty="0">
                  <a:solidFill>
                    <a:sysClr val="windowText" lastClr="000000">
                      <a:hueOff val="0"/>
                      <a:satOff val="0"/>
                      <a:lumOff val="0"/>
                      <a:alphaOff val="0"/>
                    </a:sysClr>
                  </a:solidFill>
                  <a:latin typeface="Calibri" panose="020F0502020204030204"/>
                </a:rPr>
                <a:t> </a:t>
              </a:r>
              <a:r>
                <a:rPr lang="en-US" sz="1200" dirty="0">
                  <a:solidFill>
                    <a:sysClr val="windowText" lastClr="000000">
                      <a:hueOff val="0"/>
                      <a:satOff val="0"/>
                      <a:lumOff val="0"/>
                      <a:alphaOff val="0"/>
                    </a:sysClr>
                  </a:solidFill>
                  <a:latin typeface="Calibri" panose="020F0502020204030204"/>
                </a:rPr>
                <a:t>from </a:t>
              </a:r>
              <a:r>
                <a:rPr lang="ar-LB" sz="1200" dirty="0">
                  <a:solidFill>
                    <a:sysClr val="windowText" lastClr="000000">
                      <a:hueOff val="0"/>
                      <a:satOff val="0"/>
                      <a:lumOff val="0"/>
                      <a:alphaOff val="0"/>
                    </a:sysClr>
                  </a:solidFill>
                  <a:latin typeface="Calibri" panose="020F0502020204030204"/>
                </a:rPr>
                <a:t> 2016</a:t>
              </a:r>
            </a:p>
          </p:txBody>
        </p:sp>
        <p:sp>
          <p:nvSpPr>
            <p:cNvPr id="17" name="Freeform 16"/>
            <p:cNvSpPr/>
            <p:nvPr/>
          </p:nvSpPr>
          <p:spPr>
            <a:xfrm rot="10800000">
              <a:off x="3263967" y="5540788"/>
              <a:ext cx="1348470" cy="393752"/>
            </a:xfrm>
            <a:custGeom>
              <a:avLst/>
              <a:gdLst>
                <a:gd name="connsiteX0" fmla="*/ 0 w 2388509"/>
                <a:gd name="connsiteY0" fmla="*/ 0 h 393752"/>
                <a:gd name="connsiteX1" fmla="*/ 2388509 w 2388509"/>
                <a:gd name="connsiteY1" fmla="*/ 0 h 393752"/>
                <a:gd name="connsiteX2" fmla="*/ 2388509 w 2388509"/>
                <a:gd name="connsiteY2" fmla="*/ 393752 h 393752"/>
                <a:gd name="connsiteX3" fmla="*/ 0 w 2388509"/>
                <a:gd name="connsiteY3" fmla="*/ 393752 h 393752"/>
                <a:gd name="connsiteX4" fmla="*/ 0 w 2388509"/>
                <a:gd name="connsiteY4" fmla="*/ 0 h 393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393752">
                  <a:moveTo>
                    <a:pt x="0" y="0"/>
                  </a:moveTo>
                  <a:lnTo>
                    <a:pt x="2388509" y="0"/>
                  </a:lnTo>
                  <a:lnTo>
                    <a:pt x="2388509" y="393752"/>
                  </a:lnTo>
                  <a:lnTo>
                    <a:pt x="0" y="39375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algn="r" defTabSz="711200" rtl="1">
                <a:lnSpc>
                  <a:spcPct val="90000"/>
                </a:lnSpc>
                <a:spcBef>
                  <a:spcPct val="0"/>
                </a:spcBef>
                <a:spcAft>
                  <a:spcPct val="35000"/>
                </a:spcAft>
                <a:defRPr b="1"/>
              </a:pPr>
              <a:r>
                <a:rPr lang="ar-LB" sz="1400" b="1" dirty="0">
                  <a:solidFill>
                    <a:sysClr val="windowText" lastClr="000000">
                      <a:hueOff val="0"/>
                      <a:satOff val="0"/>
                      <a:lumOff val="0"/>
                      <a:alphaOff val="0"/>
                    </a:sysClr>
                  </a:solidFill>
                  <a:latin typeface="Calibri" panose="020F0502020204030204"/>
                </a:rPr>
                <a:t>2014-2015</a:t>
              </a:r>
              <a:endParaRPr lang="en-US" sz="1400" b="1" dirty="0">
                <a:solidFill>
                  <a:sysClr val="windowText" lastClr="000000">
                    <a:hueOff val="0"/>
                    <a:satOff val="0"/>
                    <a:lumOff val="0"/>
                    <a:alphaOff val="0"/>
                  </a:sysClr>
                </a:solidFill>
                <a:latin typeface="Calibri" panose="020F0502020204030204"/>
              </a:endParaRPr>
            </a:p>
          </p:txBody>
        </p:sp>
        <p:sp>
          <p:nvSpPr>
            <p:cNvPr id="18" name="Straight Connector 17"/>
            <p:cNvSpPr/>
            <p:nvPr/>
          </p:nvSpPr>
          <p:spPr>
            <a:xfrm>
              <a:off x="3049373" y="4420109"/>
              <a:ext cx="0" cy="1120679"/>
            </a:xfrm>
            <a:prstGeom prst="line">
              <a:avLst/>
            </a:prstGeom>
            <a:noFill/>
            <a:ln w="12700" cap="flat" cmpd="sng" algn="ctr">
              <a:solidFill>
                <a:srgbClr val="009DD9">
                  <a:hueOff val="-167625"/>
                  <a:satOff val="-1932"/>
                  <a:lumOff val="432"/>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19" name="Oval 18"/>
            <p:cNvSpPr/>
            <p:nvPr/>
          </p:nvSpPr>
          <p:spPr>
            <a:xfrm>
              <a:off x="3013935" y="4384671"/>
              <a:ext cx="70875" cy="70875"/>
            </a:xfrm>
            <a:prstGeom prst="ellipse">
              <a:avLst/>
            </a:prstGeom>
            <a:solidFill>
              <a:srgbClr val="009DD9">
                <a:hueOff val="-167625"/>
                <a:satOff val="-1932"/>
                <a:lumOff val="432"/>
                <a:alphaOff val="0"/>
              </a:srgbClr>
            </a:solidFill>
            <a:ln w="63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0" name="Teardrop 19"/>
            <p:cNvSpPr/>
            <p:nvPr/>
          </p:nvSpPr>
          <p:spPr>
            <a:xfrm rot="8100000">
              <a:off x="4343952" y="2963340"/>
              <a:ext cx="278424" cy="278424"/>
            </a:xfrm>
            <a:prstGeom prst="teardrop">
              <a:avLst>
                <a:gd name="adj" fmla="val 115000"/>
              </a:avLst>
            </a:prstGeom>
            <a:solidFill>
              <a:srgbClr val="009DD9">
                <a:hueOff val="-335249"/>
                <a:satOff val="-3863"/>
                <a:lumOff val="864"/>
                <a:alphaOff val="0"/>
              </a:srgbClr>
            </a:solidFill>
            <a:ln w="15875" cap="flat" cmpd="sng" algn="ctr">
              <a:solidFill>
                <a:srgbClr val="009DD9">
                  <a:hueOff val="-335249"/>
                  <a:satOff val="-3863"/>
                  <a:lumOff val="864"/>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21" name="Oval 20"/>
            <p:cNvSpPr/>
            <p:nvPr/>
          </p:nvSpPr>
          <p:spPr>
            <a:xfrm>
              <a:off x="4374883" y="2994271"/>
              <a:ext cx="216563" cy="216563"/>
            </a:xfrm>
            <a:prstGeom prst="ellipse">
              <a:avLst/>
            </a:prstGeom>
            <a:solidFill>
              <a:sysClr val="window" lastClr="FFFFFF">
                <a:alpha val="90000"/>
                <a:hueOff val="0"/>
                <a:satOff val="0"/>
                <a:lumOff val="0"/>
                <a:alphaOff val="0"/>
              </a:sys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22" name="Freeform 21"/>
            <p:cNvSpPr/>
            <p:nvPr/>
          </p:nvSpPr>
          <p:spPr>
            <a:xfrm rot="10800000">
              <a:off x="4519295" y="3512514"/>
              <a:ext cx="2634577" cy="421082"/>
            </a:xfrm>
            <a:custGeom>
              <a:avLst/>
              <a:gdLst>
                <a:gd name="connsiteX0" fmla="*/ 0 w 2388509"/>
                <a:gd name="connsiteY0" fmla="*/ 0 h 1120679"/>
                <a:gd name="connsiteX1" fmla="*/ 2388509 w 2388509"/>
                <a:gd name="connsiteY1" fmla="*/ 0 h 1120679"/>
                <a:gd name="connsiteX2" fmla="*/ 2388509 w 2388509"/>
                <a:gd name="connsiteY2" fmla="*/ 1120679 h 1120679"/>
                <a:gd name="connsiteX3" fmla="*/ 0 w 2388509"/>
                <a:gd name="connsiteY3" fmla="*/ 1120679 h 1120679"/>
                <a:gd name="connsiteX4" fmla="*/ 0 w 2388509"/>
                <a:gd name="connsiteY4" fmla="*/ 0 h 1120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1120679">
                  <a:moveTo>
                    <a:pt x="0" y="0"/>
                  </a:moveTo>
                  <a:lnTo>
                    <a:pt x="2388509" y="0"/>
                  </a:lnTo>
                  <a:lnTo>
                    <a:pt x="2388509" y="1120679"/>
                  </a:lnTo>
                  <a:lnTo>
                    <a:pt x="0" y="112067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lvl="0" algn="r" defTabSz="533400">
                <a:lnSpc>
                  <a:spcPct val="90000"/>
                </a:lnSpc>
                <a:spcBef>
                  <a:spcPct val="0"/>
                </a:spcBef>
                <a:spcAft>
                  <a:spcPct val="35000"/>
                </a:spcAft>
              </a:pPr>
              <a:r>
                <a:rPr lang="en-US" sz="1200" dirty="0">
                  <a:solidFill>
                    <a:sysClr val="windowText" lastClr="000000">
                      <a:hueOff val="0"/>
                      <a:satOff val="0"/>
                      <a:lumOff val="0"/>
                      <a:alphaOff val="0"/>
                    </a:sysClr>
                  </a:solidFill>
                  <a:latin typeface="Calibri" panose="020F0502020204030204"/>
                </a:rPr>
                <a:t>Complete cycle of producing regional PPPs with actual data collection</a:t>
              </a:r>
              <a:endParaRPr lang="ar-LB" sz="1200" dirty="0">
                <a:solidFill>
                  <a:sysClr val="windowText" lastClr="000000">
                    <a:hueOff val="0"/>
                    <a:satOff val="0"/>
                    <a:lumOff val="0"/>
                    <a:alphaOff val="0"/>
                  </a:sysClr>
                </a:solidFill>
                <a:latin typeface="Calibri" panose="020F0502020204030204"/>
              </a:endParaRPr>
            </a:p>
          </p:txBody>
        </p:sp>
        <p:sp>
          <p:nvSpPr>
            <p:cNvPr id="23" name="Freeform 22"/>
            <p:cNvSpPr/>
            <p:nvPr/>
          </p:nvSpPr>
          <p:spPr>
            <a:xfrm rot="10800000">
              <a:off x="4249382" y="2865700"/>
              <a:ext cx="998928" cy="393752"/>
            </a:xfrm>
            <a:custGeom>
              <a:avLst/>
              <a:gdLst>
                <a:gd name="connsiteX0" fmla="*/ 0 w 2388509"/>
                <a:gd name="connsiteY0" fmla="*/ 0 h 393752"/>
                <a:gd name="connsiteX1" fmla="*/ 2388509 w 2388509"/>
                <a:gd name="connsiteY1" fmla="*/ 0 h 393752"/>
                <a:gd name="connsiteX2" fmla="*/ 2388509 w 2388509"/>
                <a:gd name="connsiteY2" fmla="*/ 393752 h 393752"/>
                <a:gd name="connsiteX3" fmla="*/ 0 w 2388509"/>
                <a:gd name="connsiteY3" fmla="*/ 393752 h 393752"/>
                <a:gd name="connsiteX4" fmla="*/ 0 w 2388509"/>
                <a:gd name="connsiteY4" fmla="*/ 0 h 393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393752">
                  <a:moveTo>
                    <a:pt x="0" y="0"/>
                  </a:moveTo>
                  <a:lnTo>
                    <a:pt x="2388509" y="0"/>
                  </a:lnTo>
                  <a:lnTo>
                    <a:pt x="2388509" y="393752"/>
                  </a:lnTo>
                  <a:lnTo>
                    <a:pt x="0" y="39375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defTabSz="711200">
                <a:lnSpc>
                  <a:spcPct val="90000"/>
                </a:lnSpc>
                <a:spcBef>
                  <a:spcPct val="0"/>
                </a:spcBef>
                <a:spcAft>
                  <a:spcPct val="35000"/>
                </a:spcAft>
                <a:defRPr b="1"/>
              </a:pPr>
              <a:r>
                <a:rPr lang="ar-LB" sz="1400" b="1" dirty="0">
                  <a:solidFill>
                    <a:sysClr val="windowText" lastClr="000000">
                      <a:hueOff val="0"/>
                      <a:satOff val="0"/>
                      <a:lumOff val="0"/>
                      <a:alphaOff val="0"/>
                    </a:sysClr>
                  </a:solidFill>
                  <a:latin typeface="Calibri" panose="020F0502020204030204"/>
                </a:rPr>
                <a:t>2016</a:t>
              </a:r>
              <a:endParaRPr lang="en-US" sz="1400" b="1" kern="1200" dirty="0">
                <a:solidFill>
                  <a:sysClr val="windowText" lastClr="000000">
                    <a:hueOff val="0"/>
                    <a:satOff val="0"/>
                    <a:lumOff val="0"/>
                    <a:alphaOff val="0"/>
                  </a:sysClr>
                </a:solidFill>
                <a:latin typeface="Calibri" panose="020F0502020204030204"/>
                <a:ea typeface="+mn-ea"/>
                <a:cs typeface="+mn-cs"/>
              </a:endParaRPr>
            </a:p>
          </p:txBody>
        </p:sp>
        <p:sp>
          <p:nvSpPr>
            <p:cNvPr id="31" name="Straight Connector 30"/>
            <p:cNvSpPr/>
            <p:nvPr/>
          </p:nvSpPr>
          <p:spPr>
            <a:xfrm>
              <a:off x="4483165" y="3299429"/>
              <a:ext cx="0" cy="1120679"/>
            </a:xfrm>
            <a:prstGeom prst="line">
              <a:avLst/>
            </a:prstGeom>
            <a:noFill/>
            <a:ln w="12700" cap="flat" cmpd="sng" algn="ctr">
              <a:solidFill>
                <a:srgbClr val="009DD9">
                  <a:hueOff val="-335249"/>
                  <a:satOff val="-3863"/>
                  <a:lumOff val="864"/>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32" name="Oval 31"/>
            <p:cNvSpPr/>
            <p:nvPr/>
          </p:nvSpPr>
          <p:spPr>
            <a:xfrm>
              <a:off x="4447727" y="4384671"/>
              <a:ext cx="70875" cy="70875"/>
            </a:xfrm>
            <a:prstGeom prst="ellipse">
              <a:avLst/>
            </a:prstGeom>
            <a:solidFill>
              <a:srgbClr val="009DD9">
                <a:hueOff val="-335249"/>
                <a:satOff val="-3863"/>
                <a:lumOff val="864"/>
                <a:alphaOff val="0"/>
              </a:srgbClr>
            </a:solidFill>
            <a:ln w="63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34" name="Teardrop 33"/>
            <p:cNvSpPr/>
            <p:nvPr/>
          </p:nvSpPr>
          <p:spPr>
            <a:xfrm rot="18900000">
              <a:off x="5777744" y="5598452"/>
              <a:ext cx="278424" cy="278424"/>
            </a:xfrm>
            <a:prstGeom prst="teardrop">
              <a:avLst>
                <a:gd name="adj" fmla="val 115000"/>
              </a:avLst>
            </a:prstGeom>
            <a:solidFill>
              <a:srgbClr val="009DD9">
                <a:hueOff val="-502874"/>
                <a:satOff val="-5795"/>
                <a:lumOff val="1295"/>
                <a:alphaOff val="0"/>
              </a:srgbClr>
            </a:solidFill>
            <a:ln w="15875" cap="flat" cmpd="sng" algn="ctr">
              <a:solidFill>
                <a:srgbClr val="009DD9">
                  <a:hueOff val="-502874"/>
                  <a:satOff val="-5795"/>
                  <a:lumOff val="1295"/>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43" name="Oval 42"/>
            <p:cNvSpPr/>
            <p:nvPr/>
          </p:nvSpPr>
          <p:spPr>
            <a:xfrm>
              <a:off x="5808675" y="5629382"/>
              <a:ext cx="216563" cy="216563"/>
            </a:xfrm>
            <a:prstGeom prst="ellipse">
              <a:avLst/>
            </a:prstGeom>
            <a:solidFill>
              <a:sysClr val="window" lastClr="FFFFFF">
                <a:alpha val="90000"/>
                <a:hueOff val="0"/>
                <a:satOff val="0"/>
                <a:lumOff val="0"/>
                <a:alphaOff val="0"/>
              </a:sys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44" name="Freeform 43"/>
            <p:cNvSpPr/>
            <p:nvPr/>
          </p:nvSpPr>
          <p:spPr>
            <a:xfrm rot="10800000">
              <a:off x="5877227" y="5119704"/>
              <a:ext cx="2382649" cy="670407"/>
            </a:xfrm>
            <a:custGeom>
              <a:avLst/>
              <a:gdLst>
                <a:gd name="connsiteX0" fmla="*/ 0 w 2388509"/>
                <a:gd name="connsiteY0" fmla="*/ 0 h 1120679"/>
                <a:gd name="connsiteX1" fmla="*/ 2388509 w 2388509"/>
                <a:gd name="connsiteY1" fmla="*/ 0 h 1120679"/>
                <a:gd name="connsiteX2" fmla="*/ 2388509 w 2388509"/>
                <a:gd name="connsiteY2" fmla="*/ 1120679 h 1120679"/>
                <a:gd name="connsiteX3" fmla="*/ 0 w 2388509"/>
                <a:gd name="connsiteY3" fmla="*/ 1120679 h 1120679"/>
                <a:gd name="connsiteX4" fmla="*/ 0 w 2388509"/>
                <a:gd name="connsiteY4" fmla="*/ 0 h 1120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1120679">
                  <a:moveTo>
                    <a:pt x="0" y="0"/>
                  </a:moveTo>
                  <a:lnTo>
                    <a:pt x="2388509" y="0"/>
                  </a:lnTo>
                  <a:lnTo>
                    <a:pt x="2388509" y="1120679"/>
                  </a:lnTo>
                  <a:lnTo>
                    <a:pt x="0" y="112067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14300" rIns="0" bIns="76200" numCol="1" spcCol="1270" anchor="b" anchorCtr="0">
              <a:noAutofit/>
            </a:bodyPr>
            <a:lstStyle/>
            <a:p>
              <a:pPr lvl="0" defTabSz="533400">
                <a:lnSpc>
                  <a:spcPct val="90000"/>
                </a:lnSpc>
                <a:spcBef>
                  <a:spcPct val="0"/>
                </a:spcBef>
                <a:spcAft>
                  <a:spcPct val="35000"/>
                </a:spcAft>
              </a:pPr>
              <a:r>
                <a:rPr lang="en-US" sz="1200" dirty="0">
                  <a:solidFill>
                    <a:sysClr val="windowText" lastClr="000000">
                      <a:hueOff val="0"/>
                      <a:satOff val="0"/>
                      <a:lumOff val="0"/>
                      <a:alphaOff val="0"/>
                    </a:sysClr>
                  </a:solidFill>
                  <a:latin typeface="Calibri" panose="020F0502020204030204"/>
                </a:rPr>
                <a:t>Improved Forecasting Methos</a:t>
              </a:r>
              <a:endParaRPr lang="ar-LB" sz="1200" dirty="0">
                <a:solidFill>
                  <a:sysClr val="windowText" lastClr="000000">
                    <a:hueOff val="0"/>
                    <a:satOff val="0"/>
                    <a:lumOff val="0"/>
                    <a:alphaOff val="0"/>
                  </a:sysClr>
                </a:solidFill>
                <a:latin typeface="Calibri" panose="020F0502020204030204"/>
              </a:endParaRPr>
            </a:p>
          </p:txBody>
        </p:sp>
        <p:sp>
          <p:nvSpPr>
            <p:cNvPr id="45" name="Freeform 44"/>
            <p:cNvSpPr/>
            <p:nvPr/>
          </p:nvSpPr>
          <p:spPr>
            <a:xfrm rot="10800000">
              <a:off x="6046229" y="5511600"/>
              <a:ext cx="2213647" cy="393752"/>
            </a:xfrm>
            <a:custGeom>
              <a:avLst/>
              <a:gdLst>
                <a:gd name="connsiteX0" fmla="*/ 0 w 2388509"/>
                <a:gd name="connsiteY0" fmla="*/ 0 h 393752"/>
                <a:gd name="connsiteX1" fmla="*/ 2388509 w 2388509"/>
                <a:gd name="connsiteY1" fmla="*/ 0 h 393752"/>
                <a:gd name="connsiteX2" fmla="*/ 2388509 w 2388509"/>
                <a:gd name="connsiteY2" fmla="*/ 393752 h 393752"/>
                <a:gd name="connsiteX3" fmla="*/ 0 w 2388509"/>
                <a:gd name="connsiteY3" fmla="*/ 393752 h 393752"/>
                <a:gd name="connsiteX4" fmla="*/ 0 w 2388509"/>
                <a:gd name="connsiteY4" fmla="*/ 0 h 393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393752">
                  <a:moveTo>
                    <a:pt x="0" y="0"/>
                  </a:moveTo>
                  <a:lnTo>
                    <a:pt x="2388509" y="0"/>
                  </a:lnTo>
                  <a:lnTo>
                    <a:pt x="2388509" y="393752"/>
                  </a:lnTo>
                  <a:lnTo>
                    <a:pt x="0" y="39375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algn="r" defTabSz="711200" rtl="1">
                <a:lnSpc>
                  <a:spcPct val="90000"/>
                </a:lnSpc>
                <a:spcBef>
                  <a:spcPct val="0"/>
                </a:spcBef>
                <a:spcAft>
                  <a:spcPct val="35000"/>
                </a:spcAft>
                <a:defRPr b="1"/>
              </a:pPr>
              <a:r>
                <a:rPr lang="ar-LB" sz="1400" b="1" kern="1200" dirty="0">
                  <a:solidFill>
                    <a:sysClr val="windowText" lastClr="000000">
                      <a:hueOff val="0"/>
                      <a:satOff val="0"/>
                      <a:lumOff val="0"/>
                      <a:alphaOff val="0"/>
                    </a:sysClr>
                  </a:solidFill>
                  <a:latin typeface="Calibri" panose="020F0502020204030204"/>
                  <a:ea typeface="+mn-ea"/>
                  <a:cs typeface="+mn-cs"/>
                </a:rPr>
                <a:t>2017-2018-2019-2020</a:t>
              </a:r>
              <a:endParaRPr lang="en-US" sz="1400" b="1" kern="1200" dirty="0">
                <a:solidFill>
                  <a:sysClr val="windowText" lastClr="000000">
                    <a:hueOff val="0"/>
                    <a:satOff val="0"/>
                    <a:lumOff val="0"/>
                    <a:alphaOff val="0"/>
                  </a:sysClr>
                </a:solidFill>
                <a:latin typeface="Calibri" panose="020F0502020204030204"/>
                <a:ea typeface="+mn-ea"/>
                <a:cs typeface="+mn-cs"/>
              </a:endParaRPr>
            </a:p>
          </p:txBody>
        </p:sp>
        <p:sp>
          <p:nvSpPr>
            <p:cNvPr id="46" name="Straight Connector 45"/>
            <p:cNvSpPr/>
            <p:nvPr/>
          </p:nvSpPr>
          <p:spPr>
            <a:xfrm>
              <a:off x="5916956" y="4420109"/>
              <a:ext cx="0" cy="1120679"/>
            </a:xfrm>
            <a:prstGeom prst="line">
              <a:avLst/>
            </a:prstGeom>
            <a:noFill/>
            <a:ln w="12700" cap="flat" cmpd="sng" algn="ctr">
              <a:solidFill>
                <a:srgbClr val="009DD9">
                  <a:hueOff val="-502874"/>
                  <a:satOff val="-5795"/>
                  <a:lumOff val="1295"/>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47" name="Oval 46"/>
            <p:cNvSpPr/>
            <p:nvPr/>
          </p:nvSpPr>
          <p:spPr>
            <a:xfrm>
              <a:off x="5881519" y="4384671"/>
              <a:ext cx="70875" cy="70875"/>
            </a:xfrm>
            <a:prstGeom prst="ellipse">
              <a:avLst/>
            </a:prstGeom>
            <a:solidFill>
              <a:srgbClr val="009DD9">
                <a:hueOff val="-502874"/>
                <a:satOff val="-5795"/>
                <a:lumOff val="1295"/>
                <a:alphaOff val="0"/>
              </a:srgbClr>
            </a:solidFill>
            <a:ln w="63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48" name="Teardrop 47"/>
            <p:cNvSpPr/>
            <p:nvPr/>
          </p:nvSpPr>
          <p:spPr>
            <a:xfrm rot="8100000">
              <a:off x="7211536" y="2963340"/>
              <a:ext cx="278424" cy="278424"/>
            </a:xfrm>
            <a:prstGeom prst="teardrop">
              <a:avLst>
                <a:gd name="adj" fmla="val 115000"/>
              </a:avLst>
            </a:prstGeom>
            <a:solidFill>
              <a:srgbClr val="009DD9">
                <a:hueOff val="-670499"/>
                <a:satOff val="-7726"/>
                <a:lumOff val="1727"/>
                <a:alphaOff val="0"/>
              </a:srgbClr>
            </a:solidFill>
            <a:ln w="15875" cap="flat" cmpd="sng" algn="ctr">
              <a:solidFill>
                <a:srgbClr val="009DD9">
                  <a:hueOff val="-670499"/>
                  <a:satOff val="-7726"/>
                  <a:lumOff val="1727"/>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49" name="Oval 48"/>
            <p:cNvSpPr/>
            <p:nvPr/>
          </p:nvSpPr>
          <p:spPr>
            <a:xfrm>
              <a:off x="7242466" y="2994271"/>
              <a:ext cx="216563" cy="216563"/>
            </a:xfrm>
            <a:prstGeom prst="ellipse">
              <a:avLst/>
            </a:prstGeom>
            <a:solidFill>
              <a:sysClr val="window" lastClr="FFFFFF">
                <a:alpha val="90000"/>
                <a:hueOff val="0"/>
                <a:satOff val="0"/>
                <a:lumOff val="0"/>
                <a:alphaOff val="0"/>
              </a:sys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50" name="Freeform 49"/>
            <p:cNvSpPr/>
            <p:nvPr/>
          </p:nvSpPr>
          <p:spPr>
            <a:xfrm rot="10800000">
              <a:off x="7430659" y="3396710"/>
              <a:ext cx="2585017" cy="849072"/>
            </a:xfrm>
            <a:custGeom>
              <a:avLst/>
              <a:gdLst>
                <a:gd name="connsiteX0" fmla="*/ 0 w 2388509"/>
                <a:gd name="connsiteY0" fmla="*/ 0 h 1120679"/>
                <a:gd name="connsiteX1" fmla="*/ 2388509 w 2388509"/>
                <a:gd name="connsiteY1" fmla="*/ 0 h 1120679"/>
                <a:gd name="connsiteX2" fmla="*/ 2388509 w 2388509"/>
                <a:gd name="connsiteY2" fmla="*/ 1120679 h 1120679"/>
                <a:gd name="connsiteX3" fmla="*/ 0 w 2388509"/>
                <a:gd name="connsiteY3" fmla="*/ 1120679 h 1120679"/>
                <a:gd name="connsiteX4" fmla="*/ 0 w 2388509"/>
                <a:gd name="connsiteY4" fmla="*/ 0 h 11206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1120679">
                  <a:moveTo>
                    <a:pt x="0" y="0"/>
                  </a:moveTo>
                  <a:lnTo>
                    <a:pt x="2388509" y="0"/>
                  </a:lnTo>
                  <a:lnTo>
                    <a:pt x="2388509" y="1120679"/>
                  </a:lnTo>
                  <a:lnTo>
                    <a:pt x="0" y="112067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76200" rIns="76200" bIns="114300" numCol="1" spcCol="1270" anchor="t" anchorCtr="0">
              <a:noAutofit/>
            </a:bodyPr>
            <a:lstStyle/>
            <a:p>
              <a:pPr lvl="0" defTabSz="533400">
                <a:lnSpc>
                  <a:spcPct val="90000"/>
                </a:lnSpc>
                <a:spcBef>
                  <a:spcPct val="0"/>
                </a:spcBef>
                <a:spcAft>
                  <a:spcPct val="35000"/>
                </a:spcAft>
              </a:pPr>
              <a:r>
                <a:rPr lang="en-US" sz="1200" dirty="0">
                  <a:solidFill>
                    <a:sysClr val="windowText" lastClr="000000">
                      <a:hueOff val="0"/>
                      <a:satOff val="0"/>
                      <a:lumOff val="0"/>
                      <a:alphaOff val="0"/>
                    </a:sysClr>
                  </a:solidFill>
                  <a:latin typeface="Calibri" panose="020F0502020204030204"/>
                </a:rPr>
                <a:t>The complete PPP production cycle coincides with the </a:t>
              </a:r>
              <a:r>
                <a:rPr lang="en-US" sz="1200" dirty="0">
                  <a:solidFill>
                    <a:sysClr val="windowText" lastClr="000000">
                      <a:hueOff val="0"/>
                      <a:satOff val="0"/>
                      <a:lumOff val="0"/>
                      <a:alphaOff val="0"/>
                    </a:sysClr>
                  </a:solidFill>
                </a:rPr>
                <a:t>2021 ICP global cycle </a:t>
              </a:r>
              <a:r>
                <a:rPr lang="en-US" sz="1200" dirty="0">
                  <a:solidFill>
                    <a:sysClr val="windowText" lastClr="000000">
                      <a:hueOff val="0"/>
                      <a:satOff val="0"/>
                      <a:lumOff val="0"/>
                      <a:alphaOff val="0"/>
                    </a:sysClr>
                  </a:solidFill>
                  <a:latin typeface="Calibri" panose="020F0502020204030204"/>
                </a:rPr>
                <a:t>PPP calculation for the period</a:t>
              </a:r>
              <a:endParaRPr lang="ar-LB" sz="1200" dirty="0">
                <a:solidFill>
                  <a:sysClr val="windowText" lastClr="000000">
                    <a:hueOff val="0"/>
                    <a:satOff val="0"/>
                    <a:lumOff val="0"/>
                    <a:alphaOff val="0"/>
                  </a:sysClr>
                </a:solidFill>
                <a:latin typeface="Calibri" panose="020F0502020204030204"/>
              </a:endParaRPr>
            </a:p>
          </p:txBody>
        </p:sp>
        <p:sp>
          <p:nvSpPr>
            <p:cNvPr id="51" name="Freeform 50"/>
            <p:cNvSpPr/>
            <p:nvPr/>
          </p:nvSpPr>
          <p:spPr>
            <a:xfrm rot="10800000">
              <a:off x="7569016" y="2797394"/>
              <a:ext cx="1685589" cy="393752"/>
            </a:xfrm>
            <a:custGeom>
              <a:avLst/>
              <a:gdLst>
                <a:gd name="connsiteX0" fmla="*/ 0 w 2388509"/>
                <a:gd name="connsiteY0" fmla="*/ 0 h 393752"/>
                <a:gd name="connsiteX1" fmla="*/ 2388509 w 2388509"/>
                <a:gd name="connsiteY1" fmla="*/ 0 h 393752"/>
                <a:gd name="connsiteX2" fmla="*/ 2388509 w 2388509"/>
                <a:gd name="connsiteY2" fmla="*/ 393752 h 393752"/>
                <a:gd name="connsiteX3" fmla="*/ 0 w 2388509"/>
                <a:gd name="connsiteY3" fmla="*/ 393752 h 393752"/>
                <a:gd name="connsiteX4" fmla="*/ 0 w 2388509"/>
                <a:gd name="connsiteY4" fmla="*/ 0 h 393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393752">
                  <a:moveTo>
                    <a:pt x="0" y="0"/>
                  </a:moveTo>
                  <a:lnTo>
                    <a:pt x="2388509" y="0"/>
                  </a:lnTo>
                  <a:lnTo>
                    <a:pt x="2388509" y="393752"/>
                  </a:lnTo>
                  <a:lnTo>
                    <a:pt x="0" y="39375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algn="r" defTabSz="711200" rtl="1">
                <a:lnSpc>
                  <a:spcPct val="90000"/>
                </a:lnSpc>
                <a:spcBef>
                  <a:spcPct val="0"/>
                </a:spcBef>
                <a:spcAft>
                  <a:spcPct val="35000"/>
                </a:spcAft>
                <a:defRPr b="1"/>
              </a:pPr>
              <a:r>
                <a:rPr lang="en-US" sz="1400" b="1" kern="1200" dirty="0">
                  <a:solidFill>
                    <a:sysClr val="windowText" lastClr="000000">
                      <a:hueOff val="0"/>
                      <a:satOff val="0"/>
                      <a:lumOff val="0"/>
                      <a:alphaOff val="0"/>
                    </a:sysClr>
                  </a:solidFill>
                  <a:latin typeface="Calibri" panose="020F0502020204030204"/>
                  <a:ea typeface="+mn-ea"/>
                  <a:cs typeface="+mn-cs"/>
                </a:rPr>
                <a:t>2021-2022-2023</a:t>
              </a:r>
            </a:p>
          </p:txBody>
        </p:sp>
        <p:sp>
          <p:nvSpPr>
            <p:cNvPr id="52" name="Straight Connector 51"/>
            <p:cNvSpPr/>
            <p:nvPr/>
          </p:nvSpPr>
          <p:spPr>
            <a:xfrm>
              <a:off x="7350748" y="3299429"/>
              <a:ext cx="0" cy="1120679"/>
            </a:xfrm>
            <a:prstGeom prst="line">
              <a:avLst/>
            </a:prstGeom>
            <a:noFill/>
            <a:ln w="12700" cap="flat" cmpd="sng" algn="ctr">
              <a:solidFill>
                <a:srgbClr val="009DD9">
                  <a:hueOff val="-670499"/>
                  <a:satOff val="-7726"/>
                  <a:lumOff val="1727"/>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53" name="Oval 52"/>
            <p:cNvSpPr/>
            <p:nvPr/>
          </p:nvSpPr>
          <p:spPr>
            <a:xfrm>
              <a:off x="7314619" y="4384671"/>
              <a:ext cx="70875" cy="70875"/>
            </a:xfrm>
            <a:prstGeom prst="ellipse">
              <a:avLst/>
            </a:prstGeom>
            <a:solidFill>
              <a:srgbClr val="009DD9">
                <a:hueOff val="-670499"/>
                <a:satOff val="-7726"/>
                <a:lumOff val="1727"/>
                <a:alphaOff val="0"/>
              </a:srgbClr>
            </a:solidFill>
            <a:ln w="63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54" name="Teardrop 53"/>
            <p:cNvSpPr/>
            <p:nvPr/>
          </p:nvSpPr>
          <p:spPr>
            <a:xfrm rot="18900000">
              <a:off x="8645327" y="5598452"/>
              <a:ext cx="278424" cy="278424"/>
            </a:xfrm>
            <a:prstGeom prst="teardrop">
              <a:avLst>
                <a:gd name="adj" fmla="val 115000"/>
              </a:avLst>
            </a:prstGeom>
            <a:solidFill>
              <a:srgbClr val="009DD9">
                <a:hueOff val="-838123"/>
                <a:satOff val="-9658"/>
                <a:lumOff val="2159"/>
                <a:alphaOff val="0"/>
              </a:srgbClr>
            </a:solidFill>
            <a:ln w="15875" cap="flat" cmpd="sng" algn="ctr">
              <a:solidFill>
                <a:srgbClr val="009DD9">
                  <a:hueOff val="-838123"/>
                  <a:satOff val="-9658"/>
                  <a:lumOff val="2159"/>
                  <a:alphaOff val="0"/>
                </a:srgb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55" name="Oval 54"/>
            <p:cNvSpPr/>
            <p:nvPr/>
          </p:nvSpPr>
          <p:spPr>
            <a:xfrm>
              <a:off x="8676258" y="5629382"/>
              <a:ext cx="216563" cy="216563"/>
            </a:xfrm>
            <a:prstGeom prst="ellipse">
              <a:avLst/>
            </a:prstGeom>
            <a:solidFill>
              <a:sysClr val="window" lastClr="FFFFFF">
                <a:alpha val="90000"/>
                <a:hueOff val="0"/>
                <a:satOff val="0"/>
                <a:lumOff val="0"/>
                <a:alphaOff val="0"/>
              </a:sysClr>
            </a:solidFill>
            <a:ln w="15875" cap="flat"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
          <p:nvSpPr>
            <p:cNvPr id="56" name="Rectangle 55"/>
            <p:cNvSpPr/>
            <p:nvPr/>
          </p:nvSpPr>
          <p:spPr>
            <a:xfrm>
              <a:off x="8981416" y="4420109"/>
              <a:ext cx="2388509" cy="1120679"/>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57" name="Freeform 56"/>
            <p:cNvSpPr/>
            <p:nvPr/>
          </p:nvSpPr>
          <p:spPr>
            <a:xfrm rot="10800000">
              <a:off x="9061824" y="5432506"/>
              <a:ext cx="2388509" cy="393752"/>
            </a:xfrm>
            <a:custGeom>
              <a:avLst/>
              <a:gdLst>
                <a:gd name="connsiteX0" fmla="*/ 0 w 2388509"/>
                <a:gd name="connsiteY0" fmla="*/ 0 h 393752"/>
                <a:gd name="connsiteX1" fmla="*/ 2388509 w 2388509"/>
                <a:gd name="connsiteY1" fmla="*/ 0 h 393752"/>
                <a:gd name="connsiteX2" fmla="*/ 2388509 w 2388509"/>
                <a:gd name="connsiteY2" fmla="*/ 393752 h 393752"/>
                <a:gd name="connsiteX3" fmla="*/ 0 w 2388509"/>
                <a:gd name="connsiteY3" fmla="*/ 393752 h 393752"/>
                <a:gd name="connsiteX4" fmla="*/ 0 w 2388509"/>
                <a:gd name="connsiteY4" fmla="*/ 0 h 393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8509" h="393752">
                  <a:moveTo>
                    <a:pt x="0" y="0"/>
                  </a:moveTo>
                  <a:lnTo>
                    <a:pt x="2388509" y="0"/>
                  </a:lnTo>
                  <a:lnTo>
                    <a:pt x="2388509" y="393752"/>
                  </a:lnTo>
                  <a:lnTo>
                    <a:pt x="0" y="393752"/>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01600" bIns="0" numCol="1" spcCol="1270" anchor="ctr" anchorCtr="0">
              <a:noAutofit/>
            </a:bodyPr>
            <a:lstStyle/>
            <a:p>
              <a:pPr lvl="0" algn="r" defTabSz="711200">
                <a:lnSpc>
                  <a:spcPct val="90000"/>
                </a:lnSpc>
                <a:spcBef>
                  <a:spcPct val="0"/>
                </a:spcBef>
                <a:spcAft>
                  <a:spcPct val="35000"/>
                </a:spcAft>
                <a:defRPr b="1"/>
              </a:pPr>
              <a:endParaRPr lang="ar-LB" sz="1400" dirty="0">
                <a:solidFill>
                  <a:sysClr val="windowText" lastClr="000000">
                    <a:hueOff val="0"/>
                    <a:satOff val="0"/>
                    <a:lumOff val="0"/>
                    <a:alphaOff val="0"/>
                  </a:sysClr>
                </a:solidFill>
                <a:latin typeface="Calibri" panose="020F0502020204030204"/>
              </a:endParaRPr>
            </a:p>
          </p:txBody>
        </p:sp>
        <p:sp>
          <p:nvSpPr>
            <p:cNvPr id="58" name="Straight Connector 57"/>
            <p:cNvSpPr/>
            <p:nvPr/>
          </p:nvSpPr>
          <p:spPr>
            <a:xfrm>
              <a:off x="8784540" y="4420109"/>
              <a:ext cx="0" cy="1120679"/>
            </a:xfrm>
            <a:prstGeom prst="line">
              <a:avLst/>
            </a:prstGeom>
            <a:noFill/>
            <a:ln w="12700" cap="flat" cmpd="sng" algn="ctr">
              <a:solidFill>
                <a:srgbClr val="009DD9">
                  <a:hueOff val="-838123"/>
                  <a:satOff val="-9658"/>
                  <a:lumOff val="2159"/>
                  <a:alphaOff val="0"/>
                </a:srgbClr>
              </a:solidFill>
              <a:prstDash val="dash"/>
            </a:ln>
            <a:effectLst/>
          </p:spPr>
          <p:style>
            <a:lnRef idx="1">
              <a:scrgbClr r="0" g="0" b="0"/>
            </a:lnRef>
            <a:fillRef idx="0">
              <a:scrgbClr r="0" g="0" b="0"/>
            </a:fillRef>
            <a:effectRef idx="0">
              <a:scrgbClr r="0" g="0" b="0"/>
            </a:effectRef>
            <a:fontRef idx="minor">
              <a:schemeClr val="tx1">
                <a:hueOff val="0"/>
                <a:satOff val="0"/>
                <a:lumOff val="0"/>
                <a:alphaOff val="0"/>
              </a:schemeClr>
            </a:fontRef>
          </p:style>
          <p:txBody>
            <a:bodyPr/>
            <a:lstStyle/>
            <a:p>
              <a:endParaRPr lang="en-US"/>
            </a:p>
          </p:txBody>
        </p:sp>
        <p:sp>
          <p:nvSpPr>
            <p:cNvPr id="59" name="Oval 58"/>
            <p:cNvSpPr/>
            <p:nvPr/>
          </p:nvSpPr>
          <p:spPr>
            <a:xfrm>
              <a:off x="8748411" y="4384671"/>
              <a:ext cx="70875" cy="70875"/>
            </a:xfrm>
            <a:prstGeom prst="ellipse">
              <a:avLst/>
            </a:prstGeom>
            <a:solidFill>
              <a:srgbClr val="009DD9">
                <a:hueOff val="-838123"/>
                <a:satOff val="-9658"/>
                <a:lumOff val="2159"/>
                <a:alphaOff val="0"/>
              </a:srgbClr>
            </a:solidFill>
            <a:ln w="63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grpSp>
      <p:sp>
        <p:nvSpPr>
          <p:cNvPr id="2" name="Rectangle 1">
            <a:extLst>
              <a:ext uri="{FF2B5EF4-FFF2-40B4-BE49-F238E27FC236}">
                <a16:creationId xmlns:a16="http://schemas.microsoft.com/office/drawing/2014/main" id="{44B902D5-134C-C330-654C-660C78C3124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Content Placeholder 2">
            <a:extLst>
              <a:ext uri="{FF2B5EF4-FFF2-40B4-BE49-F238E27FC236}">
                <a16:creationId xmlns:a16="http://schemas.microsoft.com/office/drawing/2014/main" id="{C6943266-2781-0CAA-B6D4-44DD87F864B5}"/>
              </a:ext>
            </a:extLst>
          </p:cNvPr>
          <p:cNvSpPr>
            <a:spLocks noGrp="1"/>
          </p:cNvSpPr>
          <p:nvPr>
            <p:ph idx="1"/>
          </p:nvPr>
        </p:nvSpPr>
        <p:spPr>
          <a:xfrm>
            <a:off x="73315" y="5947829"/>
            <a:ext cx="11917098" cy="910171"/>
          </a:xfrm>
        </p:spPr>
        <p:txBody>
          <a:bodyPr>
            <a:noAutofit/>
          </a:bodyPr>
          <a:lstStyle/>
          <a:p>
            <a:pPr marL="0" marR="0" indent="0" algn="l">
              <a:lnSpc>
                <a:spcPct val="150000"/>
              </a:lnSpc>
              <a:spcBef>
                <a:spcPts val="0"/>
              </a:spcBef>
              <a:spcAft>
                <a:spcPts val="0"/>
              </a:spcAft>
              <a:buNone/>
            </a:pPr>
            <a:r>
              <a:rPr lang="en-US" sz="2000" dirty="0">
                <a:solidFill>
                  <a:schemeClr val="accent1"/>
                </a:solidFill>
                <a:ea typeface="Times New Roman" panose="02020603050405020304" pitchFamily="18" charset="0"/>
                <a:cs typeface="Traditional Arabic" panose="02020603050405020304" pitchFamily="18" charset="-78"/>
              </a:rPr>
              <a:t>Regional Price Statistics Meeting: Impact of price changes on social and economic indicators. (November postponed till 6-7 December 2023)</a:t>
            </a:r>
          </a:p>
          <a:p>
            <a:pPr marL="0" marR="0" indent="0" algn="l">
              <a:lnSpc>
                <a:spcPct val="150000"/>
              </a:lnSpc>
              <a:spcBef>
                <a:spcPts val="0"/>
              </a:spcBef>
              <a:spcAft>
                <a:spcPts val="0"/>
              </a:spcAft>
              <a:buNone/>
            </a:pPr>
            <a:endParaRPr lang="en-US" sz="2000" dirty="0">
              <a:solidFill>
                <a:schemeClr val="accent1"/>
              </a:solidFill>
              <a:ea typeface="Times New Roman" panose="02020603050405020304" pitchFamily="18" charset="0"/>
              <a:cs typeface="Traditional Arabic" panose="02020603050405020304" pitchFamily="18" charset="-78"/>
            </a:endParaRPr>
          </a:p>
          <a:p>
            <a:pPr marL="0" marR="0" algn="l">
              <a:lnSpc>
                <a:spcPct val="150000"/>
              </a:lnSpc>
              <a:spcBef>
                <a:spcPts val="0"/>
              </a:spcBef>
              <a:spcAft>
                <a:spcPts val="0"/>
              </a:spcAft>
            </a:pPr>
            <a:endParaRPr lang="en-US" sz="2000" dirty="0">
              <a:solidFill>
                <a:schemeClr val="accent1"/>
              </a:solidFill>
              <a:ea typeface="Times New Roman" panose="02020603050405020304" pitchFamily="18" charset="0"/>
              <a:cs typeface="+mj-cs"/>
            </a:endParaRPr>
          </a:p>
          <a:p>
            <a:pPr marL="0" marR="0" algn="l">
              <a:lnSpc>
                <a:spcPct val="150000"/>
              </a:lnSpc>
              <a:spcBef>
                <a:spcPts val="0"/>
              </a:spcBef>
              <a:spcAft>
                <a:spcPts val="0"/>
              </a:spcAft>
            </a:pPr>
            <a:endParaRPr lang="en-US" sz="2000" dirty="0">
              <a:cs typeface="+mj-cs"/>
            </a:endParaRPr>
          </a:p>
        </p:txBody>
      </p:sp>
      <p:sp>
        <p:nvSpPr>
          <p:cNvPr id="26" name="Title 1">
            <a:extLst>
              <a:ext uri="{FF2B5EF4-FFF2-40B4-BE49-F238E27FC236}">
                <a16:creationId xmlns:a16="http://schemas.microsoft.com/office/drawing/2014/main" id="{52EFD498-A70F-810B-E834-E1D57D5CA348}"/>
              </a:ext>
            </a:extLst>
          </p:cNvPr>
          <p:cNvSpPr txBox="1">
            <a:spLocks/>
          </p:cNvSpPr>
          <p:nvPr/>
        </p:nvSpPr>
        <p:spPr>
          <a:xfrm>
            <a:off x="838199" y="473346"/>
            <a:ext cx="10715847" cy="54504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70C0"/>
                </a:solidFill>
                <a:latin typeface="Calibri Light" panose="020F0302020204030204" pitchFamily="34" charset="0"/>
              </a:rPr>
              <a:t>III- Work on Price Statistics </a:t>
            </a:r>
          </a:p>
        </p:txBody>
      </p:sp>
      <p:sp>
        <p:nvSpPr>
          <p:cNvPr id="28" name="TextBox 27">
            <a:extLst>
              <a:ext uri="{FF2B5EF4-FFF2-40B4-BE49-F238E27FC236}">
                <a16:creationId xmlns:a16="http://schemas.microsoft.com/office/drawing/2014/main" id="{32D3A5C6-6D7F-0FDE-C535-9DBF826C2F4F}"/>
              </a:ext>
            </a:extLst>
          </p:cNvPr>
          <p:cNvSpPr txBox="1"/>
          <p:nvPr/>
        </p:nvSpPr>
        <p:spPr>
          <a:xfrm>
            <a:off x="859111" y="1069800"/>
            <a:ext cx="10715847" cy="677108"/>
          </a:xfrm>
          <a:prstGeom prst="rect">
            <a:avLst/>
          </a:prstGeom>
          <a:noFill/>
        </p:spPr>
        <p:txBody>
          <a:bodyPr wrap="square">
            <a:spAutoFit/>
          </a:bodyPr>
          <a:lstStyle/>
          <a:p>
            <a:pPr algn="ctr"/>
            <a:r>
              <a:rPr lang="en-US" sz="2000" dirty="0">
                <a:solidFill>
                  <a:srgbClr val="0070C0"/>
                </a:solidFill>
              </a:rPr>
              <a:t>Purchasing power parity estimates  PPPs</a:t>
            </a:r>
          </a:p>
          <a:p>
            <a:pPr algn="ctr"/>
            <a:r>
              <a:rPr lang="en-US" sz="1800" dirty="0">
                <a:solidFill>
                  <a:srgbClr val="0070C0"/>
                </a:solidFill>
                <a:latin typeface="Calibri" panose="020F0502020204030204"/>
              </a:rPr>
              <a:t>Constructing an annual long time series</a:t>
            </a:r>
            <a:endParaRPr lang="en-US" dirty="0"/>
          </a:p>
        </p:txBody>
      </p:sp>
    </p:spTree>
    <p:extLst>
      <p:ext uri="{BB962C8B-B14F-4D97-AF65-F5344CB8AC3E}">
        <p14:creationId xmlns:p14="http://schemas.microsoft.com/office/powerpoint/2010/main" val="686217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F61A59ED-5373-4286-A744-0D42CDCD4052}"/>
              </a:ext>
            </a:extLst>
          </p:cNvPr>
          <p:cNvGraphicFramePr>
            <a:graphicFrameLocks/>
          </p:cNvGraphicFramePr>
          <p:nvPr>
            <p:extLst>
              <p:ext uri="{D42A27DB-BD31-4B8C-83A1-F6EECF244321}">
                <p14:modId xmlns:p14="http://schemas.microsoft.com/office/powerpoint/2010/main" val="785969320"/>
              </p:ext>
            </p:extLst>
          </p:nvPr>
        </p:nvGraphicFramePr>
        <p:xfrm>
          <a:off x="-1026706" y="1962012"/>
          <a:ext cx="6557484" cy="413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1633600A-8B18-C3B5-C132-5C264527616D}"/>
              </a:ext>
            </a:extLst>
          </p:cNvPr>
          <p:cNvCxnSpPr>
            <a:cxnSpLocks/>
          </p:cNvCxnSpPr>
          <p:nvPr/>
        </p:nvCxnSpPr>
        <p:spPr>
          <a:xfrm flipV="1">
            <a:off x="9464093" y="2831626"/>
            <a:ext cx="0" cy="243840"/>
          </a:xfrm>
          <a:prstGeom prst="line">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sp>
        <p:nvSpPr>
          <p:cNvPr id="5" name="Subtitle 4">
            <a:extLst>
              <a:ext uri="{FF2B5EF4-FFF2-40B4-BE49-F238E27FC236}">
                <a16:creationId xmlns:a16="http://schemas.microsoft.com/office/drawing/2014/main" id="{091C17F1-BD9A-21C5-204D-9FAA5B97CD3B}"/>
              </a:ext>
            </a:extLst>
          </p:cNvPr>
          <p:cNvSpPr>
            <a:spLocks noGrp="1"/>
          </p:cNvSpPr>
          <p:nvPr>
            <p:ph type="subTitle" idx="12"/>
          </p:nvPr>
        </p:nvSpPr>
        <p:spPr>
          <a:xfrm>
            <a:off x="449026" y="456452"/>
            <a:ext cx="11053314" cy="457201"/>
          </a:xfrm>
        </p:spPr>
        <p:txBody>
          <a:bodyPr/>
          <a:lstStyle/>
          <a:p>
            <a:r>
              <a:rPr lang="en-US" dirty="0">
                <a:solidFill>
                  <a:srgbClr val="0070C0"/>
                </a:solidFill>
                <a:latin typeface="Calibri" panose="020F0502020204030204"/>
              </a:rPr>
              <a:t>New Regional Products on Price Statistics</a:t>
            </a:r>
            <a:endParaRPr lang="ar-LB" dirty="0">
              <a:solidFill>
                <a:srgbClr val="0070C0"/>
              </a:solidFill>
              <a:latin typeface="Calibri" panose="020F0502020204030204"/>
            </a:endParaRPr>
          </a:p>
          <a:p>
            <a:endParaRPr lang="en-US" dirty="0"/>
          </a:p>
        </p:txBody>
      </p:sp>
      <p:sp>
        <p:nvSpPr>
          <p:cNvPr id="7" name="TextBox 6">
            <a:extLst>
              <a:ext uri="{FF2B5EF4-FFF2-40B4-BE49-F238E27FC236}">
                <a16:creationId xmlns:a16="http://schemas.microsoft.com/office/drawing/2014/main" id="{D75FACF6-A88E-F7FF-6495-9F8A50F30173}"/>
              </a:ext>
            </a:extLst>
          </p:cNvPr>
          <p:cNvSpPr txBox="1"/>
          <p:nvPr/>
        </p:nvSpPr>
        <p:spPr>
          <a:xfrm>
            <a:off x="6591710" y="1218953"/>
            <a:ext cx="4279385" cy="369332"/>
          </a:xfrm>
          <a:prstGeom prst="rect">
            <a:avLst/>
          </a:prstGeom>
          <a:noFill/>
        </p:spPr>
        <p:txBody>
          <a:bodyPr wrap="square">
            <a:spAutoFit/>
          </a:bodyPr>
          <a:lstStyle/>
          <a:p>
            <a:pPr algn="l">
              <a:lnSpc>
                <a:spcPct val="90000"/>
              </a:lnSpc>
              <a:spcBef>
                <a:spcPts val="1200"/>
              </a:spcBef>
              <a:spcAft>
                <a:spcPts val="200"/>
              </a:spcAft>
              <a:buClr>
                <a:srgbClr val="0F6FC6"/>
              </a:buClr>
              <a:buSzPct val="100000"/>
            </a:pPr>
            <a:r>
              <a:rPr lang="en-US" sz="2000" dirty="0">
                <a:solidFill>
                  <a:srgbClr val="0070C0"/>
                </a:solidFill>
                <a:latin typeface="Calibri" panose="020F0502020204030204"/>
              </a:rPr>
              <a:t>Improving the consumer price index</a:t>
            </a:r>
          </a:p>
        </p:txBody>
      </p:sp>
      <p:grpSp>
        <p:nvGrpSpPr>
          <p:cNvPr id="9" name="Group 8">
            <a:extLst>
              <a:ext uri="{FF2B5EF4-FFF2-40B4-BE49-F238E27FC236}">
                <a16:creationId xmlns:a16="http://schemas.microsoft.com/office/drawing/2014/main" id="{7B328117-D377-2B8A-BFB4-85145FCDCF4F}"/>
              </a:ext>
            </a:extLst>
          </p:cNvPr>
          <p:cNvGrpSpPr/>
          <p:nvPr/>
        </p:nvGrpSpPr>
        <p:grpSpPr>
          <a:xfrm>
            <a:off x="7076766" y="1717755"/>
            <a:ext cx="3101159" cy="1560466"/>
            <a:chOff x="8904439" y="2094106"/>
            <a:chExt cx="3101159" cy="1560466"/>
          </a:xfrm>
        </p:grpSpPr>
        <p:sp>
          <p:nvSpPr>
            <p:cNvPr id="11" name="Freeform: Shape 15">
              <a:extLst>
                <a:ext uri="{FF2B5EF4-FFF2-40B4-BE49-F238E27FC236}">
                  <a16:creationId xmlns:a16="http://schemas.microsoft.com/office/drawing/2014/main" id="{555F7019-20B9-A0A5-2C65-5A754F2E4323}"/>
                </a:ext>
              </a:extLst>
            </p:cNvPr>
            <p:cNvSpPr/>
            <p:nvPr/>
          </p:nvSpPr>
          <p:spPr>
            <a:xfrm>
              <a:off x="8904439" y="2121030"/>
              <a:ext cx="1763447" cy="1533542"/>
            </a:xfrm>
            <a:custGeom>
              <a:avLst/>
              <a:gdLst>
                <a:gd name="connsiteX0" fmla="*/ 0 w 1473896"/>
                <a:gd name="connsiteY0" fmla="*/ 736948 h 1473896"/>
                <a:gd name="connsiteX1" fmla="*/ 736948 w 1473896"/>
                <a:gd name="connsiteY1" fmla="*/ 0 h 1473896"/>
                <a:gd name="connsiteX2" fmla="*/ 1473896 w 1473896"/>
                <a:gd name="connsiteY2" fmla="*/ 736948 h 1473896"/>
                <a:gd name="connsiteX3" fmla="*/ 736948 w 1473896"/>
                <a:gd name="connsiteY3" fmla="*/ 1473896 h 1473896"/>
                <a:gd name="connsiteX4" fmla="*/ 0 w 1473896"/>
                <a:gd name="connsiteY4" fmla="*/ 736948 h 1473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896" h="1473896">
                  <a:moveTo>
                    <a:pt x="0" y="736948"/>
                  </a:moveTo>
                  <a:cubicBezTo>
                    <a:pt x="0" y="329943"/>
                    <a:pt x="329943" y="0"/>
                    <a:pt x="736948" y="0"/>
                  </a:cubicBezTo>
                  <a:cubicBezTo>
                    <a:pt x="1143953" y="0"/>
                    <a:pt x="1473896" y="329943"/>
                    <a:pt x="1473896" y="736948"/>
                  </a:cubicBezTo>
                  <a:cubicBezTo>
                    <a:pt x="1473896" y="1143953"/>
                    <a:pt x="1143953" y="1473896"/>
                    <a:pt x="736948" y="1473896"/>
                  </a:cubicBezTo>
                  <a:cubicBezTo>
                    <a:pt x="329943" y="1473896"/>
                    <a:pt x="0" y="1143953"/>
                    <a:pt x="0" y="736948"/>
                  </a:cubicBezTo>
                  <a:close/>
                </a:path>
              </a:pathLst>
            </a:custGeom>
            <a:solidFill>
              <a:srgbClr val="0F6FC6">
                <a:alpha val="50000"/>
                <a:hueOff val="0"/>
                <a:satOff val="0"/>
                <a:lumOff val="0"/>
                <a:alphaOff val="0"/>
              </a:srgbClr>
            </a:solidFill>
            <a:ln w="15875" cap="flat" cmpd="sng" algn="ctr">
              <a:solidFill>
                <a:sysClr val="window" lastClr="FFFFFF">
                  <a:hueOff val="0"/>
                  <a:satOff val="0"/>
                  <a:lumOff val="0"/>
                  <a:alphaOff val="0"/>
                </a:sysClr>
              </a:solidFill>
              <a:prstDash val="solid"/>
            </a:ln>
            <a:effectLst/>
          </p:spPr>
          <p:txBody>
            <a:bodyPr spcFirstLastPara="0" vert="horz" wrap="square" lIns="205814" tIns="173805" rIns="418269" bIns="173803" numCol="1" spcCol="1270" anchor="ctr" anchorCtr="0">
              <a:noAutofit/>
            </a:bodyPr>
            <a:lstStyle/>
            <a:p>
              <a:pPr marL="0" marR="0" lvl="0" indent="0" algn="ctr" defTabSz="2266950" eaLnBrk="1" fontAlgn="auto" latinLnBrk="0" hangingPunct="1">
                <a:lnSpc>
                  <a:spcPct val="90000"/>
                </a:lnSpc>
                <a:spcBef>
                  <a:spcPct val="0"/>
                </a:spcBef>
                <a:spcAft>
                  <a:spcPct val="35000"/>
                </a:spcAft>
                <a:buClrTx/>
                <a:buSzTx/>
                <a:buFontTx/>
                <a:buNone/>
                <a:tabLst/>
                <a:defRPr/>
              </a:pPr>
              <a:r>
                <a:rPr kumimoji="0" lang="en-US" sz="5100" b="0" i="0" u="none" strike="noStrike" kern="0" cap="none" spc="0" normalizeH="0" baseline="0" noProof="0" dirty="0">
                  <a:ln>
                    <a:noFill/>
                  </a:ln>
                  <a:solidFill>
                    <a:srgbClr val="17406D"/>
                  </a:solidFill>
                  <a:effectLst/>
                  <a:uLnTx/>
                  <a:uFillTx/>
                  <a:latin typeface="Calibri" panose="020F0502020204030204"/>
                  <a:ea typeface="+mn-ea"/>
                  <a:cs typeface="+mn-cs"/>
                </a:rPr>
                <a:t>CPI</a:t>
              </a:r>
            </a:p>
          </p:txBody>
        </p:sp>
        <p:sp>
          <p:nvSpPr>
            <p:cNvPr id="13" name="Freeform: Shape 16">
              <a:extLst>
                <a:ext uri="{FF2B5EF4-FFF2-40B4-BE49-F238E27FC236}">
                  <a16:creationId xmlns:a16="http://schemas.microsoft.com/office/drawing/2014/main" id="{2BAC5D19-8A16-CD04-457C-D67122504C41}"/>
                </a:ext>
              </a:extLst>
            </p:cNvPr>
            <p:cNvSpPr/>
            <p:nvPr/>
          </p:nvSpPr>
          <p:spPr>
            <a:xfrm>
              <a:off x="10242151" y="2094106"/>
              <a:ext cx="1763447" cy="1533542"/>
            </a:xfrm>
            <a:custGeom>
              <a:avLst/>
              <a:gdLst>
                <a:gd name="connsiteX0" fmla="*/ 0 w 1473896"/>
                <a:gd name="connsiteY0" fmla="*/ 736948 h 1473896"/>
                <a:gd name="connsiteX1" fmla="*/ 736948 w 1473896"/>
                <a:gd name="connsiteY1" fmla="*/ 0 h 1473896"/>
                <a:gd name="connsiteX2" fmla="*/ 1473896 w 1473896"/>
                <a:gd name="connsiteY2" fmla="*/ 736948 h 1473896"/>
                <a:gd name="connsiteX3" fmla="*/ 736948 w 1473896"/>
                <a:gd name="connsiteY3" fmla="*/ 1473896 h 1473896"/>
                <a:gd name="connsiteX4" fmla="*/ 0 w 1473896"/>
                <a:gd name="connsiteY4" fmla="*/ 736948 h 14738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896" h="1473896">
                  <a:moveTo>
                    <a:pt x="0" y="736948"/>
                  </a:moveTo>
                  <a:cubicBezTo>
                    <a:pt x="0" y="329943"/>
                    <a:pt x="329943" y="0"/>
                    <a:pt x="736948" y="0"/>
                  </a:cubicBezTo>
                  <a:cubicBezTo>
                    <a:pt x="1143953" y="0"/>
                    <a:pt x="1473896" y="329943"/>
                    <a:pt x="1473896" y="736948"/>
                  </a:cubicBezTo>
                  <a:cubicBezTo>
                    <a:pt x="1473896" y="1143953"/>
                    <a:pt x="1143953" y="1473896"/>
                    <a:pt x="736948" y="1473896"/>
                  </a:cubicBezTo>
                  <a:cubicBezTo>
                    <a:pt x="329943" y="1473896"/>
                    <a:pt x="0" y="1143953"/>
                    <a:pt x="0" y="736948"/>
                  </a:cubicBezTo>
                  <a:close/>
                </a:path>
              </a:pathLst>
            </a:custGeom>
            <a:solidFill>
              <a:srgbClr val="0BD0D9">
                <a:alpha val="50000"/>
              </a:srgbClr>
            </a:solidFill>
            <a:ln w="15875" cap="flat" cmpd="sng" algn="ctr">
              <a:solidFill>
                <a:sysClr val="window" lastClr="FFFFFF">
                  <a:hueOff val="0"/>
                  <a:satOff val="0"/>
                  <a:lumOff val="0"/>
                  <a:alphaOff val="0"/>
                </a:sysClr>
              </a:solidFill>
              <a:prstDash val="solid"/>
            </a:ln>
            <a:effectLst/>
          </p:spPr>
          <p:txBody>
            <a:bodyPr spcFirstLastPara="0" vert="horz" wrap="square" lIns="418267" tIns="173804" rIns="205816" bIns="173804" numCol="1" spcCol="1270" anchor="ctr" anchorCtr="0">
              <a:noAutofit/>
            </a:bodyPr>
            <a:lstStyle/>
            <a:p>
              <a:pPr marL="0" marR="0" lvl="0" indent="0" algn="ctr" defTabSz="2266950" eaLnBrk="1" fontAlgn="auto" latinLnBrk="0" hangingPunct="1">
                <a:lnSpc>
                  <a:spcPct val="90000"/>
                </a:lnSpc>
                <a:spcBef>
                  <a:spcPct val="0"/>
                </a:spcBef>
                <a:spcAft>
                  <a:spcPct val="35000"/>
                </a:spcAft>
                <a:buClrTx/>
                <a:buSzTx/>
                <a:buFontTx/>
                <a:buNone/>
                <a:tabLst/>
                <a:defRPr/>
              </a:pPr>
              <a:r>
                <a:rPr kumimoji="0" lang="en-US" sz="5100" b="0" i="0" u="none" strike="noStrike" kern="0" cap="none" spc="0" normalizeH="0" baseline="0" noProof="0" dirty="0">
                  <a:ln>
                    <a:noFill/>
                  </a:ln>
                  <a:solidFill>
                    <a:prstClr val="black"/>
                  </a:solidFill>
                  <a:effectLst/>
                  <a:uLnTx/>
                  <a:uFillTx/>
                  <a:latin typeface="Calibri" panose="020F0502020204030204"/>
                  <a:ea typeface="+mn-ea"/>
                  <a:cs typeface="+mn-cs"/>
                </a:rPr>
                <a:t>ICP</a:t>
              </a:r>
            </a:p>
          </p:txBody>
        </p:sp>
      </p:grpSp>
      <p:sp>
        <p:nvSpPr>
          <p:cNvPr id="26" name="TextBox 25">
            <a:extLst>
              <a:ext uri="{FF2B5EF4-FFF2-40B4-BE49-F238E27FC236}">
                <a16:creationId xmlns:a16="http://schemas.microsoft.com/office/drawing/2014/main" id="{D34844AD-1A6C-47CD-0C75-2183C4C63FB0}"/>
              </a:ext>
            </a:extLst>
          </p:cNvPr>
          <p:cNvSpPr txBox="1"/>
          <p:nvPr/>
        </p:nvSpPr>
        <p:spPr>
          <a:xfrm>
            <a:off x="126117" y="1230962"/>
            <a:ext cx="4584460" cy="369332"/>
          </a:xfrm>
          <a:prstGeom prst="rect">
            <a:avLst/>
          </a:prstGeom>
          <a:noFill/>
        </p:spPr>
        <p:txBody>
          <a:bodyPr wrap="none" rtlCol="0">
            <a:spAutoFit/>
          </a:bodyPr>
          <a:lstStyle/>
          <a:p>
            <a:r>
              <a:rPr lang="en-US" dirty="0">
                <a:solidFill>
                  <a:schemeClr val="accent1"/>
                </a:solidFill>
              </a:rPr>
              <a:t>HARMONIZED CONSUMER PRICE INDEX  (HCPI)</a:t>
            </a:r>
          </a:p>
        </p:txBody>
      </p:sp>
      <p:sp>
        <p:nvSpPr>
          <p:cNvPr id="29" name="TextBox 28">
            <a:extLst>
              <a:ext uri="{FF2B5EF4-FFF2-40B4-BE49-F238E27FC236}">
                <a16:creationId xmlns:a16="http://schemas.microsoft.com/office/drawing/2014/main" id="{F0BB14D0-87A0-1052-F3DA-0B9D91FCA60D}"/>
              </a:ext>
            </a:extLst>
          </p:cNvPr>
          <p:cNvSpPr txBox="1"/>
          <p:nvPr/>
        </p:nvSpPr>
        <p:spPr>
          <a:xfrm>
            <a:off x="5305930" y="3251297"/>
            <a:ext cx="6309118" cy="3416320"/>
          </a:xfrm>
          <a:prstGeom prst="rect">
            <a:avLst/>
          </a:prstGeom>
          <a:noFill/>
        </p:spPr>
        <p:txBody>
          <a:bodyPr wrap="square" rtlCol="0">
            <a:spAutoFit/>
          </a:bodyPr>
          <a:lstStyle/>
          <a:p>
            <a:r>
              <a:rPr lang="en-US" dirty="0"/>
              <a:t>Double integration process to increase the overlap between the regional list of household consumption items and the national CPI item lists.</a:t>
            </a:r>
          </a:p>
          <a:p>
            <a:endParaRPr lang="en-US" dirty="0"/>
          </a:p>
          <a:p>
            <a:r>
              <a:rPr lang="en-US" dirty="0"/>
              <a:t>Improving the national CPI, increasing the description of items by adding items extracted from the regional ICP list</a:t>
            </a:r>
          </a:p>
          <a:p>
            <a:endParaRPr lang="en-US" dirty="0"/>
          </a:p>
          <a:p>
            <a:r>
              <a:rPr lang="en-US" dirty="0"/>
              <a:t>Strengthening the national data refinement process by adopting ICP data processing methods and tools</a:t>
            </a:r>
          </a:p>
          <a:p>
            <a:endParaRPr lang="en-US" dirty="0"/>
          </a:p>
          <a:p>
            <a:r>
              <a:rPr lang="en-US" dirty="0"/>
              <a:t>Regional ICP list becomes more representative of the Arab region by including items extracted from the national CPI regulations.</a:t>
            </a:r>
          </a:p>
        </p:txBody>
      </p:sp>
    </p:spTree>
    <p:extLst>
      <p:ext uri="{BB962C8B-B14F-4D97-AF65-F5344CB8AC3E}">
        <p14:creationId xmlns:p14="http://schemas.microsoft.com/office/powerpoint/2010/main" val="301589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extBox 6">
            <a:extLst>
              <a:ext uri="{FF2B5EF4-FFF2-40B4-BE49-F238E27FC236}">
                <a16:creationId xmlns:a16="http://schemas.microsoft.com/office/drawing/2014/main" id="{906FCEAB-4B9B-1461-BA86-CA483314ADC4}"/>
              </a:ext>
            </a:extLst>
          </p:cNvPr>
          <p:cNvGraphicFramePr/>
          <p:nvPr>
            <p:extLst>
              <p:ext uri="{D42A27DB-BD31-4B8C-83A1-F6EECF244321}">
                <p14:modId xmlns:p14="http://schemas.microsoft.com/office/powerpoint/2010/main" val="3948756045"/>
              </p:ext>
            </p:extLst>
          </p:nvPr>
        </p:nvGraphicFramePr>
        <p:xfrm>
          <a:off x="1014414" y="711403"/>
          <a:ext cx="10209162" cy="5732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1530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8E234F1-204F-B0FB-52A3-31DC8828F04A}"/>
              </a:ext>
            </a:extLst>
          </p:cNvPr>
          <p:cNvSpPr>
            <a:spLocks noGrp="1"/>
          </p:cNvSpPr>
          <p:nvPr>
            <p:ph type="subTitle" idx="12"/>
          </p:nvPr>
        </p:nvSpPr>
        <p:spPr/>
        <p:txBody>
          <a:bodyPr/>
          <a:lstStyle/>
          <a:p>
            <a:r>
              <a:rPr lang="en-US" dirty="0">
                <a:solidFill>
                  <a:srgbClr val="0070C0"/>
                </a:solidFill>
              </a:rPr>
              <a:t>Big Data Task Teams in Economic Statistics </a:t>
            </a:r>
          </a:p>
          <a:p>
            <a:endParaRPr lang="en-US" dirty="0"/>
          </a:p>
        </p:txBody>
      </p:sp>
      <p:sp>
        <p:nvSpPr>
          <p:cNvPr id="6" name="TextBox 5">
            <a:extLst>
              <a:ext uri="{FF2B5EF4-FFF2-40B4-BE49-F238E27FC236}">
                <a16:creationId xmlns:a16="http://schemas.microsoft.com/office/drawing/2014/main" id="{7025A85F-27C2-BC1F-745D-73447CE38D93}"/>
              </a:ext>
            </a:extLst>
          </p:cNvPr>
          <p:cNvSpPr txBox="1"/>
          <p:nvPr/>
        </p:nvSpPr>
        <p:spPr>
          <a:xfrm>
            <a:off x="3179345" y="1307250"/>
            <a:ext cx="6093994" cy="369332"/>
          </a:xfrm>
          <a:prstGeom prst="rect">
            <a:avLst/>
          </a:prstGeom>
          <a:noFill/>
        </p:spPr>
        <p:txBody>
          <a:bodyPr wrap="square">
            <a:spAutoFit/>
          </a:bodyPr>
          <a:lstStyle/>
          <a:p>
            <a:r>
              <a:rPr lang="en-US" dirty="0"/>
              <a:t>https://unstats.un.org/bigdata/task-teams/index.cshtml</a:t>
            </a:r>
          </a:p>
        </p:txBody>
      </p:sp>
      <p:sp>
        <p:nvSpPr>
          <p:cNvPr id="8" name="TextBox 7">
            <a:extLst>
              <a:ext uri="{FF2B5EF4-FFF2-40B4-BE49-F238E27FC236}">
                <a16:creationId xmlns:a16="http://schemas.microsoft.com/office/drawing/2014/main" id="{BAAD2694-C516-F197-3F77-21879984B512}"/>
              </a:ext>
            </a:extLst>
          </p:cNvPr>
          <p:cNvSpPr txBox="1"/>
          <p:nvPr/>
        </p:nvSpPr>
        <p:spPr>
          <a:xfrm>
            <a:off x="1675396" y="1986898"/>
            <a:ext cx="9742572" cy="3416320"/>
          </a:xfrm>
          <a:prstGeom prst="rect">
            <a:avLst/>
          </a:prstGeom>
          <a:noFill/>
        </p:spPr>
        <p:txBody>
          <a:bodyPr wrap="square">
            <a:spAutoFit/>
          </a:bodyPr>
          <a:lstStyle/>
          <a:p>
            <a:r>
              <a:rPr lang="en-US" b="0" i="0" dirty="0">
                <a:solidFill>
                  <a:srgbClr val="555555"/>
                </a:solidFill>
                <a:effectLst/>
                <a:latin typeface="Open Sans" panose="020B0606030504020204" pitchFamily="34" charset="0"/>
              </a:rPr>
              <a:t>ESCWA member of Task teams and use cases in the following: </a:t>
            </a:r>
          </a:p>
          <a:p>
            <a:endParaRPr lang="en-US" dirty="0">
              <a:solidFill>
                <a:srgbClr val="555555"/>
              </a:solidFill>
              <a:latin typeface="Open Sans" panose="020B0606030504020204" pitchFamily="34" charset="0"/>
            </a:endParaRPr>
          </a:p>
          <a:p>
            <a:r>
              <a:rPr lang="en-US" b="0" i="0" dirty="0">
                <a:solidFill>
                  <a:srgbClr val="555555"/>
                </a:solidFill>
                <a:effectLst/>
                <a:latin typeface="Open Sans" panose="020B0606030504020204" pitchFamily="34" charset="0"/>
              </a:rPr>
              <a:t>AIS data:  analyses the usage of data coming from the Automatic Identification System (AIS) </a:t>
            </a:r>
            <a:r>
              <a:rPr lang="en-US" dirty="0">
                <a:solidFill>
                  <a:srgbClr val="555555"/>
                </a:solidFill>
                <a:latin typeface="Open Sans" panose="020B0606030504020204" pitchFamily="34" charset="0"/>
              </a:rPr>
              <a:t>: Use Case on Marine </a:t>
            </a:r>
            <a:r>
              <a:rPr lang="en-US" b="0" i="0" dirty="0">
                <a:solidFill>
                  <a:srgbClr val="555555"/>
                </a:solidFill>
                <a:effectLst/>
                <a:latin typeface="Open Sans" panose="020B0606030504020204" pitchFamily="34" charset="0"/>
              </a:rPr>
              <a:t>Shipping Dynamics in Mediterranean Sea after Ukraine War </a:t>
            </a:r>
          </a:p>
          <a:p>
            <a:endParaRPr lang="en-US" dirty="0">
              <a:solidFill>
                <a:srgbClr val="555555"/>
              </a:solidFill>
              <a:latin typeface="Open Sans" panose="020B0606030504020204" pitchFamily="34" charset="0"/>
            </a:endParaRPr>
          </a:p>
          <a:p>
            <a:r>
              <a:rPr lang="en-US" dirty="0">
                <a:solidFill>
                  <a:srgbClr val="555555"/>
                </a:solidFill>
                <a:latin typeface="Open Sans" panose="020B0606030504020204" pitchFamily="34" charset="0"/>
              </a:rPr>
              <a:t>Mobile Phone Data: Mobile Records for Refugees Mobility in Lebanon and Jordan </a:t>
            </a:r>
          </a:p>
          <a:p>
            <a:endParaRPr lang="en-US" dirty="0">
              <a:solidFill>
                <a:srgbClr val="555555"/>
              </a:solidFill>
              <a:latin typeface="Open Sans" panose="020B0606030504020204" pitchFamily="34" charset="0"/>
            </a:endParaRPr>
          </a:p>
          <a:p>
            <a:r>
              <a:rPr lang="en-US" dirty="0">
                <a:solidFill>
                  <a:srgbClr val="555555"/>
                </a:solidFill>
                <a:latin typeface="Open Sans" panose="020B0606030504020204" pitchFamily="34" charset="0"/>
              </a:rPr>
              <a:t>Scanner Data: for Prices</a:t>
            </a:r>
          </a:p>
          <a:p>
            <a:endParaRPr lang="en-US" dirty="0">
              <a:solidFill>
                <a:srgbClr val="555555"/>
              </a:solidFill>
              <a:latin typeface="Open Sans" panose="020B0606030504020204" pitchFamily="34" charset="0"/>
            </a:endParaRPr>
          </a:p>
          <a:p>
            <a:r>
              <a:rPr lang="en-US" dirty="0">
                <a:solidFill>
                  <a:srgbClr val="555555"/>
                </a:solidFill>
                <a:latin typeface="Open Sans" panose="020B0606030504020204" pitchFamily="34" charset="0"/>
              </a:rPr>
              <a:t>Earth Observation: SDGs, Disasters Monitoring, and Damage Assessment</a:t>
            </a:r>
          </a:p>
          <a:p>
            <a:endParaRPr lang="en-US" dirty="0">
              <a:solidFill>
                <a:srgbClr val="555555"/>
              </a:solidFill>
              <a:latin typeface="Open Sans" panose="020B0606030504020204" pitchFamily="34" charset="0"/>
            </a:endParaRPr>
          </a:p>
          <a:p>
            <a:endParaRPr lang="en-US" dirty="0"/>
          </a:p>
        </p:txBody>
      </p:sp>
    </p:spTree>
    <p:extLst>
      <p:ext uri="{BB962C8B-B14F-4D97-AF65-F5344CB8AC3E}">
        <p14:creationId xmlns:p14="http://schemas.microsoft.com/office/powerpoint/2010/main" val="3766003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AF581F4-EEFD-FDF1-ECD5-1E2C34E34B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4774" y="754851"/>
            <a:ext cx="2362466" cy="8532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37AB6B7-984B-43E6-2488-1272E5169E9F}"/>
              </a:ext>
            </a:extLst>
          </p:cNvPr>
          <p:cNvPicPr>
            <a:picLocks noChangeAspect="1"/>
          </p:cNvPicPr>
          <p:nvPr/>
        </p:nvPicPr>
        <p:blipFill>
          <a:blip r:embed="rId3"/>
          <a:stretch>
            <a:fillRect/>
          </a:stretch>
        </p:blipFill>
        <p:spPr>
          <a:xfrm>
            <a:off x="144760" y="754851"/>
            <a:ext cx="7345679" cy="1995864"/>
          </a:xfrm>
          <a:prstGeom prst="rect">
            <a:avLst/>
          </a:prstGeom>
        </p:spPr>
      </p:pic>
      <p:sp>
        <p:nvSpPr>
          <p:cNvPr id="9" name="TextBox 8">
            <a:extLst>
              <a:ext uri="{FF2B5EF4-FFF2-40B4-BE49-F238E27FC236}">
                <a16:creationId xmlns:a16="http://schemas.microsoft.com/office/drawing/2014/main" id="{ACB9165D-1C89-9ECB-020D-385D8A5E260B}"/>
              </a:ext>
            </a:extLst>
          </p:cNvPr>
          <p:cNvSpPr txBox="1"/>
          <p:nvPr/>
        </p:nvSpPr>
        <p:spPr>
          <a:xfrm>
            <a:off x="7674359" y="5517244"/>
            <a:ext cx="4606131" cy="738664"/>
          </a:xfrm>
          <a:prstGeom prst="rect">
            <a:avLst/>
          </a:prstGeom>
          <a:noFill/>
        </p:spPr>
        <p:txBody>
          <a:bodyPr wrap="square">
            <a:spAutoFit/>
          </a:bodyPr>
          <a:lstStyle/>
          <a:p>
            <a:r>
              <a:rPr lang="en-US" sz="1400" dirty="0">
                <a:hlinkClick r:id="rId4"/>
              </a:rPr>
              <a:t>https://unctad.org/project/quantifying-south-south-cooperation-mobilize-funds-sustainable-development-goals</a:t>
            </a:r>
            <a:endParaRPr lang="en-US" sz="1400" dirty="0"/>
          </a:p>
          <a:p>
            <a:endParaRPr lang="en-US" sz="1400" dirty="0"/>
          </a:p>
        </p:txBody>
      </p:sp>
      <p:pic>
        <p:nvPicPr>
          <p:cNvPr id="11" name="Picture 10">
            <a:extLst>
              <a:ext uri="{FF2B5EF4-FFF2-40B4-BE49-F238E27FC236}">
                <a16:creationId xmlns:a16="http://schemas.microsoft.com/office/drawing/2014/main" id="{CB1EC29C-C77F-3B59-E5CC-66B6C4611EE9}"/>
              </a:ext>
            </a:extLst>
          </p:cNvPr>
          <p:cNvPicPr>
            <a:picLocks noChangeAspect="1"/>
          </p:cNvPicPr>
          <p:nvPr/>
        </p:nvPicPr>
        <p:blipFill rotWithShape="1">
          <a:blip r:embed="rId5"/>
          <a:srcRect r="12168"/>
          <a:stretch/>
        </p:blipFill>
        <p:spPr>
          <a:xfrm>
            <a:off x="144760" y="2782600"/>
            <a:ext cx="6526709" cy="3801374"/>
          </a:xfrm>
          <a:prstGeom prst="rect">
            <a:avLst/>
          </a:prstGeom>
        </p:spPr>
      </p:pic>
      <p:pic>
        <p:nvPicPr>
          <p:cNvPr id="1028" name="Picture 4" descr="Islamic Development Bank Careers (2023) - Bayt.com">
            <a:extLst>
              <a:ext uri="{FF2B5EF4-FFF2-40B4-BE49-F238E27FC236}">
                <a16:creationId xmlns:a16="http://schemas.microsoft.com/office/drawing/2014/main" id="{A47E9906-C303-889F-4DE5-BFBFDB2A612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2308" b="23555"/>
          <a:stretch/>
        </p:blipFill>
        <p:spPr bwMode="auto">
          <a:xfrm>
            <a:off x="9816746" y="2020409"/>
            <a:ext cx="2143125" cy="116020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44C30F78-DF96-F316-DADB-FFC607BFC1B5}"/>
              </a:ext>
            </a:extLst>
          </p:cNvPr>
          <p:cNvPicPr>
            <a:picLocks noChangeAspect="1"/>
          </p:cNvPicPr>
          <p:nvPr/>
        </p:nvPicPr>
        <p:blipFill>
          <a:blip r:embed="rId7"/>
          <a:stretch>
            <a:fillRect/>
          </a:stretch>
        </p:blipFill>
        <p:spPr>
          <a:xfrm>
            <a:off x="8278177" y="644392"/>
            <a:ext cx="1028700" cy="1114425"/>
          </a:xfrm>
          <a:prstGeom prst="rect">
            <a:avLst/>
          </a:prstGeom>
        </p:spPr>
      </p:pic>
      <p:sp>
        <p:nvSpPr>
          <p:cNvPr id="18" name="Title 1">
            <a:extLst>
              <a:ext uri="{FF2B5EF4-FFF2-40B4-BE49-F238E27FC236}">
                <a16:creationId xmlns:a16="http://schemas.microsoft.com/office/drawing/2014/main" id="{16899520-5EF3-78B6-296B-CD26E3735A3E}"/>
              </a:ext>
            </a:extLst>
          </p:cNvPr>
          <p:cNvSpPr txBox="1">
            <a:spLocks/>
          </p:cNvSpPr>
          <p:nvPr/>
        </p:nvSpPr>
        <p:spPr>
          <a:xfrm>
            <a:off x="373912" y="-22276"/>
            <a:ext cx="10515600" cy="745242"/>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solidFill>
                  <a:srgbClr val="0070C0"/>
                </a:solidFill>
                <a:latin typeface="Calibri Light" panose="020F0302020204030204" pitchFamily="34" charset="0"/>
              </a:rPr>
              <a:t>South-South Cooperation for Knowledge Sharing Background</a:t>
            </a:r>
            <a:endParaRPr lang="en-US" sz="3600" b="1" dirty="0">
              <a:solidFill>
                <a:srgbClr val="0070C0"/>
              </a:solidFill>
            </a:endParaRPr>
          </a:p>
        </p:txBody>
      </p:sp>
      <p:pic>
        <p:nvPicPr>
          <p:cNvPr id="20" name="Picture 19" descr="A blue logo with a map in the center&#10;&#10;Description automatically generated">
            <a:extLst>
              <a:ext uri="{FF2B5EF4-FFF2-40B4-BE49-F238E27FC236}">
                <a16:creationId xmlns:a16="http://schemas.microsoft.com/office/drawing/2014/main" id="{5D205920-BFDC-A6D7-F94F-1DCC208411E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47587" y="2020057"/>
            <a:ext cx="959290" cy="832683"/>
          </a:xfrm>
          <a:prstGeom prst="rect">
            <a:avLst/>
          </a:prstGeom>
        </p:spPr>
      </p:pic>
      <p:sp>
        <p:nvSpPr>
          <p:cNvPr id="2" name="TextBox 1">
            <a:extLst>
              <a:ext uri="{FF2B5EF4-FFF2-40B4-BE49-F238E27FC236}">
                <a16:creationId xmlns:a16="http://schemas.microsoft.com/office/drawing/2014/main" id="{3E20E762-5655-451D-5277-9FDDFEB8A16F}"/>
              </a:ext>
            </a:extLst>
          </p:cNvPr>
          <p:cNvSpPr txBox="1"/>
          <p:nvPr/>
        </p:nvSpPr>
        <p:spPr>
          <a:xfrm>
            <a:off x="7730114" y="2888451"/>
            <a:ext cx="2194383" cy="276999"/>
          </a:xfrm>
          <a:prstGeom prst="rect">
            <a:avLst/>
          </a:prstGeom>
          <a:noFill/>
        </p:spPr>
        <p:txBody>
          <a:bodyPr wrap="none" rtlCol="0">
            <a:spAutoFit/>
          </a:bodyPr>
          <a:lstStyle/>
          <a:p>
            <a:r>
              <a:rPr lang="en-US" sz="1200" b="1" dirty="0">
                <a:solidFill>
                  <a:srgbClr val="0070C0"/>
                </a:solidFill>
              </a:rPr>
              <a:t>UNSD ECA ECLAC ESCAP ESCWA</a:t>
            </a:r>
          </a:p>
        </p:txBody>
      </p:sp>
    </p:spTree>
    <p:extLst>
      <p:ext uri="{BB962C8B-B14F-4D97-AF65-F5344CB8AC3E}">
        <p14:creationId xmlns:p14="http://schemas.microsoft.com/office/powerpoint/2010/main" val="146260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6736F-8393-294D-BAF7-91E085D410FE}"/>
              </a:ext>
            </a:extLst>
          </p:cNvPr>
          <p:cNvSpPr>
            <a:spLocks noGrp="1"/>
          </p:cNvSpPr>
          <p:nvPr>
            <p:ph type="ctrTitle"/>
          </p:nvPr>
        </p:nvSpPr>
        <p:spPr/>
        <p:txBody>
          <a:bodyPr/>
          <a:lstStyle/>
          <a:p>
            <a:endParaRPr lang="en-US" dirty="0">
              <a:solidFill>
                <a:schemeClr val="tx1"/>
              </a:solidFill>
            </a:endParaRPr>
          </a:p>
        </p:txBody>
      </p:sp>
    </p:spTree>
    <p:extLst>
      <p:ext uri="{BB962C8B-B14F-4D97-AF65-F5344CB8AC3E}">
        <p14:creationId xmlns:p14="http://schemas.microsoft.com/office/powerpoint/2010/main" val="1798690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F97F67-7CFB-55C0-7291-073FD0ADD6A0}"/>
              </a:ext>
            </a:extLst>
          </p:cNvPr>
          <p:cNvSpPr txBox="1"/>
          <p:nvPr/>
        </p:nvSpPr>
        <p:spPr>
          <a:xfrm>
            <a:off x="4586288" y="485051"/>
            <a:ext cx="7415211" cy="6383087"/>
          </a:xfrm>
          <a:prstGeom prst="rect">
            <a:avLst/>
          </a:prstGeom>
        </p:spPr>
        <p:txBody>
          <a:bodyPr vert="horz" lIns="91440" tIns="45720" rIns="91440" bIns="45720" rtlCol="0" anchor="ctr">
            <a:noAutofit/>
          </a:bodyPr>
          <a:lstStyle/>
          <a:p>
            <a:pPr algn="ctr" rtl="1">
              <a:lnSpc>
                <a:spcPct val="90000"/>
              </a:lnSpc>
              <a:spcAft>
                <a:spcPts val="600"/>
              </a:spcAft>
            </a:pPr>
            <a:r>
              <a:rPr lang="ar-LB" sz="3200" b="1" dirty="0"/>
              <a:t>أهمية وأسباب التحديث لنظام الحسابات القومية </a:t>
            </a:r>
            <a:r>
              <a:rPr lang="en-US" sz="3200" b="1" dirty="0"/>
              <a:t>SNA</a:t>
            </a:r>
            <a:endParaRPr lang="ar-LB" sz="3200" b="1" dirty="0"/>
          </a:p>
          <a:p>
            <a:pPr indent="-228600" algn="just" rtl="1">
              <a:lnSpc>
                <a:spcPct val="90000"/>
              </a:lnSpc>
              <a:spcAft>
                <a:spcPts val="600"/>
              </a:spcAft>
              <a:buFont typeface="Arial" panose="020B0604020202020204" pitchFamily="34" charset="0"/>
              <a:buChar char="•"/>
            </a:pPr>
            <a:r>
              <a:rPr lang="ar-LB" sz="3200" dirty="0"/>
              <a:t>منذ إصدار نظام الحسابات القومية لعام 2008، حدثت تغييرات عميقة في الطريقة التي تعمل بها الاقتصادات بسبب </a:t>
            </a:r>
            <a:r>
              <a:rPr lang="ar-LB" sz="3200" dirty="0" err="1"/>
              <a:t>الرقمنة</a:t>
            </a:r>
            <a:r>
              <a:rPr lang="ar-LB" sz="3200" dirty="0"/>
              <a:t> والعولمة، وضرورة النظر في القرارات الاقتصادية ضمن سياق أوسع للرفاهية والاستدامة، بما في ذلك الاستدامة البيئية. </a:t>
            </a:r>
          </a:p>
          <a:p>
            <a:pPr indent="-228600" algn="just" rtl="1">
              <a:lnSpc>
                <a:spcPct val="90000"/>
              </a:lnSpc>
              <a:spcAft>
                <a:spcPts val="600"/>
              </a:spcAft>
              <a:buFont typeface="Arial" panose="020B0604020202020204" pitchFamily="34" charset="0"/>
              <a:buChar char="•"/>
            </a:pPr>
            <a:r>
              <a:rPr lang="ar-LB" sz="3200" dirty="0"/>
              <a:t>تتناول التوصيات المتعلقة بتحديث نظام الحسابات القومية لعام 2008 هذه القضايا وتركز على ضمان الحفاظ على أهمية الحسابات القومية في عالم متغير، وبالتالي ضمان بقاء الحسابات القومية ذات مصداقية في نظر صانعي السياسات الرئيسيين والمجتمع. </a:t>
            </a:r>
          </a:p>
          <a:p>
            <a:pPr indent="-228600" algn="just" rtl="1">
              <a:lnSpc>
                <a:spcPct val="90000"/>
              </a:lnSpc>
              <a:spcAft>
                <a:spcPts val="600"/>
              </a:spcAft>
              <a:buFont typeface="Arial" panose="020B0604020202020204" pitchFamily="34" charset="0"/>
              <a:buChar char="•"/>
            </a:pPr>
            <a:r>
              <a:rPr lang="ar-LB" sz="3200" dirty="0"/>
              <a:t>وهذه المصداقية ضرورية للحفاظ على الدعم المقدم لتجميع إحصاءات الحسابات القومية وزيادته بشكل مثالي.</a:t>
            </a:r>
          </a:p>
        </p:txBody>
      </p:sp>
    </p:spTree>
    <p:extLst>
      <p:ext uri="{BB962C8B-B14F-4D97-AF65-F5344CB8AC3E}">
        <p14:creationId xmlns:p14="http://schemas.microsoft.com/office/powerpoint/2010/main" val="4108901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BFB97ED-283F-390F-863D-0D6969597A02}"/>
              </a:ext>
            </a:extLst>
          </p:cNvPr>
          <p:cNvSpPr txBox="1"/>
          <p:nvPr/>
        </p:nvSpPr>
        <p:spPr>
          <a:xfrm>
            <a:off x="857250" y="1303784"/>
            <a:ext cx="10849437" cy="5268466"/>
          </a:xfrm>
          <a:prstGeom prst="rect">
            <a:avLst/>
          </a:prstGeom>
        </p:spPr>
        <p:txBody>
          <a:bodyPr vert="horz" lIns="91440" tIns="45720" rIns="91440" bIns="45720" rtlCol="0" anchor="ctr">
            <a:noAutofit/>
          </a:bodyPr>
          <a:lstStyle/>
          <a:p>
            <a:pPr indent="-228600" algn="r" rtl="1">
              <a:lnSpc>
                <a:spcPct val="90000"/>
              </a:lnSpc>
              <a:spcBef>
                <a:spcPts val="600"/>
              </a:spcBef>
              <a:spcAft>
                <a:spcPts val="600"/>
              </a:spcAft>
              <a:buFont typeface="Arial" panose="020B0604020202020204" pitchFamily="34" charset="0"/>
              <a:buChar char="•"/>
            </a:pPr>
            <a:r>
              <a:rPr lang="en-US" sz="2800" b="1" u="sng" dirty="0" err="1">
                <a:solidFill>
                  <a:schemeClr val="bg1"/>
                </a:solidFill>
              </a:rPr>
              <a:t>التقدم</a:t>
            </a:r>
            <a:r>
              <a:rPr lang="en-US" sz="2800" b="1" u="sng" dirty="0">
                <a:solidFill>
                  <a:schemeClr val="bg1"/>
                </a:solidFill>
              </a:rPr>
              <a:t> </a:t>
            </a:r>
            <a:r>
              <a:rPr lang="en-US" sz="2800" b="1" u="sng" dirty="0" err="1">
                <a:solidFill>
                  <a:schemeClr val="bg1"/>
                </a:solidFill>
              </a:rPr>
              <a:t>المحرز</a:t>
            </a:r>
            <a:r>
              <a:rPr lang="en-US" sz="2800" b="1" u="sng" dirty="0">
                <a:solidFill>
                  <a:schemeClr val="bg1"/>
                </a:solidFill>
              </a:rPr>
              <a:t> </a:t>
            </a:r>
            <a:r>
              <a:rPr lang="en-US" sz="2800" b="1" u="sng" dirty="0" err="1">
                <a:solidFill>
                  <a:schemeClr val="bg1"/>
                </a:solidFill>
              </a:rPr>
              <a:t>في</a:t>
            </a:r>
            <a:r>
              <a:rPr lang="en-US" sz="2800" b="1" u="sng" dirty="0">
                <a:solidFill>
                  <a:schemeClr val="bg1"/>
                </a:solidFill>
              </a:rPr>
              <a:t> </a:t>
            </a:r>
            <a:r>
              <a:rPr lang="en-US" sz="2800" b="1" u="sng" dirty="0" err="1">
                <a:solidFill>
                  <a:schemeClr val="bg1"/>
                </a:solidFill>
              </a:rPr>
              <a:t>تحديث</a:t>
            </a:r>
            <a:r>
              <a:rPr lang="en-US" sz="2800" b="1" u="sng" dirty="0">
                <a:solidFill>
                  <a:schemeClr val="bg1"/>
                </a:solidFill>
              </a:rPr>
              <a:t> </a:t>
            </a:r>
            <a:r>
              <a:rPr lang="en-US" sz="2800" b="1" u="sng" dirty="0" err="1">
                <a:solidFill>
                  <a:schemeClr val="bg1"/>
                </a:solidFill>
              </a:rPr>
              <a:t>نظام</a:t>
            </a:r>
            <a:r>
              <a:rPr lang="en-US" sz="2800" b="1" u="sng" dirty="0">
                <a:solidFill>
                  <a:schemeClr val="bg1"/>
                </a:solidFill>
              </a:rPr>
              <a:t> </a:t>
            </a:r>
            <a:r>
              <a:rPr lang="en-US" sz="2800" b="1" u="sng" dirty="0" err="1">
                <a:solidFill>
                  <a:schemeClr val="bg1"/>
                </a:solidFill>
              </a:rPr>
              <a:t>الحسابات</a:t>
            </a:r>
            <a:r>
              <a:rPr lang="en-US" sz="2800" b="1" u="sng" dirty="0">
                <a:solidFill>
                  <a:schemeClr val="bg1"/>
                </a:solidFill>
              </a:rPr>
              <a:t> </a:t>
            </a:r>
            <a:r>
              <a:rPr lang="en-US" sz="2800" b="1" u="sng" dirty="0" err="1">
                <a:solidFill>
                  <a:schemeClr val="bg1"/>
                </a:solidFill>
              </a:rPr>
              <a:t>القومية</a:t>
            </a:r>
            <a:r>
              <a:rPr lang="en-US" sz="2800" b="1" u="sng" dirty="0">
                <a:solidFill>
                  <a:schemeClr val="bg1"/>
                </a:solidFill>
              </a:rPr>
              <a:t> </a:t>
            </a:r>
            <a:r>
              <a:rPr lang="en-US" sz="2800" b="1" u="sng" dirty="0" err="1">
                <a:solidFill>
                  <a:schemeClr val="bg1"/>
                </a:solidFill>
              </a:rPr>
              <a:t>لعام</a:t>
            </a:r>
            <a:r>
              <a:rPr lang="en-US" sz="2800" b="1" u="sng" dirty="0">
                <a:solidFill>
                  <a:schemeClr val="bg1"/>
                </a:solidFill>
              </a:rPr>
              <a:t> 2008</a:t>
            </a:r>
          </a:p>
          <a:p>
            <a:pPr indent="-228600" algn="r" rtl="1">
              <a:lnSpc>
                <a:spcPct val="90000"/>
              </a:lnSpc>
              <a:spcBef>
                <a:spcPts val="600"/>
              </a:spcBef>
              <a:spcAft>
                <a:spcPts val="600"/>
              </a:spcAft>
              <a:buFont typeface="Arial" panose="020B0604020202020204" pitchFamily="34" charset="0"/>
              <a:buChar char="•"/>
            </a:pPr>
            <a:r>
              <a:rPr lang="en-US" sz="2600" b="1" dirty="0"/>
              <a:t>أ- إدارة </a:t>
            </a:r>
            <a:r>
              <a:rPr lang="ar-LB" sz="2600" b="1" dirty="0"/>
              <a:t>المشاريع</a:t>
            </a:r>
          </a:p>
          <a:p>
            <a:pPr indent="-228600" algn="r" rtl="1">
              <a:lnSpc>
                <a:spcPct val="90000"/>
              </a:lnSpc>
              <a:spcBef>
                <a:spcPts val="600"/>
              </a:spcBef>
              <a:spcAft>
                <a:spcPts val="600"/>
              </a:spcAft>
              <a:buFont typeface="Arial" panose="020B0604020202020204" pitchFamily="34" charset="0"/>
              <a:buChar char="•"/>
            </a:pPr>
            <a:r>
              <a:rPr lang="ar-LB" sz="2600" dirty="0"/>
              <a:t>أقرت اللجنة برنامج تحديث نظام الحسابات القومية لعام 2008 في دورتها الثانية والخمسين. </a:t>
            </a:r>
          </a:p>
          <a:p>
            <a:pPr indent="-228600" algn="r" rtl="1">
              <a:lnSpc>
                <a:spcPct val="90000"/>
              </a:lnSpc>
              <a:spcBef>
                <a:spcPts val="600"/>
              </a:spcBef>
              <a:spcAft>
                <a:spcPts val="600"/>
              </a:spcAft>
              <a:buFont typeface="Arial" panose="020B0604020202020204" pitchFamily="34" charset="0"/>
              <a:buChar char="•"/>
            </a:pPr>
            <a:r>
              <a:rPr lang="ar-LB" sz="2600" dirty="0"/>
              <a:t>يشرف على التحديث الفريق العامل، بمساعدة فريق الخبراء الاستشاري (</a:t>
            </a:r>
            <a:r>
              <a:rPr lang="ar-LB" sz="2600" dirty="0" err="1"/>
              <a:t>AEG</a:t>
            </a:r>
            <a:r>
              <a:rPr lang="ar-LB" sz="2600" dirty="0"/>
              <a:t>) المعني بالحسابات القومية يجتمع فريق العمل شهريًا لرصد التقدم. تتوفر تقارير إدارة المشروع لهذه الاجتماعات والمعلومات الأخرى المتعلقة بإدارة مشروع التحديث على صفحة تحديث نظام الحسابات القومية </a:t>
            </a:r>
            <a:r>
              <a:rPr lang="ar-LB" sz="2600" dirty="0">
                <a:hlinkClick r:id="rId2"/>
              </a:rPr>
              <a:t>https://unstats.un.org/unsd/nationalaccount/towards2025.asp</a:t>
            </a:r>
            <a:endParaRPr lang="ar-LB" sz="2600" dirty="0"/>
          </a:p>
          <a:p>
            <a:pPr indent="-228600" algn="r" rtl="1">
              <a:lnSpc>
                <a:spcPct val="90000"/>
              </a:lnSpc>
              <a:spcBef>
                <a:spcPts val="600"/>
              </a:spcBef>
              <a:spcAft>
                <a:spcPts val="600"/>
              </a:spcAft>
              <a:buFont typeface="Arial" panose="020B0604020202020204" pitchFamily="34" charset="0"/>
              <a:buChar char="•"/>
            </a:pPr>
            <a:r>
              <a:rPr lang="ar-LB" sz="2600" dirty="0"/>
              <a:t>يتكون فريق تحديث نظام الحسابات القومية من مدير المشروع ومحرر رئيسي، تدعمه أمانة الفريق العامل. يساعد مدير المشروع مجموعة العمل في تنسيق التحديث. يقوم المحرر الرئيسي بتيسير صياغة نظام الحسابات القومية لعام 2025، بمساعدة خمسة محررين داعمين، يتمتع جميعهم بخبرة واسعة في مجال </a:t>
            </a:r>
            <a:r>
              <a:rPr lang="ar-LB" sz="2600" b="1" u="sng" dirty="0"/>
              <a:t>الحسابات القومية </a:t>
            </a:r>
            <a:r>
              <a:rPr lang="ar-LB" sz="2600" dirty="0"/>
              <a:t>.</a:t>
            </a:r>
          </a:p>
          <a:p>
            <a:pPr indent="-228600" algn="r" rtl="1">
              <a:lnSpc>
                <a:spcPct val="90000"/>
              </a:lnSpc>
              <a:spcBef>
                <a:spcPts val="600"/>
              </a:spcBef>
              <a:spcAft>
                <a:spcPts val="600"/>
              </a:spcAft>
              <a:buFont typeface="Arial" panose="020B0604020202020204" pitchFamily="34" charset="0"/>
              <a:buChar char="•"/>
            </a:pPr>
            <a:r>
              <a:rPr lang="ar-LB" sz="2600" dirty="0"/>
              <a:t>يسير بالتوازي مع تحديث دليل ميزان المدفوعات ووضع الاستثمار الدولي الصادر عن صندوق النقد الدولي. والتعاون واسع النطاق مع فريق تحديث </a:t>
            </a:r>
            <a:r>
              <a:rPr lang="ar-LB" sz="2600" dirty="0" err="1"/>
              <a:t>BPM</a:t>
            </a:r>
            <a:r>
              <a:rPr lang="ar-LB" sz="2600" dirty="0"/>
              <a:t> التابع لصندوق النقد الدولي</a:t>
            </a:r>
          </a:p>
        </p:txBody>
      </p:sp>
    </p:spTree>
    <p:extLst>
      <p:ext uri="{BB962C8B-B14F-4D97-AF65-F5344CB8AC3E}">
        <p14:creationId xmlns:p14="http://schemas.microsoft.com/office/powerpoint/2010/main" val="3502948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E0BFCD6-3B30-1965-00D4-44F8EA0C6995}"/>
              </a:ext>
            </a:extLst>
          </p:cNvPr>
          <p:cNvGraphicFramePr>
            <a:graphicFrameLocks noGrp="1"/>
          </p:cNvGraphicFramePr>
          <p:nvPr>
            <p:extLst>
              <p:ext uri="{D42A27DB-BD31-4B8C-83A1-F6EECF244321}">
                <p14:modId xmlns:p14="http://schemas.microsoft.com/office/powerpoint/2010/main" val="4228127875"/>
              </p:ext>
            </p:extLst>
          </p:nvPr>
        </p:nvGraphicFramePr>
        <p:xfrm>
          <a:off x="0" y="1"/>
          <a:ext cx="12192000" cy="7711440"/>
        </p:xfrm>
        <a:graphic>
          <a:graphicData uri="http://schemas.openxmlformats.org/drawingml/2006/table">
            <a:tbl>
              <a:tblPr firstRow="1" bandRow="1">
                <a:tableStyleId>{5C22544A-7EE6-4342-B048-85BDC9FD1C3A}</a:tableStyleId>
              </a:tblPr>
              <a:tblGrid>
                <a:gridCol w="8089900">
                  <a:extLst>
                    <a:ext uri="{9D8B030D-6E8A-4147-A177-3AD203B41FA5}">
                      <a16:colId xmlns:a16="http://schemas.microsoft.com/office/drawing/2014/main" val="1957754200"/>
                    </a:ext>
                  </a:extLst>
                </a:gridCol>
                <a:gridCol w="4102100">
                  <a:extLst>
                    <a:ext uri="{9D8B030D-6E8A-4147-A177-3AD203B41FA5}">
                      <a16:colId xmlns:a16="http://schemas.microsoft.com/office/drawing/2014/main" val="103841081"/>
                    </a:ext>
                  </a:extLst>
                </a:gridCol>
              </a:tblGrid>
              <a:tr h="5784573">
                <a:tc>
                  <a:txBody>
                    <a:bodyPr/>
                    <a:lstStyle/>
                    <a:p>
                      <a:pPr algn="ctr" rtl="0"/>
                      <a:r>
                        <a:rPr lang="en-US" sz="1200" b="1" dirty="0">
                          <a:solidFill>
                            <a:schemeClr val="bg1"/>
                          </a:solidFill>
                          <a:effectLst/>
                          <a:latin typeface="verdana" panose="020B0604030504040204" pitchFamily="34" charset="0"/>
                        </a:rPr>
                        <a:t>About the updating process</a:t>
                      </a:r>
                    </a:p>
                    <a:p>
                      <a:pPr algn="just" rtl="0"/>
                      <a:r>
                        <a:rPr lang="en-US" sz="1400" dirty="0">
                          <a:solidFill>
                            <a:schemeClr val="bg1"/>
                          </a:solidFill>
                          <a:effectLst/>
                          <a:latin typeface="verdana" panose="020B0604030504040204" pitchFamily="34" charset="0"/>
                        </a:rPr>
                        <a:t>The </a:t>
                      </a:r>
                      <a:r>
                        <a:rPr lang="en-US" sz="1400" u="none" strike="noStrike" dirty="0" err="1">
                          <a:solidFill>
                            <a:srgbClr val="0563C1"/>
                          </a:solidFill>
                          <a:effectLst/>
                          <a:latin typeface="verdana" panose="020B0604030504040204" pitchFamily="34" charset="0"/>
                          <a:hlinkClick r:id="rId2">
                            <a:extLst>
                              <a:ext uri="{A12FA001-AC4F-418D-AE19-62706E023703}">
                                <ahyp:hlinkClr xmlns:ahyp="http://schemas.microsoft.com/office/drawing/2018/hyperlinkcolor" val="tx"/>
                              </a:ext>
                            </a:extLst>
                          </a:hlinkClick>
                        </a:rPr>
                        <a:t>Intersecretariat</a:t>
                      </a:r>
                      <a:r>
                        <a:rPr lang="en-US" sz="1400" u="none" strike="noStrike" dirty="0">
                          <a:solidFill>
                            <a:srgbClr val="0563C1"/>
                          </a:solidFill>
                          <a:effectLst/>
                          <a:latin typeface="verdana" panose="020B0604030504040204" pitchFamily="34" charset="0"/>
                          <a:hlinkClick r:id="rId2">
                            <a:extLst>
                              <a:ext uri="{A12FA001-AC4F-418D-AE19-62706E023703}">
                                <ahyp:hlinkClr xmlns:ahyp="http://schemas.microsoft.com/office/drawing/2018/hyperlinkcolor" val="tx"/>
                              </a:ext>
                            </a:extLst>
                          </a:hlinkClick>
                        </a:rPr>
                        <a:t> Working Group on National Accounts (</a:t>
                      </a:r>
                      <a:r>
                        <a:rPr lang="en-US" sz="1400" u="none" strike="noStrike" dirty="0" err="1">
                          <a:solidFill>
                            <a:srgbClr val="0563C1"/>
                          </a:solidFill>
                          <a:effectLst/>
                          <a:latin typeface="verdana" panose="020B0604030504040204" pitchFamily="34" charset="0"/>
                          <a:hlinkClick r:id="rId2">
                            <a:extLst>
                              <a:ext uri="{A12FA001-AC4F-418D-AE19-62706E023703}">
                                <ahyp:hlinkClr xmlns:ahyp="http://schemas.microsoft.com/office/drawing/2018/hyperlinkcolor" val="tx"/>
                              </a:ext>
                            </a:extLst>
                          </a:hlinkClick>
                        </a:rPr>
                        <a:t>ISWGNA</a:t>
                      </a:r>
                      <a:r>
                        <a:rPr lang="en-US" sz="1400" u="none" strike="noStrike" dirty="0">
                          <a:solidFill>
                            <a:schemeClr val="bg1"/>
                          </a:solidFill>
                          <a:effectLst/>
                          <a:latin typeface="verdana" panose="020B0604030504040204" pitchFamily="34" charset="0"/>
                          <a:hlinkClick r:id="rId2">
                            <a:extLst>
                              <a:ext uri="{A12FA001-AC4F-418D-AE19-62706E023703}">
                                <ahyp:hlinkClr xmlns:ahyp="http://schemas.microsoft.com/office/drawing/2018/hyperlinkcolor" val="tx"/>
                              </a:ext>
                            </a:extLst>
                          </a:hlinkClick>
                        </a:rPr>
                        <a:t>)</a:t>
                      </a:r>
                      <a:r>
                        <a:rPr lang="en-US" sz="1400" dirty="0">
                          <a:solidFill>
                            <a:schemeClr val="bg1"/>
                          </a:solidFill>
                          <a:effectLst/>
                          <a:latin typeface="verdana" panose="020B0604030504040204" pitchFamily="34" charset="0"/>
                        </a:rPr>
                        <a:t>, assisted by the </a:t>
                      </a:r>
                      <a:r>
                        <a:rPr lang="en-US" sz="1400" u="none" strike="noStrike" dirty="0">
                          <a:solidFill>
                            <a:schemeClr val="bg1"/>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Advisory Expert Group on National Accounts (AEG)</a:t>
                      </a:r>
                      <a:r>
                        <a:rPr lang="en-US" sz="1400" dirty="0">
                          <a:solidFill>
                            <a:schemeClr val="bg1"/>
                          </a:solidFill>
                          <a:effectLst/>
                          <a:latin typeface="verdana" panose="020B0604030504040204" pitchFamily="34" charset="0"/>
                        </a:rPr>
                        <a:t>, oversees the overall 2008 SNA update </a:t>
                      </a:r>
                      <a:r>
                        <a:rPr lang="en-US" sz="1400" dirty="0" err="1">
                          <a:solidFill>
                            <a:schemeClr val="bg1"/>
                          </a:solidFill>
                          <a:effectLst/>
                          <a:latin typeface="verdana" panose="020B0604030504040204" pitchFamily="34" charset="0"/>
                        </a:rPr>
                        <a:t>programme</a:t>
                      </a:r>
                      <a:r>
                        <a:rPr lang="en-US" sz="1400" dirty="0">
                          <a:solidFill>
                            <a:schemeClr val="bg1"/>
                          </a:solidFill>
                          <a:effectLst/>
                          <a:latin typeface="verdana" panose="020B0604030504040204" pitchFamily="34" charset="0"/>
                        </a:rPr>
                        <a:t>.</a:t>
                      </a:r>
                    </a:p>
                    <a:p>
                      <a:pPr algn="just" rtl="0"/>
                      <a:r>
                        <a:rPr lang="en-US" sz="1400" dirty="0">
                          <a:solidFill>
                            <a:schemeClr val="bg1"/>
                          </a:solidFill>
                          <a:effectLst/>
                          <a:latin typeface="verdana" panose="020B0604030504040204" pitchFamily="34" charset="0"/>
                        </a:rPr>
                        <a:t>The </a:t>
                      </a:r>
                      <a:r>
                        <a:rPr lang="en-US" sz="1400" u="none" strike="noStrike" dirty="0">
                          <a:solidFill>
                            <a:schemeClr val="bg1"/>
                          </a:solidFill>
                          <a:effectLst/>
                          <a:latin typeface="verdana" panose="020B0604030504040204" pitchFamily="34" charset="0"/>
                          <a:hlinkClick r:id="rId4">
                            <a:extLst>
                              <a:ext uri="{A12FA001-AC4F-418D-AE19-62706E023703}">
                                <ahyp:hlinkClr xmlns:ahyp="http://schemas.microsoft.com/office/drawing/2018/hyperlinkcolor" val="tx"/>
                              </a:ext>
                            </a:extLst>
                          </a:hlinkClick>
                        </a:rPr>
                        <a:t>Project Management</a:t>
                      </a:r>
                      <a:r>
                        <a:rPr lang="en-US" sz="1400" dirty="0">
                          <a:solidFill>
                            <a:schemeClr val="bg1"/>
                          </a:solidFill>
                          <a:effectLst/>
                          <a:latin typeface="verdana" panose="020B0604030504040204" pitchFamily="34" charset="0"/>
                        </a:rPr>
                        <a:t> page contains all documents (</a:t>
                      </a:r>
                      <a:r>
                        <a:rPr lang="en-US" sz="1400" dirty="0" err="1">
                          <a:solidFill>
                            <a:schemeClr val="bg1"/>
                          </a:solidFill>
                          <a:effectLst/>
                          <a:latin typeface="verdana" panose="020B0604030504040204" pitchFamily="34" charset="0"/>
                        </a:rPr>
                        <a:t>workprogramme</a:t>
                      </a:r>
                      <a:r>
                        <a:rPr lang="en-US" sz="1400" dirty="0">
                          <a:solidFill>
                            <a:schemeClr val="bg1"/>
                          </a:solidFill>
                          <a:effectLst/>
                          <a:latin typeface="verdana" panose="020B0604030504040204" pitchFamily="34" charset="0"/>
                        </a:rPr>
                        <a:t>, governance arrangements, progress reports of the project manager, reports to the UNSC, minutes of </a:t>
                      </a:r>
                      <a:r>
                        <a:rPr lang="en-US" sz="1400" dirty="0" err="1">
                          <a:solidFill>
                            <a:schemeClr val="bg1"/>
                          </a:solidFill>
                          <a:effectLst/>
                          <a:latin typeface="verdana" panose="020B0604030504040204" pitchFamily="34" charset="0"/>
                        </a:rPr>
                        <a:t>ISWGNA</a:t>
                      </a:r>
                      <a:r>
                        <a:rPr lang="en-US" sz="1400" dirty="0">
                          <a:solidFill>
                            <a:schemeClr val="bg1"/>
                          </a:solidFill>
                          <a:effectLst/>
                          <a:latin typeface="verdana" panose="020B0604030504040204" pitchFamily="34" charset="0"/>
                        </a:rPr>
                        <a:t> meetings, etc.) relevant to the management of the update project. The </a:t>
                      </a:r>
                      <a:r>
                        <a:rPr lang="en-US" sz="1400" u="none" strike="noStrike" dirty="0">
                          <a:solidFill>
                            <a:schemeClr val="bg1"/>
                          </a:solidFill>
                          <a:effectLst/>
                          <a:latin typeface="verdana" panose="020B0604030504040204" pitchFamily="34" charset="0"/>
                          <a:hlinkClick r:id="rId5">
                            <a:extLst>
                              <a:ext uri="{A12FA001-AC4F-418D-AE19-62706E023703}">
                                <ahyp:hlinkClr xmlns:ahyp="http://schemas.microsoft.com/office/drawing/2018/hyperlinkcolor" val="tx"/>
                              </a:ext>
                            </a:extLst>
                          </a:hlinkClick>
                        </a:rPr>
                        <a:t>2025 SNA Chapters</a:t>
                      </a:r>
                      <a:r>
                        <a:rPr lang="en-US" sz="1400" dirty="0">
                          <a:solidFill>
                            <a:schemeClr val="bg1"/>
                          </a:solidFill>
                          <a:effectLst/>
                          <a:latin typeface="verdana" panose="020B0604030504040204" pitchFamily="34" charset="0"/>
                        </a:rPr>
                        <a:t> page contains the Annotated Outlines, draft chapters and final chapters of the 2025 SNA.</a:t>
                      </a:r>
                    </a:p>
                    <a:p>
                      <a:pPr algn="just" rtl="0"/>
                      <a:r>
                        <a:rPr lang="en-US" sz="1400" dirty="0">
                          <a:solidFill>
                            <a:schemeClr val="bg1"/>
                          </a:solidFill>
                          <a:effectLst/>
                          <a:latin typeface="verdana" panose="020B0604030504040204" pitchFamily="34" charset="0"/>
                        </a:rPr>
                        <a:t>A three-pronged approach is envisaged for the update of the 2008 SNA:</a:t>
                      </a:r>
                    </a:p>
                    <a:p>
                      <a:pPr algn="just" rtl="0"/>
                      <a:r>
                        <a:rPr lang="en-US" sz="1400" b="1" i="0" u="none" strike="noStrike" kern="1200" baseline="0" dirty="0">
                          <a:solidFill>
                            <a:schemeClr val="bg1"/>
                          </a:solidFill>
                          <a:latin typeface="Verdana" panose="020B0604030504040204" pitchFamily="34" charset="0"/>
                        </a:rPr>
                        <a:t>Undertaking technical research in prioritized and other national accounts issues and experimentation and testing of selected recommendations. </a:t>
                      </a:r>
                      <a:r>
                        <a:rPr lang="en-US" sz="1400" b="0" i="0" u="none" strike="noStrike" kern="1200" baseline="0" dirty="0">
                          <a:solidFill>
                            <a:schemeClr val="bg1"/>
                          </a:solidFill>
                          <a:latin typeface="Verdana" panose="020B0604030504040204" pitchFamily="34" charset="0"/>
                        </a:rPr>
                        <a:t>To address the issues a series of </a:t>
                      </a:r>
                      <a:r>
                        <a:rPr lang="en-US" sz="1400" b="0" i="0" u="sng" strike="noStrike" kern="1200" baseline="0" dirty="0">
                          <a:solidFill>
                            <a:schemeClr val="bg1"/>
                          </a:solidFill>
                          <a:latin typeface="Verdana" panose="020B0604030504040204" pitchFamily="34" charset="0"/>
                        </a:rPr>
                        <a:t>Guidance Notes</a:t>
                      </a:r>
                      <a:r>
                        <a:rPr lang="en-US" sz="1400" b="0" i="0" u="none" strike="noStrike" kern="1200" baseline="0" dirty="0">
                          <a:solidFill>
                            <a:schemeClr val="bg1"/>
                          </a:solidFill>
                          <a:latin typeface="Verdana" panose="020B0604030504040204" pitchFamily="34" charset="0"/>
                        </a:rPr>
                        <a:t> are being developed. This list is based on the consolidated SNA research agenda and an </a:t>
                      </a:r>
                      <a:r>
                        <a:rPr lang="en-US" sz="1400" b="0" i="0" u="sng" strike="noStrike" kern="1200" baseline="0" dirty="0">
                          <a:solidFill>
                            <a:schemeClr val="bg1"/>
                          </a:solidFill>
                          <a:latin typeface="Verdana" panose="020B0604030504040204" pitchFamily="34" charset="0"/>
                        </a:rPr>
                        <a:t>initial list of issues</a:t>
                      </a:r>
                      <a:r>
                        <a:rPr lang="en-US" sz="1400" b="0" i="0" u="none" strike="noStrike" kern="1200" baseline="0" dirty="0">
                          <a:solidFill>
                            <a:schemeClr val="bg1"/>
                          </a:solidFill>
                          <a:latin typeface="Verdana" panose="020B0604030504040204" pitchFamily="34" charset="0"/>
                        </a:rPr>
                        <a:t> considered for updating the 2008 SNA which was identified in July 2020.</a:t>
                      </a:r>
                    </a:p>
                    <a:p>
                      <a:pPr algn="just" rtl="0"/>
                      <a:r>
                        <a:rPr lang="en-US" sz="1400" b="0" i="0" u="none" strike="noStrike" kern="1200" baseline="0" dirty="0">
                          <a:solidFill>
                            <a:schemeClr val="bg1"/>
                          </a:solidFill>
                          <a:latin typeface="Verdana" panose="020B0604030504040204" pitchFamily="34" charset="0"/>
                        </a:rPr>
                        <a:t>A novel key feature within the research component of the update of the 2008 SNA work </a:t>
                      </a:r>
                      <a:r>
                        <a:rPr lang="en-US" sz="1400" b="0" i="0" u="none" strike="noStrike" kern="1200" baseline="0" dirty="0" err="1">
                          <a:solidFill>
                            <a:schemeClr val="bg1"/>
                          </a:solidFill>
                          <a:latin typeface="Verdana" panose="020B0604030504040204" pitchFamily="34" charset="0"/>
                        </a:rPr>
                        <a:t>programme</a:t>
                      </a:r>
                      <a:r>
                        <a:rPr lang="en-US" sz="1400" b="0" i="0" u="none" strike="noStrike" kern="1200" baseline="0" dirty="0">
                          <a:solidFill>
                            <a:schemeClr val="bg1"/>
                          </a:solidFill>
                          <a:latin typeface="Verdana" panose="020B0604030504040204" pitchFamily="34" charset="0"/>
                        </a:rPr>
                        <a:t> is the explicit inclusion of an </a:t>
                      </a:r>
                      <a:r>
                        <a:rPr lang="en-US" sz="1400" b="0" i="0" u="sng" strike="noStrike" kern="1200" baseline="0" dirty="0">
                          <a:solidFill>
                            <a:schemeClr val="bg1"/>
                          </a:solidFill>
                          <a:latin typeface="Verdana" panose="020B0604030504040204" pitchFamily="34" charset="0"/>
                        </a:rPr>
                        <a:t>experimental estimation / early implementation</a:t>
                      </a:r>
                      <a:r>
                        <a:rPr lang="en-US" sz="1400" b="0" i="0" u="none" strike="noStrike" kern="1200" baseline="0" dirty="0">
                          <a:solidFill>
                            <a:schemeClr val="bg1"/>
                          </a:solidFill>
                          <a:latin typeface="Verdana" panose="020B0604030504040204" pitchFamily="34" charset="0"/>
                        </a:rPr>
                        <a:t> component for some recommendations in the guidance notes.</a:t>
                      </a:r>
                    </a:p>
                    <a:p>
                      <a:pPr algn="just" rtl="0"/>
                      <a:r>
                        <a:rPr lang="en-US" sz="1400" b="0" i="0" u="none" strike="noStrike" kern="1200" baseline="0" dirty="0">
                          <a:solidFill>
                            <a:schemeClr val="bg1"/>
                          </a:solidFill>
                          <a:latin typeface="Verdana" panose="020B0604030504040204" pitchFamily="34" charset="0"/>
                        </a:rPr>
                        <a:t>Dedicated task teams were established to undertake the technical research and draft guidance notes.</a:t>
                      </a:r>
                    </a:p>
                    <a:p>
                      <a:pPr algn="just" rtl="0"/>
                      <a:r>
                        <a:rPr lang="en-US" sz="1400" b="1" i="0" u="none" strike="noStrike" kern="1200" baseline="0" dirty="0">
                          <a:solidFill>
                            <a:schemeClr val="bg1"/>
                          </a:solidFill>
                          <a:latin typeface="Verdana" panose="020B0604030504040204" pitchFamily="34" charset="0"/>
                        </a:rPr>
                        <a:t>Engaging in a broad consultation on the issues related to the thematic areas. </a:t>
                      </a:r>
                      <a:r>
                        <a:rPr lang="en-US" sz="1400" b="0" i="0" u="none" strike="noStrike" kern="1200" baseline="0" dirty="0">
                          <a:solidFill>
                            <a:schemeClr val="bg1"/>
                          </a:solidFill>
                          <a:latin typeface="Verdana" panose="020B0604030504040204" pitchFamily="34" charset="0"/>
                        </a:rPr>
                        <a:t>The Broad Consultation component of the SNA update constitutes several rounds of interactions with various groups of stakeholders such as compilers, policymakers, academia, and the private sector. Among the instruments used to broadcast the update and collect feedback are online </a:t>
                      </a:r>
                      <a:r>
                        <a:rPr lang="en-US" sz="1400" b="0" i="0" u="sng" strike="noStrike" kern="1200" baseline="0" dirty="0">
                          <a:solidFill>
                            <a:schemeClr val="bg1"/>
                          </a:solidFill>
                          <a:latin typeface="Verdana" panose="020B0604030504040204" pitchFamily="34" charset="0"/>
                        </a:rPr>
                        <a:t>Global Consultations</a:t>
                      </a:r>
                      <a:r>
                        <a:rPr lang="en-US" sz="1400" b="0" i="0" u="none" strike="noStrike" kern="1200" baseline="0" dirty="0">
                          <a:solidFill>
                            <a:schemeClr val="bg1"/>
                          </a:solidFill>
                          <a:latin typeface="Verdana" panose="020B0604030504040204" pitchFamily="34" charset="0"/>
                        </a:rPr>
                        <a:t> on the guidance notes and </a:t>
                      </a:r>
                      <a:r>
                        <a:rPr lang="en-US" sz="1400" b="0" i="0" u="sng" strike="noStrike" kern="1200" baseline="0" dirty="0">
                          <a:solidFill>
                            <a:schemeClr val="bg1"/>
                          </a:solidFill>
                          <a:latin typeface="Verdana" panose="020B0604030504040204" pitchFamily="34" charset="0"/>
                        </a:rPr>
                        <a:t>Outreach</a:t>
                      </a:r>
                      <a:r>
                        <a:rPr lang="en-US" sz="1400" b="0" i="0" u="none" strike="noStrike" kern="1200" baseline="0" dirty="0">
                          <a:solidFill>
                            <a:schemeClr val="bg1"/>
                          </a:solidFill>
                          <a:latin typeface="Verdana" panose="020B0604030504040204" pitchFamily="34" charset="0"/>
                        </a:rPr>
                        <a:t> activities through global and regional webinars and forums.</a:t>
                      </a:r>
                    </a:p>
                    <a:p>
                      <a:pPr algn="just" rtl="0"/>
                      <a:r>
                        <a:rPr lang="en-US" sz="1400" b="1" i="0" u="none" strike="noStrike" kern="1200" baseline="0" dirty="0">
                          <a:solidFill>
                            <a:schemeClr val="bg1"/>
                          </a:solidFill>
                          <a:latin typeface="Verdana" panose="020B0604030504040204" pitchFamily="34" charset="0"/>
                        </a:rPr>
                        <a:t>Ensuring overall consistency with other statistical standards in the system of economic </a:t>
                      </a:r>
                      <a:r>
                        <a:rPr lang="en-US" sz="1400" b="1" i="0" u="none" strike="noStrike" kern="1200" baseline="0" dirty="0" err="1">
                          <a:solidFill>
                            <a:schemeClr val="bg1"/>
                          </a:solidFill>
                          <a:latin typeface="Verdana" panose="020B0604030504040204" pitchFamily="34" charset="0"/>
                        </a:rPr>
                        <a:t>statistics.</a:t>
                      </a:r>
                      <a:r>
                        <a:rPr lang="en-US" sz="1400" b="0" i="0" u="none" strike="noStrike" kern="1200" baseline="0" dirty="0" err="1">
                          <a:solidFill>
                            <a:schemeClr val="bg1"/>
                          </a:solidFill>
                          <a:latin typeface="Verdana" panose="020B0604030504040204" pitchFamily="34" charset="0"/>
                        </a:rPr>
                        <a:t>For</a:t>
                      </a:r>
                      <a:r>
                        <a:rPr lang="en-US" sz="1400" b="0" i="0" u="none" strike="noStrike" kern="1200" baseline="0" dirty="0">
                          <a:solidFill>
                            <a:schemeClr val="bg1"/>
                          </a:solidFill>
                          <a:latin typeface="Verdana" panose="020B0604030504040204" pitchFamily="34" charset="0"/>
                        </a:rPr>
                        <a:t> overlapping issues in the research agendas identified for the SNA, BPM, GFS, </a:t>
                      </a:r>
                      <a:r>
                        <a:rPr lang="en-US" sz="1400" b="0" i="0" u="none" strike="noStrike" kern="1200" baseline="0" dirty="0" err="1">
                          <a:solidFill>
                            <a:schemeClr val="bg1"/>
                          </a:solidFill>
                          <a:latin typeface="Verdana" panose="020B0604030504040204" pitchFamily="34" charset="0"/>
                        </a:rPr>
                        <a:t>MFSM</a:t>
                      </a:r>
                      <a:r>
                        <a:rPr lang="en-US" sz="1400" b="0" i="0" u="none" strike="noStrike" kern="1200" baseline="0" dirty="0">
                          <a:solidFill>
                            <a:schemeClr val="bg1"/>
                          </a:solidFill>
                          <a:latin typeface="Verdana" panose="020B0604030504040204" pitchFamily="34" charset="0"/>
                        </a:rPr>
                        <a:t>, SEEA, ISIC and CPC etc., the Task Teams were established consisting of subject matter experts from relevant Committees of Experts and other groups.</a:t>
                      </a:r>
                    </a:p>
                    <a:p>
                      <a:pPr algn="just" rtl="0"/>
                      <a:r>
                        <a:rPr lang="en-US" sz="1400" b="0" i="0" u="none" strike="noStrike" kern="1200" baseline="0" dirty="0">
                          <a:solidFill>
                            <a:schemeClr val="bg1"/>
                          </a:solidFill>
                          <a:latin typeface="Verdana" panose="020B0604030504040204" pitchFamily="34" charset="0"/>
                        </a:rPr>
                        <a:t>As of March 2022, of specific note is the historically close collaboration of the work on the </a:t>
                      </a:r>
                      <a:r>
                        <a:rPr lang="en-US" sz="1400" b="0" i="0" u="sng" strike="noStrike" kern="1200" baseline="0" dirty="0">
                          <a:solidFill>
                            <a:schemeClr val="bg1"/>
                          </a:solidFill>
                          <a:latin typeface="Verdana" panose="020B0604030504040204" pitchFamily="34" charset="0"/>
                        </a:rPr>
                        <a:t>update of the </a:t>
                      </a:r>
                      <a:r>
                        <a:rPr lang="en-US" sz="1400" b="0" i="0" u="sng" strike="noStrike" kern="1200" baseline="0" dirty="0" err="1">
                          <a:solidFill>
                            <a:schemeClr val="bg1"/>
                          </a:solidFill>
                          <a:latin typeface="Verdana" panose="020B0604030504040204" pitchFamily="34" charset="0"/>
                        </a:rPr>
                        <a:t>BPM6</a:t>
                      </a:r>
                      <a:r>
                        <a:rPr lang="en-US" sz="1400" b="0" i="0" u="none" strike="noStrike" kern="1200" baseline="0" dirty="0">
                          <a:solidFill>
                            <a:schemeClr val="bg1"/>
                          </a:solidFill>
                          <a:latin typeface="Verdana" panose="020B0604030504040204" pitchFamily="34" charset="0"/>
                        </a:rPr>
                        <a:t> and the 2008 SNA and the efforts to align the two standards, as well as the engagement of the </a:t>
                      </a:r>
                      <a:r>
                        <a:rPr lang="en-US" sz="1400" b="0" i="0" u="sng" strike="noStrike" kern="1200" baseline="0" dirty="0">
                          <a:solidFill>
                            <a:schemeClr val="bg1"/>
                          </a:solidFill>
                          <a:latin typeface="Verdana" panose="020B0604030504040204" pitchFamily="34" charset="0"/>
                        </a:rPr>
                        <a:t>Government Finance Statistics Community</a:t>
                      </a:r>
                      <a:r>
                        <a:rPr lang="en-US" sz="1400" b="0" i="0" u="none" strike="noStrike" kern="1200" baseline="0" dirty="0">
                          <a:solidFill>
                            <a:schemeClr val="bg1"/>
                          </a:solidFill>
                          <a:latin typeface="Verdana" panose="020B0604030504040204" pitchFamily="34" charset="0"/>
                        </a:rPr>
                        <a:t> in the update </a:t>
                      </a:r>
                      <a:r>
                        <a:rPr lang="en-US" sz="1400" b="0" i="0" u="none" strike="noStrike" kern="1200" baseline="0" dirty="0" err="1">
                          <a:solidFill>
                            <a:schemeClr val="bg1"/>
                          </a:solidFill>
                          <a:latin typeface="Verdana" panose="020B0604030504040204" pitchFamily="34" charset="0"/>
                        </a:rPr>
                        <a:t>programme</a:t>
                      </a:r>
                      <a:endParaRPr lang="en-US" sz="1400" dirty="0">
                        <a:solidFill>
                          <a:schemeClr val="bg1"/>
                        </a:solidFill>
                        <a:effectLst/>
                        <a:latin typeface="verdana" panose="020B0604030504040204" pitchFamily="34" charset="0"/>
                      </a:endParaRPr>
                    </a:p>
                    <a:p>
                      <a:endParaRPr lang="en-US" sz="1200" dirty="0">
                        <a:solidFill>
                          <a:schemeClr val="bg1"/>
                        </a:solidFill>
                      </a:endParaRPr>
                    </a:p>
                  </a:txBody>
                  <a:tcPr/>
                </a:tc>
                <a:tc>
                  <a:txBody>
                    <a:bodyPr/>
                    <a:lstStyle/>
                    <a:p>
                      <a:r>
                        <a:rPr lang="en-US" sz="2000" b="1" kern="1200" dirty="0">
                          <a:solidFill>
                            <a:schemeClr val="bg1"/>
                          </a:solidFill>
                          <a:effectLst/>
                          <a:latin typeface="+mn-lt"/>
                          <a:ea typeface="+mn-ea"/>
                          <a:cs typeface="+mn-cs"/>
                        </a:rPr>
                        <a:t>List of Task Teams</a:t>
                      </a:r>
                      <a:endParaRPr lang="en-US" sz="2000" kern="1200" dirty="0">
                        <a:solidFill>
                          <a:schemeClr val="bg1"/>
                        </a:solidFill>
                        <a:effectLst/>
                        <a:latin typeface="+mn-lt"/>
                        <a:ea typeface="+mn-ea"/>
                        <a:cs typeface="+mn-cs"/>
                      </a:endParaRPr>
                    </a:p>
                    <a:p>
                      <a:r>
                        <a:rPr lang="en-US" sz="2000" b="1" kern="1200" dirty="0">
                          <a:solidFill>
                            <a:schemeClr val="bg1"/>
                          </a:solidFill>
                          <a:effectLst/>
                          <a:latin typeface="+mn-lt"/>
                          <a:ea typeface="+mn-ea"/>
                          <a:cs typeface="+mn-cs"/>
                          <a:hlinkClick r:id="rId6">
                            <a:extLst>
                              <a:ext uri="{A12FA001-AC4F-418D-AE19-62706E023703}">
                                <ahyp:hlinkClr xmlns:ahyp="http://schemas.microsoft.com/office/drawing/2018/hyperlinkcolor" val="tx"/>
                              </a:ext>
                            </a:extLst>
                          </a:hlinkClick>
                        </a:rPr>
                        <a:t>Digitalization Task Team</a:t>
                      </a:r>
                      <a:endParaRPr lang="en-US" sz="2000" kern="1200" dirty="0">
                        <a:solidFill>
                          <a:schemeClr val="bg1"/>
                        </a:solidFill>
                        <a:effectLst/>
                        <a:latin typeface="+mn-lt"/>
                        <a:ea typeface="+mn-ea"/>
                        <a:cs typeface="+mn-cs"/>
                      </a:endParaRPr>
                    </a:p>
                    <a:p>
                      <a:r>
                        <a:rPr lang="en-US" sz="2000" kern="1200" dirty="0">
                          <a:solidFill>
                            <a:schemeClr val="bg1"/>
                          </a:solidFill>
                          <a:effectLst/>
                          <a:latin typeface="+mn-lt"/>
                          <a:ea typeface="+mn-ea"/>
                          <a:cs typeface="+mn-cs"/>
                        </a:rPr>
                        <a:t> </a:t>
                      </a:r>
                    </a:p>
                    <a:p>
                      <a:r>
                        <a:rPr lang="en-US" sz="2000" b="1" kern="1200" dirty="0">
                          <a:solidFill>
                            <a:schemeClr val="bg1"/>
                          </a:solidFill>
                          <a:effectLst/>
                          <a:latin typeface="+mn-lt"/>
                          <a:ea typeface="+mn-ea"/>
                          <a:cs typeface="+mn-cs"/>
                          <a:hlinkClick r:id="rId7">
                            <a:extLst>
                              <a:ext uri="{A12FA001-AC4F-418D-AE19-62706E023703}">
                                <ahyp:hlinkClr xmlns:ahyp="http://schemas.microsoft.com/office/drawing/2018/hyperlinkcolor" val="tx"/>
                              </a:ext>
                            </a:extLst>
                          </a:hlinkClick>
                        </a:rPr>
                        <a:t>Wellbeing and Sustainability Task Team</a:t>
                      </a:r>
                      <a:endParaRPr lang="en-US" sz="2000" kern="1200" dirty="0">
                        <a:solidFill>
                          <a:schemeClr val="bg1"/>
                        </a:solidFill>
                        <a:effectLst/>
                        <a:latin typeface="+mn-lt"/>
                        <a:ea typeface="+mn-ea"/>
                        <a:cs typeface="+mn-cs"/>
                      </a:endParaRPr>
                    </a:p>
                    <a:p>
                      <a:r>
                        <a:rPr lang="en-US" sz="2000" kern="1200" dirty="0">
                          <a:solidFill>
                            <a:schemeClr val="bg1"/>
                          </a:solidFill>
                          <a:effectLst/>
                          <a:latin typeface="+mn-lt"/>
                          <a:ea typeface="+mn-ea"/>
                          <a:cs typeface="+mn-cs"/>
                        </a:rPr>
                        <a:t> </a:t>
                      </a:r>
                    </a:p>
                    <a:p>
                      <a:r>
                        <a:rPr lang="en-US" sz="2000" b="1" kern="1200" dirty="0">
                          <a:solidFill>
                            <a:schemeClr val="bg1"/>
                          </a:solidFill>
                          <a:effectLst/>
                          <a:latin typeface="+mn-lt"/>
                          <a:ea typeface="+mn-ea"/>
                          <a:cs typeface="+mn-cs"/>
                          <a:hlinkClick r:id="rId8">
                            <a:extLst>
                              <a:ext uri="{A12FA001-AC4F-418D-AE19-62706E023703}">
                                <ahyp:hlinkClr xmlns:ahyp="http://schemas.microsoft.com/office/drawing/2018/hyperlinkcolor" val="tx"/>
                              </a:ext>
                            </a:extLst>
                          </a:hlinkClick>
                        </a:rPr>
                        <a:t>Joint Globalization Task Team</a:t>
                      </a:r>
                      <a:endParaRPr lang="en-US" sz="2000" kern="1200" dirty="0">
                        <a:solidFill>
                          <a:schemeClr val="bg1"/>
                        </a:solidFill>
                        <a:effectLst/>
                        <a:latin typeface="+mn-lt"/>
                        <a:ea typeface="+mn-ea"/>
                        <a:cs typeface="+mn-cs"/>
                      </a:endParaRPr>
                    </a:p>
                    <a:p>
                      <a:r>
                        <a:rPr lang="en-US" sz="2000" kern="1200" dirty="0">
                          <a:solidFill>
                            <a:schemeClr val="bg1"/>
                          </a:solidFill>
                          <a:effectLst/>
                          <a:latin typeface="+mn-lt"/>
                          <a:ea typeface="+mn-ea"/>
                          <a:cs typeface="+mn-cs"/>
                        </a:rPr>
                        <a:t> </a:t>
                      </a:r>
                    </a:p>
                    <a:p>
                      <a:r>
                        <a:rPr lang="en-US" sz="2000" b="1" kern="1200" dirty="0">
                          <a:solidFill>
                            <a:schemeClr val="bg1"/>
                          </a:solidFill>
                          <a:effectLst/>
                          <a:latin typeface="+mn-lt"/>
                          <a:ea typeface="+mn-ea"/>
                          <a:cs typeface="+mn-cs"/>
                          <a:hlinkClick r:id="rId9">
                            <a:extLst>
                              <a:ext uri="{A12FA001-AC4F-418D-AE19-62706E023703}">
                                <ahyp:hlinkClr xmlns:ahyp="http://schemas.microsoft.com/office/drawing/2018/hyperlinkcolor" val="tx"/>
                              </a:ext>
                            </a:extLst>
                          </a:hlinkClick>
                        </a:rPr>
                        <a:t>Joint Communication Task Team</a:t>
                      </a:r>
                      <a:endParaRPr lang="en-US" sz="2000" kern="1200" dirty="0">
                        <a:solidFill>
                          <a:schemeClr val="bg1"/>
                        </a:solidFill>
                        <a:effectLst/>
                        <a:latin typeface="+mn-lt"/>
                        <a:ea typeface="+mn-ea"/>
                        <a:cs typeface="+mn-cs"/>
                      </a:endParaRPr>
                    </a:p>
                    <a:p>
                      <a:r>
                        <a:rPr lang="en-US" sz="2000" kern="1200" dirty="0">
                          <a:solidFill>
                            <a:schemeClr val="bg1"/>
                          </a:solidFill>
                          <a:effectLst/>
                          <a:latin typeface="+mn-lt"/>
                          <a:ea typeface="+mn-ea"/>
                          <a:cs typeface="+mn-cs"/>
                        </a:rPr>
                        <a:t> </a:t>
                      </a:r>
                    </a:p>
                    <a:p>
                      <a:r>
                        <a:rPr lang="en-US" sz="2000" b="1" kern="1200" dirty="0">
                          <a:solidFill>
                            <a:schemeClr val="bg1"/>
                          </a:solidFill>
                          <a:effectLst/>
                          <a:latin typeface="+mn-lt"/>
                          <a:ea typeface="+mn-ea"/>
                          <a:cs typeface="+mn-cs"/>
                          <a:hlinkClick r:id="rId10">
                            <a:extLst>
                              <a:ext uri="{A12FA001-AC4F-418D-AE19-62706E023703}">
                                <ahyp:hlinkClr xmlns:ahyp="http://schemas.microsoft.com/office/drawing/2018/hyperlinkcolor" val="tx"/>
                              </a:ext>
                            </a:extLst>
                          </a:hlinkClick>
                        </a:rPr>
                        <a:t>Joint Financial and Payment Systems Task Team</a:t>
                      </a:r>
                      <a:endParaRPr lang="en-US" sz="2000" kern="1200" dirty="0">
                        <a:solidFill>
                          <a:schemeClr val="bg1"/>
                        </a:solidFill>
                        <a:effectLst/>
                        <a:latin typeface="+mn-lt"/>
                        <a:ea typeface="+mn-ea"/>
                        <a:cs typeface="+mn-cs"/>
                      </a:endParaRPr>
                    </a:p>
                    <a:p>
                      <a:r>
                        <a:rPr lang="en-US" sz="2000" kern="1200" dirty="0">
                          <a:solidFill>
                            <a:schemeClr val="bg1"/>
                          </a:solidFill>
                          <a:effectLst/>
                          <a:latin typeface="+mn-lt"/>
                          <a:ea typeface="+mn-ea"/>
                          <a:cs typeface="+mn-cs"/>
                        </a:rPr>
                        <a:t> </a:t>
                      </a:r>
                    </a:p>
                    <a:p>
                      <a:r>
                        <a:rPr lang="en-US" sz="2000" b="1" kern="1200" dirty="0">
                          <a:solidFill>
                            <a:schemeClr val="bg1"/>
                          </a:solidFill>
                          <a:effectLst/>
                          <a:latin typeface="+mn-lt"/>
                          <a:ea typeface="+mn-ea"/>
                          <a:cs typeface="+mn-cs"/>
                          <a:hlinkClick r:id="rId11">
                            <a:extLst>
                              <a:ext uri="{A12FA001-AC4F-418D-AE19-62706E023703}">
                                <ahyp:hlinkClr xmlns:ahyp="http://schemas.microsoft.com/office/drawing/2018/hyperlinkcolor" val="tx"/>
                              </a:ext>
                            </a:extLst>
                          </a:hlinkClick>
                        </a:rPr>
                        <a:t>Joint Informal Economy Task Team</a:t>
                      </a:r>
                      <a:endParaRPr lang="en-US" sz="2000" kern="1200" dirty="0">
                        <a:solidFill>
                          <a:schemeClr val="bg1"/>
                        </a:solidFill>
                        <a:effectLst/>
                        <a:latin typeface="+mn-lt"/>
                        <a:ea typeface="+mn-ea"/>
                        <a:cs typeface="+mn-cs"/>
                      </a:endParaRPr>
                    </a:p>
                    <a:p>
                      <a:r>
                        <a:rPr lang="en-US" sz="2000" kern="1200" dirty="0">
                          <a:solidFill>
                            <a:schemeClr val="bg1"/>
                          </a:solidFill>
                          <a:effectLst/>
                          <a:latin typeface="+mn-lt"/>
                          <a:ea typeface="+mn-ea"/>
                          <a:cs typeface="+mn-cs"/>
                        </a:rPr>
                        <a:t> </a:t>
                      </a:r>
                    </a:p>
                    <a:p>
                      <a:r>
                        <a:rPr lang="en-US" sz="2000" b="1" kern="1200" dirty="0">
                          <a:solidFill>
                            <a:schemeClr val="bg1"/>
                          </a:solidFill>
                          <a:effectLst/>
                          <a:latin typeface="+mn-lt"/>
                          <a:ea typeface="+mn-ea"/>
                          <a:cs typeface="+mn-cs"/>
                          <a:hlinkClick r:id="rId12">
                            <a:extLst>
                              <a:ext uri="{A12FA001-AC4F-418D-AE19-62706E023703}">
                                <ahyp:hlinkClr xmlns:ahyp="http://schemas.microsoft.com/office/drawing/2018/hyperlinkcolor" val="tx"/>
                              </a:ext>
                            </a:extLst>
                          </a:hlinkClick>
                        </a:rPr>
                        <a:t>Joint Islamic Finance Task Team</a:t>
                      </a:r>
                      <a:endParaRPr lang="en-US" sz="2000" kern="1200" dirty="0">
                        <a:solidFill>
                          <a:schemeClr val="bg1"/>
                        </a:solidFill>
                        <a:effectLst/>
                        <a:latin typeface="+mn-lt"/>
                        <a:ea typeface="+mn-ea"/>
                        <a:cs typeface="+mn-cs"/>
                      </a:endParaRPr>
                    </a:p>
                    <a:p>
                      <a:r>
                        <a:rPr lang="en-US" sz="2000" kern="1200" dirty="0">
                          <a:solidFill>
                            <a:schemeClr val="bg1"/>
                          </a:solidFill>
                          <a:effectLst/>
                          <a:latin typeface="+mn-lt"/>
                          <a:ea typeface="+mn-ea"/>
                          <a:cs typeface="+mn-cs"/>
                        </a:rPr>
                        <a:t> </a:t>
                      </a:r>
                    </a:p>
                    <a:p>
                      <a:r>
                        <a:rPr lang="en-US" sz="2000" b="1" kern="1200" dirty="0">
                          <a:solidFill>
                            <a:schemeClr val="bg1"/>
                          </a:solidFill>
                          <a:effectLst/>
                          <a:latin typeface="+mn-lt"/>
                          <a:ea typeface="+mn-ea"/>
                          <a:cs typeface="+mn-cs"/>
                          <a:hlinkClick r:id="rId13">
                            <a:extLst>
                              <a:ext uri="{A12FA001-AC4F-418D-AE19-62706E023703}">
                                <ahyp:hlinkClr xmlns:ahyp="http://schemas.microsoft.com/office/drawing/2018/hyperlinkcolor" val="tx"/>
                              </a:ext>
                            </a:extLst>
                          </a:hlinkClick>
                        </a:rPr>
                        <a:t>BPM Balance of Payments Task Team</a:t>
                      </a:r>
                      <a:endParaRPr lang="en-US" sz="2000" kern="1200" dirty="0">
                        <a:solidFill>
                          <a:schemeClr val="bg1"/>
                        </a:solidFill>
                        <a:effectLst/>
                        <a:latin typeface="+mn-lt"/>
                        <a:ea typeface="+mn-ea"/>
                        <a:cs typeface="+mn-cs"/>
                      </a:endParaRPr>
                    </a:p>
                    <a:p>
                      <a:r>
                        <a:rPr lang="en-US" sz="2000" kern="1200" dirty="0">
                          <a:solidFill>
                            <a:schemeClr val="bg1"/>
                          </a:solidFill>
                          <a:effectLst/>
                          <a:latin typeface="+mn-lt"/>
                          <a:ea typeface="+mn-ea"/>
                          <a:cs typeface="+mn-cs"/>
                        </a:rPr>
                        <a:t> </a:t>
                      </a:r>
                    </a:p>
                    <a:p>
                      <a:r>
                        <a:rPr lang="en-US" sz="2000" b="1" kern="1200" dirty="0">
                          <a:solidFill>
                            <a:schemeClr val="bg1"/>
                          </a:solidFill>
                          <a:effectLst/>
                          <a:latin typeface="+mn-lt"/>
                          <a:ea typeface="+mn-ea"/>
                          <a:cs typeface="+mn-cs"/>
                          <a:hlinkClick r:id="rId14">
                            <a:extLst>
                              <a:ext uri="{A12FA001-AC4F-418D-AE19-62706E023703}">
                                <ahyp:hlinkClr xmlns:ahyp="http://schemas.microsoft.com/office/drawing/2018/hyperlinkcolor" val="tx"/>
                              </a:ext>
                            </a:extLst>
                          </a:hlinkClick>
                        </a:rPr>
                        <a:t>BPM Current Account Task Team</a:t>
                      </a:r>
                      <a:endParaRPr lang="en-US" sz="2000" kern="1200" dirty="0">
                        <a:solidFill>
                          <a:schemeClr val="bg1"/>
                        </a:solidFill>
                        <a:effectLst/>
                        <a:latin typeface="+mn-lt"/>
                        <a:ea typeface="+mn-ea"/>
                        <a:cs typeface="+mn-cs"/>
                      </a:endParaRPr>
                    </a:p>
                    <a:p>
                      <a:r>
                        <a:rPr lang="en-US" sz="2000" kern="1200" dirty="0">
                          <a:solidFill>
                            <a:schemeClr val="bg1"/>
                          </a:solidFill>
                          <a:effectLst/>
                          <a:latin typeface="+mn-lt"/>
                          <a:ea typeface="+mn-ea"/>
                          <a:cs typeface="+mn-cs"/>
                        </a:rPr>
                        <a:t> </a:t>
                      </a:r>
                    </a:p>
                    <a:p>
                      <a:r>
                        <a:rPr lang="en-US" sz="2000" b="1" kern="1200" dirty="0">
                          <a:solidFill>
                            <a:schemeClr val="bg1"/>
                          </a:solidFill>
                          <a:effectLst/>
                          <a:latin typeface="+mn-lt"/>
                          <a:ea typeface="+mn-ea"/>
                          <a:cs typeface="+mn-cs"/>
                          <a:hlinkClick r:id="rId15">
                            <a:extLst>
                              <a:ext uri="{A12FA001-AC4F-418D-AE19-62706E023703}">
                                <ahyp:hlinkClr xmlns:ahyp="http://schemas.microsoft.com/office/drawing/2018/hyperlinkcolor" val="tx"/>
                              </a:ext>
                            </a:extLst>
                          </a:hlinkClick>
                        </a:rPr>
                        <a:t>BPM Direct Investment Task Team</a:t>
                      </a:r>
                      <a:endParaRPr lang="en-US" sz="2000" kern="1200" dirty="0">
                        <a:solidFill>
                          <a:schemeClr val="bg1"/>
                        </a:solidFill>
                        <a:effectLst/>
                        <a:latin typeface="+mn-lt"/>
                        <a:ea typeface="+mn-ea"/>
                        <a:cs typeface="+mn-cs"/>
                      </a:endParaRPr>
                    </a:p>
                  </a:txBody>
                  <a:tcPr marL="6350" marR="6350" marT="6350" marB="0"/>
                </a:tc>
                <a:extLst>
                  <a:ext uri="{0D108BD9-81ED-4DB2-BD59-A6C34878D82A}">
                    <a16:rowId xmlns:a16="http://schemas.microsoft.com/office/drawing/2014/main" val="2658911897"/>
                  </a:ext>
                </a:extLst>
              </a:tr>
            </a:tbl>
          </a:graphicData>
        </a:graphic>
      </p:graphicFrame>
    </p:spTree>
    <p:extLst>
      <p:ext uri="{BB962C8B-B14F-4D97-AF65-F5344CB8AC3E}">
        <p14:creationId xmlns:p14="http://schemas.microsoft.com/office/powerpoint/2010/main" val="224003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EF3D97-C822-CDAB-8D39-01929A1BE64D}"/>
              </a:ext>
            </a:extLst>
          </p:cNvPr>
          <p:cNvSpPr txBox="1"/>
          <p:nvPr/>
        </p:nvSpPr>
        <p:spPr>
          <a:xfrm>
            <a:off x="0" y="243512"/>
            <a:ext cx="11851758" cy="6370975"/>
          </a:xfrm>
          <a:prstGeom prst="rect">
            <a:avLst/>
          </a:prstGeom>
          <a:noFill/>
        </p:spPr>
        <p:txBody>
          <a:bodyPr wrap="square">
            <a:spAutoFit/>
          </a:bodyPr>
          <a:lstStyle/>
          <a:p>
            <a:pPr algn="r" rtl="1"/>
            <a:r>
              <a:rPr lang="ar-LB" sz="2400" b="1" dirty="0">
                <a:cs typeface="+mj-cs"/>
              </a:rPr>
              <a:t>ب. تطوير إرشادات التنفيذ</a:t>
            </a:r>
            <a:r>
              <a:rPr lang="en-US" sz="2400" b="1" dirty="0">
                <a:cs typeface="+mj-cs"/>
              </a:rPr>
              <a:t> Implementation Guidance </a:t>
            </a:r>
            <a:endParaRPr lang="ar-LB" sz="2400" b="1" dirty="0">
              <a:cs typeface="+mj-cs"/>
            </a:endParaRPr>
          </a:p>
          <a:p>
            <a:pPr marL="342900" indent="-342900" algn="r" rtl="1">
              <a:buFont typeface="Arial" panose="020B0604020202020204" pitchFamily="34" charset="0"/>
              <a:buChar char="•"/>
            </a:pPr>
            <a:r>
              <a:rPr lang="ar-LB" sz="2400" dirty="0">
                <a:cs typeface="+mj-cs"/>
              </a:rPr>
              <a:t>بدأ اختبار التوصيات الواردة في المذكرات التوجيهية لتحديث نظام الحسابات القومية والتنفيذ المبكر لها لتسهيل التطبيق</a:t>
            </a:r>
          </a:p>
          <a:p>
            <a:pPr marL="342900" indent="-342900" algn="r" rtl="1">
              <a:buFont typeface="Arial" panose="020B0604020202020204" pitchFamily="34" charset="0"/>
              <a:buChar char="•"/>
            </a:pPr>
            <a:r>
              <a:rPr lang="ar-LB" sz="2400" dirty="0">
                <a:cs typeface="+mj-cs"/>
              </a:rPr>
              <a:t>التركيز على المذكرات التوجيهية التي لها تأثير على مجاميع الحسابات القومية الرئيسية مثل الناتج المحلي الإجمالي أو تلك التي تنطوي، بسبب تعقيدها، على تحديات منهجية كبيرة في التنفيذ. </a:t>
            </a:r>
          </a:p>
          <a:p>
            <a:pPr marL="342900" indent="-342900" algn="r" rtl="1">
              <a:buFont typeface="Arial" panose="020B0604020202020204" pitchFamily="34" charset="0"/>
              <a:buChar char="•"/>
            </a:pPr>
            <a:r>
              <a:rPr lang="ar-LB" sz="2400" dirty="0">
                <a:cs typeface="+mj-cs"/>
              </a:rPr>
              <a:t>تم تضمين توصيات 14</a:t>
            </a:r>
            <a:r>
              <a:rPr lang="en-US" sz="2400">
                <a:cs typeface="+mj-cs"/>
              </a:rPr>
              <a:t> </a:t>
            </a:r>
            <a:r>
              <a:rPr lang="ar-LB" sz="2400">
                <a:cs typeface="+mj-cs"/>
              </a:rPr>
              <a:t>مذكرة </a:t>
            </a:r>
            <a:r>
              <a:rPr lang="ar-LB" sz="2400" dirty="0">
                <a:cs typeface="+mj-cs"/>
              </a:rPr>
              <a:t>توجيهية في تمرين التنفيذ المبكر</a:t>
            </a:r>
          </a:p>
          <a:p>
            <a:pPr marL="342900" indent="-342900" algn="r" rtl="1">
              <a:buFont typeface="Arial" panose="020B0604020202020204" pitchFamily="34" charset="0"/>
              <a:buChar char="•"/>
            </a:pPr>
            <a:r>
              <a:rPr lang="ar-LB" sz="2400" dirty="0">
                <a:cs typeface="+mj-cs"/>
              </a:rPr>
              <a:t>ويعتبر وضع توجيهات تجميعية بشأن التوصيات الواردة في سبع مذكرات توجيهية ذات أولوية عالية: </a:t>
            </a:r>
          </a:p>
          <a:p>
            <a:pPr marL="457200" indent="-457200" algn="r" rtl="1">
              <a:buFont typeface="+mj-lt"/>
              <a:buAutoNum type="arabicPeriod"/>
            </a:pPr>
            <a:r>
              <a:rPr lang="ar-LB" sz="2400" dirty="0" err="1">
                <a:cs typeface="+mj-cs"/>
              </a:rPr>
              <a:t>DZ.6</a:t>
            </a:r>
            <a:r>
              <a:rPr lang="ar-LB" sz="2400" dirty="0">
                <a:cs typeface="+mj-cs"/>
              </a:rPr>
              <a:t> تسجيل البيانات في الحسابات القومية </a:t>
            </a:r>
            <a:r>
              <a:rPr lang="en-US" sz="2400" dirty="0">
                <a:cs typeface="+mj-cs"/>
              </a:rPr>
              <a:t>-</a:t>
            </a:r>
            <a:r>
              <a:rPr lang="ar-LB" sz="2400" dirty="0">
                <a:cs typeface="+mj-cs"/>
              </a:rPr>
              <a:t> البيانات كأصول؛ </a:t>
            </a:r>
          </a:p>
          <a:p>
            <a:pPr marL="457200" indent="-457200" algn="r" rtl="1">
              <a:buFont typeface="+mj-lt"/>
              <a:buAutoNum type="arabicPeriod"/>
            </a:pPr>
            <a:r>
              <a:rPr lang="ar-LB" sz="2400" dirty="0">
                <a:cs typeface="+mj-cs"/>
              </a:rPr>
              <a:t> </a:t>
            </a:r>
            <a:r>
              <a:rPr lang="ar-LB" sz="2400" dirty="0" err="1">
                <a:cs typeface="+mj-cs"/>
              </a:rPr>
              <a:t>G.9</a:t>
            </a:r>
            <a:r>
              <a:rPr lang="ar-LB" sz="2400" dirty="0">
                <a:cs typeface="+mj-cs"/>
              </a:rPr>
              <a:t> مدفوعات رأس المال غير المنتج القائم على المعرفة -الأصول التسويقية؛ </a:t>
            </a:r>
          </a:p>
          <a:p>
            <a:pPr marL="457200" indent="-457200" algn="r" rtl="1">
              <a:buFont typeface="+mj-lt"/>
              <a:buAutoNum type="arabicPeriod"/>
            </a:pPr>
            <a:r>
              <a:rPr lang="ar-LB" sz="2400" dirty="0">
                <a:cs typeface="+mj-cs"/>
              </a:rPr>
              <a:t> </a:t>
            </a:r>
            <a:r>
              <a:rPr lang="ar-LB" sz="2400" dirty="0" err="1">
                <a:cs typeface="+mj-cs"/>
              </a:rPr>
              <a:t>F.18</a:t>
            </a:r>
            <a:r>
              <a:rPr lang="ar-LB" sz="2400" dirty="0">
                <a:cs typeface="+mj-cs"/>
              </a:rPr>
              <a:t> تسجيل الأصول المشفرة في إحصاءات الاقتصاد الكلي -الأصول المشفرة؛ </a:t>
            </a:r>
          </a:p>
          <a:p>
            <a:pPr algn="r" rtl="1"/>
            <a:r>
              <a:rPr lang="ar-LB" sz="2400" dirty="0">
                <a:cs typeface="+mj-cs"/>
              </a:rPr>
              <a:t>وأربعة مرتبطة بالموارد الطبيعية وهي، </a:t>
            </a:r>
          </a:p>
          <a:p>
            <a:pPr marL="457200" indent="-457200" algn="r" rtl="1">
              <a:buFont typeface="+mj-lt"/>
              <a:buAutoNum type="arabicPeriod"/>
            </a:pPr>
            <a:r>
              <a:rPr lang="ar-LB" sz="2400" dirty="0" err="1">
                <a:cs typeface="+mj-cs"/>
              </a:rPr>
              <a:t>WS.6</a:t>
            </a:r>
            <a:r>
              <a:rPr lang="ar-LB" sz="2400" dirty="0">
                <a:cs typeface="+mj-cs"/>
              </a:rPr>
              <a:t> محاسبة الملكية الاقتصادية واستنزاف الموارد الطبيعية، </a:t>
            </a:r>
          </a:p>
          <a:p>
            <a:pPr marL="457200" indent="-457200" algn="r" rtl="1">
              <a:buFont typeface="+mj-lt"/>
              <a:buAutoNum type="arabicPeriod"/>
            </a:pPr>
            <a:r>
              <a:rPr lang="ar-LB" sz="2400" dirty="0" err="1">
                <a:cs typeface="+mj-cs"/>
              </a:rPr>
              <a:t>WS.8</a:t>
            </a:r>
            <a:r>
              <a:rPr lang="ar-LB" sz="2400" dirty="0">
                <a:cs typeface="+mj-cs"/>
              </a:rPr>
              <a:t> محاسبة الموارد البيولوجية، </a:t>
            </a:r>
          </a:p>
          <a:p>
            <a:pPr marL="457200" indent="-457200" algn="r" rtl="1">
              <a:buFont typeface="+mj-lt"/>
              <a:buAutoNum type="arabicPeriod"/>
            </a:pPr>
            <a:r>
              <a:rPr lang="ar-LB" sz="2400" dirty="0" err="1">
                <a:cs typeface="+mj-cs"/>
              </a:rPr>
              <a:t>WS.10</a:t>
            </a:r>
            <a:r>
              <a:rPr lang="ar-LB" sz="2400" dirty="0">
                <a:cs typeface="+mj-cs"/>
              </a:rPr>
              <a:t> تقييم الموارد المعدنية وموارد الطاقة، و</a:t>
            </a:r>
          </a:p>
          <a:p>
            <a:pPr marL="457200" indent="-457200" algn="r" rtl="1">
              <a:buFont typeface="+mj-lt"/>
              <a:buAutoNum type="arabicPeriod"/>
            </a:pPr>
            <a:r>
              <a:rPr lang="ar-LB" sz="2400" dirty="0" err="1">
                <a:cs typeface="+mj-cs"/>
              </a:rPr>
              <a:t>WS.11</a:t>
            </a:r>
            <a:r>
              <a:rPr lang="ar-LB" sz="2400" dirty="0">
                <a:cs typeface="+mj-cs"/>
              </a:rPr>
              <a:t> معالجة موارد الطاقة المتجددة كأصول</a:t>
            </a:r>
          </a:p>
          <a:p>
            <a:pPr algn="r" rtl="1"/>
            <a:r>
              <a:rPr lang="ar-LB" sz="2400" dirty="0">
                <a:cs typeface="+mj-cs"/>
              </a:rPr>
              <a:t>الإصدارات الأولية تتاح خلال عام 2024، الإصدارات المؤقتة 2025  </a:t>
            </a:r>
          </a:p>
          <a:p>
            <a:pPr algn="r" rtl="1"/>
            <a:r>
              <a:rPr lang="ar-LB" sz="2400" dirty="0">
                <a:cs typeface="+mj-cs"/>
              </a:rPr>
              <a:t>وستخضع الأدلة الإرشادية للتشاور العالمي قبل وضعها في صيغتها النهائية. ويتناول القسم الثالث من وثيقة المعلومات الأساسية بمزيد من التفصيل تطوير الإرشادات التجميعية لكل مجال من المجالات الأربعة.</a:t>
            </a:r>
          </a:p>
        </p:txBody>
      </p:sp>
    </p:spTree>
    <p:extLst>
      <p:ext uri="{BB962C8B-B14F-4D97-AF65-F5344CB8AC3E}">
        <p14:creationId xmlns:p14="http://schemas.microsoft.com/office/powerpoint/2010/main" val="263071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F6D458-6EEB-62EB-FC9B-9B80BCCF30CD}"/>
              </a:ext>
            </a:extLst>
          </p:cNvPr>
          <p:cNvSpPr txBox="1"/>
          <p:nvPr/>
        </p:nvSpPr>
        <p:spPr>
          <a:xfrm>
            <a:off x="713232" y="425303"/>
            <a:ext cx="10458042" cy="5016758"/>
          </a:xfrm>
          <a:prstGeom prst="rect">
            <a:avLst/>
          </a:prstGeom>
          <a:noFill/>
        </p:spPr>
        <p:txBody>
          <a:bodyPr wrap="square">
            <a:spAutoFit/>
          </a:bodyPr>
          <a:lstStyle/>
          <a:p>
            <a:pPr algn="r" rtl="1"/>
            <a:r>
              <a:rPr lang="ar-LB" sz="3200" dirty="0">
                <a:cs typeface="+mj-cs"/>
              </a:rPr>
              <a:t>من المقترح أن تشتمل استراتيجية التنفيذ على ستة عناصر أساسية</a:t>
            </a:r>
          </a:p>
          <a:p>
            <a:pPr marL="514350" indent="-514350" algn="r" rtl="1">
              <a:buFont typeface="+mj-lt"/>
              <a:buAutoNum type="arabicPeriod"/>
            </a:pPr>
            <a:r>
              <a:rPr lang="ar-LB" sz="3200" dirty="0">
                <a:cs typeface="+mj-cs"/>
              </a:rPr>
              <a:t> النهج الاستراتيجي، </a:t>
            </a:r>
          </a:p>
          <a:p>
            <a:pPr marL="514350" indent="-514350" algn="r" rtl="1">
              <a:buFont typeface="+mj-lt"/>
              <a:buAutoNum type="arabicPeriod"/>
            </a:pPr>
            <a:r>
              <a:rPr lang="ar-LB" sz="3200" dirty="0">
                <a:cs typeface="+mj-cs"/>
              </a:rPr>
              <a:t>والدعاية،</a:t>
            </a:r>
          </a:p>
          <a:p>
            <a:pPr marL="514350" indent="-514350" algn="r" rtl="1">
              <a:buFont typeface="+mj-lt"/>
              <a:buAutoNum type="arabicPeriod"/>
            </a:pPr>
            <a:r>
              <a:rPr lang="ar-LB" sz="3200" dirty="0">
                <a:cs typeface="+mj-cs"/>
              </a:rPr>
              <a:t> والتدريب، </a:t>
            </a:r>
          </a:p>
          <a:p>
            <a:pPr marL="514350" indent="-514350" algn="r" rtl="1">
              <a:buFont typeface="+mj-lt"/>
              <a:buAutoNum type="arabicPeriod"/>
            </a:pPr>
            <a:r>
              <a:rPr lang="ar-LB" sz="3200" dirty="0">
                <a:cs typeface="+mj-cs"/>
              </a:rPr>
              <a:t>والمساعدة التقنية، </a:t>
            </a:r>
          </a:p>
          <a:p>
            <a:pPr marL="514350" indent="-514350" algn="r" rtl="1">
              <a:buFont typeface="+mj-lt"/>
              <a:buAutoNum type="arabicPeriod"/>
            </a:pPr>
            <a:r>
              <a:rPr lang="ar-LB" sz="3200" dirty="0">
                <a:cs typeface="+mj-cs"/>
              </a:rPr>
              <a:t>وإعداد الأدلة والكتيبات، </a:t>
            </a:r>
          </a:p>
          <a:p>
            <a:pPr marL="514350" indent="-514350" algn="r" rtl="1">
              <a:buFont typeface="+mj-lt"/>
              <a:buAutoNum type="arabicPeriod"/>
            </a:pPr>
            <a:r>
              <a:rPr lang="ar-LB" sz="3200" dirty="0">
                <a:cs typeface="+mj-cs"/>
              </a:rPr>
              <a:t>والبحث المستمر</a:t>
            </a:r>
          </a:p>
          <a:p>
            <a:pPr algn="r" rtl="1"/>
            <a:r>
              <a:rPr lang="ar-LB" sz="3200" dirty="0">
                <a:cs typeface="+mj-cs"/>
              </a:rPr>
              <a:t>وسوف تكون مصحوبة بخمسة مكونات تغطي طرائق برنامج التنفيذ - تقييم مدى استعداد البلدان</a:t>
            </a:r>
            <a:r>
              <a:rPr lang="en-US" sz="3200" dirty="0">
                <a:cs typeface="+mj-cs"/>
              </a:rPr>
              <a:t>  </a:t>
            </a:r>
            <a:r>
              <a:rPr lang="ar-LB" sz="3200" dirty="0">
                <a:cs typeface="+mj-cs"/>
              </a:rPr>
              <a:t>مراحل التنفيذ، وتوقيت التنفيذ، والتنسيق </a:t>
            </a:r>
            <a:r>
              <a:rPr lang="ar-LB" sz="3200" dirty="0" err="1">
                <a:cs typeface="+mj-cs"/>
              </a:rPr>
              <a:t>والحوكمة</a:t>
            </a:r>
            <a:r>
              <a:rPr lang="ar-LB" sz="3200" dirty="0">
                <a:cs typeface="+mj-cs"/>
              </a:rPr>
              <a:t>، والرصد والتقييم.</a:t>
            </a:r>
          </a:p>
        </p:txBody>
      </p:sp>
    </p:spTree>
    <p:extLst>
      <p:ext uri="{BB962C8B-B14F-4D97-AF65-F5344CB8AC3E}">
        <p14:creationId xmlns:p14="http://schemas.microsoft.com/office/powerpoint/2010/main" val="3198241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0EAC1337-46E3-4605-0EAF-FF98DC533918}"/>
              </a:ext>
            </a:extLst>
          </p:cNvPr>
          <p:cNvGraphicFramePr>
            <a:graphicFrameLocks noGrp="1"/>
          </p:cNvGraphicFramePr>
          <p:nvPr>
            <p:extLst>
              <p:ext uri="{D42A27DB-BD31-4B8C-83A1-F6EECF244321}">
                <p14:modId xmlns:p14="http://schemas.microsoft.com/office/powerpoint/2010/main" val="201455322"/>
              </p:ext>
            </p:extLst>
          </p:nvPr>
        </p:nvGraphicFramePr>
        <p:xfrm>
          <a:off x="974647" y="1563881"/>
          <a:ext cx="9655238" cy="5073264"/>
        </p:xfrm>
        <a:graphic>
          <a:graphicData uri="http://schemas.openxmlformats.org/drawingml/2006/table">
            <a:tbl>
              <a:tblPr>
                <a:tableStyleId>{5C22544A-7EE6-4342-B048-85BDC9FD1C3A}</a:tableStyleId>
              </a:tblPr>
              <a:tblGrid>
                <a:gridCol w="1910396">
                  <a:extLst>
                    <a:ext uri="{9D8B030D-6E8A-4147-A177-3AD203B41FA5}">
                      <a16:colId xmlns:a16="http://schemas.microsoft.com/office/drawing/2014/main" val="2986148232"/>
                    </a:ext>
                  </a:extLst>
                </a:gridCol>
                <a:gridCol w="7744842">
                  <a:extLst>
                    <a:ext uri="{9D8B030D-6E8A-4147-A177-3AD203B41FA5}">
                      <a16:colId xmlns:a16="http://schemas.microsoft.com/office/drawing/2014/main" val="3116507715"/>
                    </a:ext>
                  </a:extLst>
                </a:gridCol>
              </a:tblGrid>
              <a:tr h="563696">
                <a:tc>
                  <a:txBody>
                    <a:bodyPr/>
                    <a:lstStyle/>
                    <a:p>
                      <a:pPr algn="l" fontAlgn="b"/>
                      <a:endParaRPr lang="en-US" sz="3300" b="0" i="0" u="none" strike="noStrike">
                        <a:solidFill>
                          <a:srgbClr val="000000"/>
                        </a:solidFill>
                        <a:effectLst/>
                        <a:latin typeface="Aptos Narrow" panose="020B0004020202020204" pitchFamily="34" charset="0"/>
                      </a:endParaRPr>
                    </a:p>
                  </a:txBody>
                  <a:tcPr marL="19155" marR="19155" marT="19155" marB="0" anchor="b"/>
                </a:tc>
                <a:tc>
                  <a:txBody>
                    <a:bodyPr/>
                    <a:lstStyle/>
                    <a:p>
                      <a:pPr algn="r" rtl="1" fontAlgn="b"/>
                      <a:r>
                        <a:rPr lang="ar-LB" sz="3300" u="none" strike="noStrike">
                          <a:effectLst/>
                        </a:rPr>
                        <a:t>التمثيل الإقليمي للردود</a:t>
                      </a:r>
                      <a:endParaRPr lang="ar-LB" sz="3300" b="0" i="0" u="none" strike="noStrike">
                        <a:solidFill>
                          <a:srgbClr val="000000"/>
                        </a:solidFill>
                        <a:effectLst/>
                        <a:latin typeface="Aptos Narrow" panose="020B0004020202020204" pitchFamily="34" charset="0"/>
                      </a:endParaRPr>
                    </a:p>
                  </a:txBody>
                  <a:tcPr marL="19155" marR="19155" marT="19155" marB="0" anchor="b"/>
                </a:tc>
                <a:extLst>
                  <a:ext uri="{0D108BD9-81ED-4DB2-BD59-A6C34878D82A}">
                    <a16:rowId xmlns:a16="http://schemas.microsoft.com/office/drawing/2014/main" val="1942758746"/>
                  </a:ext>
                </a:extLst>
              </a:tr>
              <a:tr h="563696">
                <a:tc>
                  <a:txBody>
                    <a:bodyPr/>
                    <a:lstStyle/>
                    <a:p>
                      <a:pPr algn="l" fontAlgn="b"/>
                      <a:endParaRPr lang="en-US" sz="3300" b="0" i="0" u="none" strike="noStrike">
                        <a:solidFill>
                          <a:srgbClr val="000000"/>
                        </a:solidFill>
                        <a:effectLst/>
                        <a:latin typeface="Aptos Narrow" panose="020B0004020202020204" pitchFamily="34" charset="0"/>
                      </a:endParaRPr>
                    </a:p>
                  </a:txBody>
                  <a:tcPr marL="19155" marR="19155" marT="19155" marB="0" anchor="b"/>
                </a:tc>
                <a:tc>
                  <a:txBody>
                    <a:bodyPr/>
                    <a:lstStyle/>
                    <a:p>
                      <a:pPr algn="r" rtl="1" fontAlgn="b"/>
                      <a:r>
                        <a:rPr lang="ar-LB" sz="3300" u="none" strike="noStrike">
                          <a:effectLst/>
                        </a:rPr>
                        <a:t>المنطقة</a:t>
                      </a:r>
                      <a:endParaRPr lang="ar-LB" sz="3300" b="0" i="0" u="none" strike="noStrike">
                        <a:solidFill>
                          <a:srgbClr val="000000"/>
                        </a:solidFill>
                        <a:effectLst/>
                        <a:latin typeface="Aptos Narrow" panose="020B0004020202020204" pitchFamily="34" charset="0"/>
                      </a:endParaRPr>
                    </a:p>
                  </a:txBody>
                  <a:tcPr marL="19155" marR="19155" marT="19155" marB="0" anchor="b"/>
                </a:tc>
                <a:extLst>
                  <a:ext uri="{0D108BD9-81ED-4DB2-BD59-A6C34878D82A}">
                    <a16:rowId xmlns:a16="http://schemas.microsoft.com/office/drawing/2014/main" val="1936481670"/>
                  </a:ext>
                </a:extLst>
              </a:tr>
              <a:tr h="563696">
                <a:tc>
                  <a:txBody>
                    <a:bodyPr/>
                    <a:lstStyle/>
                    <a:p>
                      <a:pPr algn="r" fontAlgn="b"/>
                      <a:r>
                        <a:rPr lang="en-US" sz="3300" u="none" strike="noStrike">
                          <a:effectLst/>
                        </a:rPr>
                        <a:t>17</a:t>
                      </a:r>
                      <a:endParaRPr lang="en-US" sz="3300" b="0" i="0" u="none" strike="noStrike">
                        <a:solidFill>
                          <a:srgbClr val="000000"/>
                        </a:solidFill>
                        <a:effectLst/>
                        <a:latin typeface="Aptos Narrow" panose="020B0004020202020204" pitchFamily="34" charset="0"/>
                      </a:endParaRPr>
                    </a:p>
                  </a:txBody>
                  <a:tcPr marL="19155" marR="19155" marT="19155" marB="0" anchor="b"/>
                </a:tc>
                <a:tc>
                  <a:txBody>
                    <a:bodyPr/>
                    <a:lstStyle/>
                    <a:p>
                      <a:pPr algn="r" rtl="1" fontAlgn="b"/>
                      <a:r>
                        <a:rPr lang="ar-LB" sz="3300" u="none" strike="noStrike">
                          <a:effectLst/>
                        </a:rPr>
                        <a:t>أفريقيا</a:t>
                      </a:r>
                      <a:endParaRPr lang="ar-LB" sz="3300" b="0" i="0" u="none" strike="noStrike">
                        <a:solidFill>
                          <a:srgbClr val="000000"/>
                        </a:solidFill>
                        <a:effectLst/>
                        <a:latin typeface="Aptos Narrow" panose="020B0004020202020204" pitchFamily="34" charset="0"/>
                      </a:endParaRPr>
                    </a:p>
                  </a:txBody>
                  <a:tcPr marL="19155" marR="19155" marT="19155" marB="0" anchor="b"/>
                </a:tc>
                <a:extLst>
                  <a:ext uri="{0D108BD9-81ED-4DB2-BD59-A6C34878D82A}">
                    <a16:rowId xmlns:a16="http://schemas.microsoft.com/office/drawing/2014/main" val="2253624838"/>
                  </a:ext>
                </a:extLst>
              </a:tr>
              <a:tr h="563696">
                <a:tc>
                  <a:txBody>
                    <a:bodyPr/>
                    <a:lstStyle/>
                    <a:p>
                      <a:pPr algn="r" fontAlgn="b"/>
                      <a:r>
                        <a:rPr lang="en-US" sz="3300" u="none" strike="noStrike">
                          <a:effectLst/>
                        </a:rPr>
                        <a:t>24</a:t>
                      </a:r>
                      <a:endParaRPr lang="en-US" sz="3300" b="0" i="0" u="none" strike="noStrike">
                        <a:solidFill>
                          <a:srgbClr val="000000"/>
                        </a:solidFill>
                        <a:effectLst/>
                        <a:latin typeface="Aptos Narrow" panose="020B0004020202020204" pitchFamily="34" charset="0"/>
                      </a:endParaRPr>
                    </a:p>
                  </a:txBody>
                  <a:tcPr marL="19155" marR="19155" marT="19155" marB="0" anchor="b"/>
                </a:tc>
                <a:tc>
                  <a:txBody>
                    <a:bodyPr/>
                    <a:lstStyle/>
                    <a:p>
                      <a:pPr algn="r" rtl="1" fontAlgn="b"/>
                      <a:r>
                        <a:rPr lang="ar-LB" sz="3300" u="none" strike="noStrike">
                          <a:effectLst/>
                        </a:rPr>
                        <a:t>آسيا والمحيط الهادئ</a:t>
                      </a:r>
                      <a:endParaRPr lang="ar-LB" sz="3300" b="0" i="0" u="none" strike="noStrike">
                        <a:solidFill>
                          <a:srgbClr val="000000"/>
                        </a:solidFill>
                        <a:effectLst/>
                        <a:latin typeface="Aptos Narrow" panose="020B0004020202020204" pitchFamily="34" charset="0"/>
                      </a:endParaRPr>
                    </a:p>
                  </a:txBody>
                  <a:tcPr marL="19155" marR="19155" marT="19155" marB="0" anchor="b"/>
                </a:tc>
                <a:extLst>
                  <a:ext uri="{0D108BD9-81ED-4DB2-BD59-A6C34878D82A}">
                    <a16:rowId xmlns:a16="http://schemas.microsoft.com/office/drawing/2014/main" val="4132028708"/>
                  </a:ext>
                </a:extLst>
              </a:tr>
              <a:tr h="563696">
                <a:tc>
                  <a:txBody>
                    <a:bodyPr/>
                    <a:lstStyle/>
                    <a:p>
                      <a:pPr algn="r" fontAlgn="b"/>
                      <a:r>
                        <a:rPr lang="en-US" sz="3300" u="none" strike="noStrike">
                          <a:effectLst/>
                        </a:rPr>
                        <a:t>37</a:t>
                      </a:r>
                      <a:endParaRPr lang="en-US" sz="3300" b="0" i="0" u="none" strike="noStrike">
                        <a:solidFill>
                          <a:srgbClr val="000000"/>
                        </a:solidFill>
                        <a:effectLst/>
                        <a:latin typeface="Aptos Narrow" panose="020B0004020202020204" pitchFamily="34" charset="0"/>
                      </a:endParaRPr>
                    </a:p>
                  </a:txBody>
                  <a:tcPr marL="19155" marR="19155" marT="19155" marB="0" anchor="b"/>
                </a:tc>
                <a:tc>
                  <a:txBody>
                    <a:bodyPr/>
                    <a:lstStyle/>
                    <a:p>
                      <a:pPr algn="r" rtl="1" fontAlgn="b"/>
                      <a:r>
                        <a:rPr lang="ar-LB" sz="3300" u="none" strike="noStrike">
                          <a:effectLst/>
                        </a:rPr>
                        <a:t> أوروبا وأمريكا الشمالية</a:t>
                      </a:r>
                      <a:endParaRPr lang="ar-LB" sz="3300" b="0" i="0" u="none" strike="noStrike">
                        <a:solidFill>
                          <a:srgbClr val="000000"/>
                        </a:solidFill>
                        <a:effectLst/>
                        <a:latin typeface="Aptos Narrow" panose="020B0004020202020204" pitchFamily="34" charset="0"/>
                      </a:endParaRPr>
                    </a:p>
                  </a:txBody>
                  <a:tcPr marL="19155" marR="19155" marT="19155" marB="0" anchor="b"/>
                </a:tc>
                <a:extLst>
                  <a:ext uri="{0D108BD9-81ED-4DB2-BD59-A6C34878D82A}">
                    <a16:rowId xmlns:a16="http://schemas.microsoft.com/office/drawing/2014/main" val="454103262"/>
                  </a:ext>
                </a:extLst>
              </a:tr>
              <a:tr h="563696">
                <a:tc>
                  <a:txBody>
                    <a:bodyPr/>
                    <a:lstStyle/>
                    <a:p>
                      <a:pPr algn="r" fontAlgn="b"/>
                      <a:r>
                        <a:rPr lang="en-US" sz="3300" u="none" strike="noStrike">
                          <a:effectLst/>
                        </a:rPr>
                        <a:t>10</a:t>
                      </a:r>
                      <a:endParaRPr lang="en-US" sz="3300" b="0" i="0" u="none" strike="noStrike">
                        <a:solidFill>
                          <a:srgbClr val="000000"/>
                        </a:solidFill>
                        <a:effectLst/>
                        <a:latin typeface="Aptos Narrow" panose="020B0004020202020204" pitchFamily="34" charset="0"/>
                      </a:endParaRPr>
                    </a:p>
                  </a:txBody>
                  <a:tcPr marL="19155" marR="19155" marT="19155" marB="0" anchor="b"/>
                </a:tc>
                <a:tc>
                  <a:txBody>
                    <a:bodyPr/>
                    <a:lstStyle/>
                    <a:p>
                      <a:pPr algn="r" rtl="1" fontAlgn="b"/>
                      <a:r>
                        <a:rPr lang="ar-LB" sz="3300" u="none" strike="noStrike">
                          <a:effectLst/>
                        </a:rPr>
                        <a:t> أمريكا اللاتينية</a:t>
                      </a:r>
                      <a:endParaRPr lang="ar-LB" sz="3300" b="0" i="0" u="none" strike="noStrike">
                        <a:solidFill>
                          <a:srgbClr val="000000"/>
                        </a:solidFill>
                        <a:effectLst/>
                        <a:latin typeface="Aptos Narrow" panose="020B0004020202020204" pitchFamily="34" charset="0"/>
                      </a:endParaRPr>
                    </a:p>
                  </a:txBody>
                  <a:tcPr marL="19155" marR="19155" marT="19155" marB="0" anchor="b"/>
                </a:tc>
                <a:extLst>
                  <a:ext uri="{0D108BD9-81ED-4DB2-BD59-A6C34878D82A}">
                    <a16:rowId xmlns:a16="http://schemas.microsoft.com/office/drawing/2014/main" val="816793487"/>
                  </a:ext>
                </a:extLst>
              </a:tr>
              <a:tr h="563696">
                <a:tc>
                  <a:txBody>
                    <a:bodyPr/>
                    <a:lstStyle/>
                    <a:p>
                      <a:pPr algn="r" fontAlgn="b"/>
                      <a:r>
                        <a:rPr lang="en-US" sz="3300" u="none" strike="noStrike">
                          <a:effectLst/>
                        </a:rPr>
                        <a:t>8</a:t>
                      </a:r>
                      <a:endParaRPr lang="en-US" sz="3300" b="0" i="0" u="none" strike="noStrike">
                        <a:solidFill>
                          <a:srgbClr val="000000"/>
                        </a:solidFill>
                        <a:effectLst/>
                        <a:latin typeface="Aptos Narrow" panose="020B0004020202020204" pitchFamily="34" charset="0"/>
                      </a:endParaRPr>
                    </a:p>
                  </a:txBody>
                  <a:tcPr marL="19155" marR="19155" marT="19155" marB="0" anchor="b"/>
                </a:tc>
                <a:tc>
                  <a:txBody>
                    <a:bodyPr/>
                    <a:lstStyle/>
                    <a:p>
                      <a:pPr algn="r" rtl="1" fontAlgn="b"/>
                      <a:r>
                        <a:rPr lang="ar-LB" sz="3300" u="none" strike="noStrike">
                          <a:effectLst/>
                        </a:rPr>
                        <a:t>الشرق الأوسط</a:t>
                      </a:r>
                      <a:endParaRPr lang="ar-LB" sz="3300" b="0" i="0" u="none" strike="noStrike">
                        <a:solidFill>
                          <a:srgbClr val="000000"/>
                        </a:solidFill>
                        <a:effectLst/>
                        <a:latin typeface="Aptos Narrow" panose="020B0004020202020204" pitchFamily="34" charset="0"/>
                      </a:endParaRPr>
                    </a:p>
                  </a:txBody>
                  <a:tcPr marL="19155" marR="19155" marT="19155" marB="0" anchor="b"/>
                </a:tc>
                <a:extLst>
                  <a:ext uri="{0D108BD9-81ED-4DB2-BD59-A6C34878D82A}">
                    <a16:rowId xmlns:a16="http://schemas.microsoft.com/office/drawing/2014/main" val="3480197140"/>
                  </a:ext>
                </a:extLst>
              </a:tr>
              <a:tr h="563696">
                <a:tc>
                  <a:txBody>
                    <a:bodyPr/>
                    <a:lstStyle/>
                    <a:p>
                      <a:pPr algn="r" fontAlgn="b"/>
                      <a:r>
                        <a:rPr lang="en-US" sz="3300" u="none" strike="noStrike">
                          <a:effectLst/>
                        </a:rPr>
                        <a:t>4</a:t>
                      </a:r>
                      <a:endParaRPr lang="en-US" sz="3300" b="0" i="0" u="none" strike="noStrike">
                        <a:solidFill>
                          <a:srgbClr val="000000"/>
                        </a:solidFill>
                        <a:effectLst/>
                        <a:latin typeface="Aptos Narrow" panose="020B0004020202020204" pitchFamily="34" charset="0"/>
                      </a:endParaRPr>
                    </a:p>
                  </a:txBody>
                  <a:tcPr marL="19155" marR="19155" marT="19155" marB="0" anchor="b"/>
                </a:tc>
                <a:tc>
                  <a:txBody>
                    <a:bodyPr/>
                    <a:lstStyle/>
                    <a:p>
                      <a:pPr algn="r" rtl="1" fontAlgn="b"/>
                      <a:r>
                        <a:rPr lang="ar-LB" sz="3300" u="none" strike="noStrike">
                          <a:effectLst/>
                        </a:rPr>
                        <a:t>منظمات الدولية</a:t>
                      </a:r>
                      <a:endParaRPr lang="ar-LB" sz="3300" b="0" i="0" u="none" strike="noStrike">
                        <a:solidFill>
                          <a:srgbClr val="000000"/>
                        </a:solidFill>
                        <a:effectLst/>
                        <a:latin typeface="Aptos Narrow" panose="020B0004020202020204" pitchFamily="34" charset="0"/>
                      </a:endParaRPr>
                    </a:p>
                  </a:txBody>
                  <a:tcPr marL="19155" marR="19155" marT="19155" marB="0" anchor="b"/>
                </a:tc>
                <a:extLst>
                  <a:ext uri="{0D108BD9-81ED-4DB2-BD59-A6C34878D82A}">
                    <a16:rowId xmlns:a16="http://schemas.microsoft.com/office/drawing/2014/main" val="1410349195"/>
                  </a:ext>
                </a:extLst>
              </a:tr>
              <a:tr h="563696">
                <a:tc>
                  <a:txBody>
                    <a:bodyPr/>
                    <a:lstStyle/>
                    <a:p>
                      <a:pPr algn="r" fontAlgn="b"/>
                      <a:r>
                        <a:rPr lang="en-US" sz="3300" u="none" strike="noStrike">
                          <a:effectLst/>
                        </a:rPr>
                        <a:t>100</a:t>
                      </a:r>
                      <a:endParaRPr lang="en-US" sz="3300" b="0" i="0" u="none" strike="noStrike">
                        <a:solidFill>
                          <a:srgbClr val="000000"/>
                        </a:solidFill>
                        <a:effectLst/>
                        <a:latin typeface="Aptos Narrow" panose="020B0004020202020204" pitchFamily="34" charset="0"/>
                      </a:endParaRPr>
                    </a:p>
                  </a:txBody>
                  <a:tcPr marL="19155" marR="19155" marT="19155" marB="0" anchor="b"/>
                </a:tc>
                <a:tc>
                  <a:txBody>
                    <a:bodyPr/>
                    <a:lstStyle/>
                    <a:p>
                      <a:pPr algn="r" rtl="1" fontAlgn="b"/>
                      <a:r>
                        <a:rPr lang="ar-LB" sz="3300" u="none" strike="noStrike" dirty="0">
                          <a:effectLst/>
                        </a:rPr>
                        <a:t>المجموع</a:t>
                      </a:r>
                      <a:endParaRPr lang="ar-LB" sz="3300" b="0" i="0" u="none" strike="noStrike" dirty="0">
                        <a:solidFill>
                          <a:srgbClr val="000000"/>
                        </a:solidFill>
                        <a:effectLst/>
                        <a:latin typeface="Aptos Narrow" panose="020B0004020202020204" pitchFamily="34" charset="0"/>
                      </a:endParaRPr>
                    </a:p>
                  </a:txBody>
                  <a:tcPr marL="19155" marR="19155" marT="19155" marB="0" anchor="b"/>
                </a:tc>
                <a:extLst>
                  <a:ext uri="{0D108BD9-81ED-4DB2-BD59-A6C34878D82A}">
                    <a16:rowId xmlns:a16="http://schemas.microsoft.com/office/drawing/2014/main" val="655688859"/>
                  </a:ext>
                </a:extLst>
              </a:tr>
            </a:tbl>
          </a:graphicData>
        </a:graphic>
      </p:graphicFrame>
      <p:sp>
        <p:nvSpPr>
          <p:cNvPr id="6" name="TextBox 5">
            <a:extLst>
              <a:ext uri="{FF2B5EF4-FFF2-40B4-BE49-F238E27FC236}">
                <a16:creationId xmlns:a16="http://schemas.microsoft.com/office/drawing/2014/main" id="{8FD81163-5085-8F2F-94E5-0F75D8950C01}"/>
              </a:ext>
            </a:extLst>
          </p:cNvPr>
          <p:cNvSpPr txBox="1"/>
          <p:nvPr/>
        </p:nvSpPr>
        <p:spPr>
          <a:xfrm>
            <a:off x="3961210" y="612493"/>
            <a:ext cx="6093618" cy="523220"/>
          </a:xfrm>
          <a:prstGeom prst="rect">
            <a:avLst/>
          </a:prstGeom>
          <a:noFill/>
        </p:spPr>
        <p:txBody>
          <a:bodyPr wrap="square">
            <a:spAutoFit/>
          </a:bodyPr>
          <a:lstStyle/>
          <a:p>
            <a:r>
              <a:rPr lang="ar-LB" sz="2800">
                <a:solidFill>
                  <a:schemeClr val="bg1"/>
                </a:solidFill>
              </a:rPr>
              <a:t>نظرة عامة على نتائج المشاورة العالمية</a:t>
            </a:r>
          </a:p>
        </p:txBody>
      </p:sp>
    </p:spTree>
    <p:extLst>
      <p:ext uri="{BB962C8B-B14F-4D97-AF65-F5344CB8AC3E}">
        <p14:creationId xmlns:p14="http://schemas.microsoft.com/office/powerpoint/2010/main" val="938851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CC75B4A-5198-8DE4-9BE5-7340893D1B86}"/>
              </a:ext>
            </a:extLst>
          </p:cNvPr>
          <p:cNvSpPr>
            <a:spLocks noChangeAspect="1" noChangeArrowheads="1"/>
          </p:cNvSpPr>
          <p:nvPr/>
        </p:nvSpPr>
        <p:spPr bwMode="auto">
          <a:xfrm>
            <a:off x="5097130" y="1485492"/>
            <a:ext cx="72421"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graphicFrame>
        <p:nvGraphicFramePr>
          <p:cNvPr id="7" name="Table 6">
            <a:extLst>
              <a:ext uri="{FF2B5EF4-FFF2-40B4-BE49-F238E27FC236}">
                <a16:creationId xmlns:a16="http://schemas.microsoft.com/office/drawing/2014/main" id="{584D68F0-F06F-9CCA-F035-B3F15E56A269}"/>
              </a:ext>
            </a:extLst>
          </p:cNvPr>
          <p:cNvGraphicFramePr>
            <a:graphicFrameLocks noGrp="1"/>
          </p:cNvGraphicFramePr>
          <p:nvPr>
            <p:extLst>
              <p:ext uri="{D42A27DB-BD31-4B8C-83A1-F6EECF244321}">
                <p14:modId xmlns:p14="http://schemas.microsoft.com/office/powerpoint/2010/main" val="3708186095"/>
              </p:ext>
            </p:extLst>
          </p:nvPr>
        </p:nvGraphicFramePr>
        <p:xfrm>
          <a:off x="72224" y="1"/>
          <a:ext cx="12119776" cy="7048558"/>
        </p:xfrm>
        <a:graphic>
          <a:graphicData uri="http://schemas.openxmlformats.org/drawingml/2006/table">
            <a:tbl>
              <a:tblPr firstRow="1" firstCol="1" bandRow="1"/>
              <a:tblGrid>
                <a:gridCol w="384388">
                  <a:extLst>
                    <a:ext uri="{9D8B030D-6E8A-4147-A177-3AD203B41FA5}">
                      <a16:colId xmlns:a16="http://schemas.microsoft.com/office/drawing/2014/main" val="2248626277"/>
                    </a:ext>
                  </a:extLst>
                </a:gridCol>
                <a:gridCol w="7453005">
                  <a:extLst>
                    <a:ext uri="{9D8B030D-6E8A-4147-A177-3AD203B41FA5}">
                      <a16:colId xmlns:a16="http://schemas.microsoft.com/office/drawing/2014/main" val="2555200304"/>
                    </a:ext>
                  </a:extLst>
                </a:gridCol>
                <a:gridCol w="988537">
                  <a:extLst>
                    <a:ext uri="{9D8B030D-6E8A-4147-A177-3AD203B41FA5}">
                      <a16:colId xmlns:a16="http://schemas.microsoft.com/office/drawing/2014/main" val="534680621"/>
                    </a:ext>
                  </a:extLst>
                </a:gridCol>
                <a:gridCol w="1646923">
                  <a:extLst>
                    <a:ext uri="{9D8B030D-6E8A-4147-A177-3AD203B41FA5}">
                      <a16:colId xmlns:a16="http://schemas.microsoft.com/office/drawing/2014/main" val="534011195"/>
                    </a:ext>
                  </a:extLst>
                </a:gridCol>
                <a:gridCol w="1646923">
                  <a:extLst>
                    <a:ext uri="{9D8B030D-6E8A-4147-A177-3AD203B41FA5}">
                      <a16:colId xmlns:a16="http://schemas.microsoft.com/office/drawing/2014/main" val="2959150872"/>
                    </a:ext>
                  </a:extLst>
                </a:gridCol>
              </a:tblGrid>
              <a:tr h="157313">
                <a:tc>
                  <a:txBody>
                    <a:bodyPr/>
                    <a:lstStyle/>
                    <a:p>
                      <a:pPr marL="0" marR="0">
                        <a:lnSpc>
                          <a:spcPct val="107000"/>
                        </a:lnSpc>
                        <a:spcBef>
                          <a:spcPts val="0"/>
                        </a:spcBef>
                        <a:spcAft>
                          <a:spcPts val="800"/>
                        </a:spcAft>
                      </a:pPr>
                      <a:r>
                        <a:rPr lang="en-US" sz="600" kern="100" dirty="0">
                          <a:effectLst/>
                          <a:latin typeface="Aptos" panose="020B0004020202020204" pitchFamily="34" charset="0"/>
                          <a:ea typeface="Aptos" panose="020B0004020202020204" pitchFamily="34" charset="0"/>
                          <a:cs typeface="Arial" panose="020B0604020202020204" pitchFamily="34" charset="0"/>
                        </a:rPr>
                        <a:t>Chap</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000" kern="100" dirty="0">
                          <a:effectLst/>
                          <a:latin typeface="Aptos" panose="020B0004020202020204" pitchFamily="34" charset="0"/>
                          <a:ea typeface="Aptos" panose="020B0004020202020204" pitchFamily="34" charset="0"/>
                          <a:cs typeface="Arial" panose="020B0604020202020204" pitchFamily="34" charset="0"/>
                        </a:rPr>
                        <a:t>Title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kern="100" dirty="0">
                          <a:effectLst/>
                          <a:latin typeface="Aptos" panose="020B0004020202020204" pitchFamily="34" charset="0"/>
                          <a:ea typeface="Aptos" panose="020B0004020202020204" pitchFamily="34" charset="0"/>
                          <a:cs typeface="Arial" panose="020B0604020202020204" pitchFamily="34" charset="0"/>
                        </a:rPr>
                        <a:t>Annotated Outline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kern="100" dirty="0">
                          <a:effectLst/>
                          <a:latin typeface="Aptos" panose="020B0004020202020204" pitchFamily="34" charset="0"/>
                          <a:ea typeface="Aptos" panose="020B0004020202020204" pitchFamily="34" charset="0"/>
                          <a:cs typeface="Arial" panose="020B0604020202020204" pitchFamily="34" charset="0"/>
                        </a:rPr>
                        <a:t>Draft Chapter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kern="100" dirty="0">
                          <a:effectLst/>
                          <a:latin typeface="Aptos" panose="020B0004020202020204" pitchFamily="34" charset="0"/>
                          <a:ea typeface="Aptos" panose="020B0004020202020204" pitchFamily="34" charset="0"/>
                          <a:cs typeface="Arial" panose="020B0604020202020204" pitchFamily="34" charset="0"/>
                        </a:rPr>
                        <a:t>Final Draft Chapter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081828"/>
                  </a:ext>
                </a:extLst>
              </a:tr>
              <a:tr h="170994">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nSpc>
                          <a:spcPct val="107000"/>
                        </a:lnSpc>
                        <a:spcBef>
                          <a:spcPts val="0"/>
                        </a:spcBef>
                        <a:spcAft>
                          <a:spcPts val="800"/>
                        </a:spcAft>
                      </a:pPr>
                      <a:r>
                        <a:rPr lang="en-US" sz="1400" b="1" kern="100" dirty="0">
                          <a:effectLst/>
                          <a:latin typeface="Aptos" panose="020B0004020202020204" pitchFamily="34" charset="0"/>
                          <a:ea typeface="Aptos" panose="020B0004020202020204" pitchFamily="34" charset="0"/>
                          <a:cs typeface="Arial" panose="020B0604020202020204" pitchFamily="34" charset="0"/>
                        </a:rPr>
                        <a:t>A. Introduction and overview</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pPr>
                      <a:endParaRPr lang="en-US" sz="800" kern="100" dirty="0">
                        <a:effectLst/>
                        <a:latin typeface="Aptos"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1310165"/>
                  </a:ext>
                </a:extLst>
              </a:tr>
              <a:tr h="170994">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1.</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1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Introduction (revised content)</a:t>
                      </a:r>
                      <a:endParaRPr lang="en-US" sz="11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a:lnSpc>
                          <a:spcPct val="107000"/>
                        </a:lnSpc>
                      </a:pPr>
                      <a:endParaRPr lang="en-US" sz="800" kern="100" dirty="0">
                        <a:effectLst/>
                        <a:latin typeface="Aptos"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CF1F6"/>
                    </a:solidFill>
                  </a:tcPr>
                </a:tc>
                <a:tc>
                  <a:txBody>
                    <a:bodyPr/>
                    <a:lstStyle/>
                    <a:p>
                      <a:pPr>
                        <a:lnSpc>
                          <a:spcPct val="107000"/>
                        </a:lnSpc>
                      </a:pPr>
                      <a:endParaRPr lang="en-US" sz="800" kern="100" dirty="0">
                        <a:effectLst/>
                        <a:latin typeface="Aptos"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a:solidFill>
                            <a:srgbClr val="000000"/>
                          </a:solidFill>
                          <a:effectLst/>
                          <a:latin typeface="Aptos" panose="020B0004020202020204" pitchFamily="34" charset="0"/>
                          <a:ea typeface="Aptos" panose="020B0004020202020204" pitchFamily="34" charset="0"/>
                          <a:cs typeface="Arial" panose="020B0604020202020204" pitchFamily="34" charset="0"/>
                          <a:hlinkClick r:id="rId2"/>
                        </a:rPr>
                        <a:t>PDF</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957674066"/>
                  </a:ext>
                </a:extLst>
              </a:tr>
              <a:tr h="295482">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National accounts and measures of well-being and (environmental) sustainability (new chapter)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3"/>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5"/>
                        </a:rPr>
                        <a:t>PDF</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240318"/>
                  </a:ext>
                </a:extLst>
              </a:tr>
              <a:tr h="186540">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3.</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Overview of the integrated framework (revised title)</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a:solidFill>
                            <a:srgbClr val="000000"/>
                          </a:solidFill>
                          <a:effectLst/>
                          <a:latin typeface="Aptos" panose="020B0004020202020204" pitchFamily="34" charset="0"/>
                          <a:ea typeface="Aptos" panose="020B0004020202020204" pitchFamily="34" charset="0"/>
                          <a:cs typeface="Arial" panose="020B0604020202020204" pitchFamily="34" charset="0"/>
                          <a:hlinkClick r:id="rId6"/>
                        </a:rPr>
                        <a:t>PDF</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3797866234"/>
                  </a:ext>
                </a:extLst>
              </a:tr>
              <a:tr h="186540">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nSpc>
                          <a:spcPct val="107000"/>
                        </a:lnSpc>
                        <a:spcBef>
                          <a:spcPts val="0"/>
                        </a:spcBef>
                        <a:spcAft>
                          <a:spcPts val="800"/>
                        </a:spcAft>
                      </a:pPr>
                      <a:r>
                        <a:rPr lang="en-US" sz="1400" b="1" kern="100" dirty="0">
                          <a:effectLst/>
                          <a:latin typeface="Aptos" panose="020B0004020202020204" pitchFamily="34" charset="0"/>
                          <a:ea typeface="Aptos" panose="020B0004020202020204" pitchFamily="34" charset="0"/>
                          <a:cs typeface="Arial" panose="020B0604020202020204" pitchFamily="34" charset="0"/>
                        </a:rPr>
                        <a:t>B. The main foundations</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pPr>
                      <a:endParaRPr lang="en-US" sz="800" kern="100">
                        <a:effectLst/>
                        <a:latin typeface="Aptos"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9114909"/>
                  </a:ext>
                </a:extLst>
              </a:tr>
              <a:tr h="262169">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4.</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(BPM Chapter 3) Flows, stocks and accounting rules (revised title)</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a:solidFill>
                            <a:srgbClr val="000000"/>
                          </a:solidFill>
                          <a:effectLst/>
                          <a:latin typeface="Aptos" panose="020B0004020202020204" pitchFamily="34" charset="0"/>
                          <a:ea typeface="Aptos" panose="020B0004020202020204" pitchFamily="34" charset="0"/>
                          <a:cs typeface="Arial" panose="020B0604020202020204" pitchFamily="34" charset="0"/>
                          <a:hlinkClick r:id="rId7"/>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8"/>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a:solidFill>
                            <a:srgbClr val="000000"/>
                          </a:solidFill>
                          <a:effectLst/>
                          <a:latin typeface="Aptos" panose="020B0004020202020204" pitchFamily="34" charset="0"/>
                          <a:ea typeface="Aptos" panose="020B0004020202020204" pitchFamily="34" charset="0"/>
                          <a:cs typeface="Arial" panose="020B0604020202020204" pitchFamily="34" charset="0"/>
                          <a:hlinkClick r:id="rId9"/>
                        </a:rPr>
                        <a:t>PDF</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88292310"/>
                  </a:ext>
                </a:extLst>
              </a:tr>
              <a:tr h="263358">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(BPM Chapter 4) Residence, institutional units and sectors (revised title)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10"/>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11"/>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12"/>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1242600"/>
                  </a:ext>
                </a:extLst>
              </a:tr>
              <a:tr h="186540">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6.</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Enterprises, establishments and industries</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a:solidFill>
                            <a:srgbClr val="000000"/>
                          </a:solidFill>
                          <a:effectLst/>
                          <a:latin typeface="Aptos" panose="020B0004020202020204" pitchFamily="34" charset="0"/>
                          <a:ea typeface="Aptos" panose="020B0004020202020204" pitchFamily="34" charset="0"/>
                          <a:cs typeface="Arial" panose="020B0604020202020204" pitchFamily="34" charset="0"/>
                          <a:hlinkClick r:id="rId13"/>
                        </a:rPr>
                        <a:t>PDF</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3921989144"/>
                  </a:ext>
                </a:extLst>
              </a:tr>
              <a:tr h="186540">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nSpc>
                          <a:spcPct val="107000"/>
                        </a:lnSpc>
                        <a:spcBef>
                          <a:spcPts val="0"/>
                        </a:spcBef>
                        <a:spcAft>
                          <a:spcPts val="800"/>
                        </a:spcAft>
                      </a:pPr>
                      <a:r>
                        <a:rPr lang="en-US" sz="1400" b="1" kern="100" dirty="0">
                          <a:effectLst/>
                          <a:latin typeface="Aptos" panose="020B0004020202020204" pitchFamily="34" charset="0"/>
                          <a:ea typeface="Aptos" panose="020B0004020202020204" pitchFamily="34" charset="0"/>
                          <a:cs typeface="Arial" panose="020B0604020202020204" pitchFamily="34" charset="0"/>
                        </a:rPr>
                        <a:t>C. Structure of the framework and the sequence of economic accounts</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pPr>
                      <a:endParaRPr lang="en-US" sz="800" kern="100">
                        <a:effectLst/>
                        <a:latin typeface="Aptos"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264671"/>
                  </a:ext>
                </a:extLst>
              </a:tr>
              <a:tr h="186540">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7.</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Production account</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14"/>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2155105572"/>
                  </a:ext>
                </a:extLst>
              </a:tr>
              <a:tr h="186540">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Earned income accounts (revised title)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15"/>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39529"/>
                  </a:ext>
                </a:extLst>
              </a:tr>
              <a:tr h="186540">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9.</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Transfer of income accounts (revised title)</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16"/>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1771034103"/>
                  </a:ext>
                </a:extLst>
              </a:tr>
              <a:tr h="186540">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Use of income accounts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kern="100" dirty="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17"/>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8291350"/>
                  </a:ext>
                </a:extLst>
              </a:tr>
              <a:tr h="186540">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11.</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Capital account</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18"/>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3411685694"/>
                  </a:ext>
                </a:extLst>
              </a:tr>
              <a:tr h="186540">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Financial account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kern="100" dirty="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19"/>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5647949"/>
                  </a:ext>
                </a:extLst>
              </a:tr>
              <a:tr h="262169">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13.</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Other changes in assets and liabilities accounts (revised title)</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20"/>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3528733638"/>
                  </a:ext>
                </a:extLst>
              </a:tr>
              <a:tr h="186540">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Balance sheet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1"/>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4394198"/>
                  </a:ext>
                </a:extLst>
              </a:tr>
              <a:tr h="186540">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15.</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Supply and use tables (revised title)</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22"/>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332881586"/>
                  </a:ext>
                </a:extLst>
              </a:tr>
              <a:tr h="263358">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dirty="0" err="1">
                          <a:effectLst/>
                          <a:latin typeface="Aptos" panose="020B0004020202020204" pitchFamily="34" charset="0"/>
                          <a:ea typeface="Aptos" panose="020B0004020202020204" pitchFamily="34" charset="0"/>
                          <a:cs typeface="Arial" panose="020B0604020202020204" pitchFamily="34" charset="0"/>
                        </a:rPr>
                        <a:t>Labour</a:t>
                      </a:r>
                      <a:r>
                        <a:rPr lang="en-US" sz="1200" kern="100" dirty="0">
                          <a:effectLst/>
                          <a:latin typeface="Aptos" panose="020B0004020202020204" pitchFamily="34" charset="0"/>
                          <a:ea typeface="Aptos" panose="020B0004020202020204" pitchFamily="34" charset="0"/>
                          <a:cs typeface="Arial" panose="020B0604020202020204" pitchFamily="34" charset="0"/>
                        </a:rPr>
                        <a:t> (chapter 19 in the 2008 SNA, moved upwards, revised title and revised content)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3"/>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4"/>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5"/>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9955894"/>
                  </a:ext>
                </a:extLst>
              </a:tr>
              <a:tr h="263358">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17.</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Capital services (chapter 20 in the 2008 SNA, moved upwards, revised title and revised content)</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26"/>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603596503"/>
                  </a:ext>
                </a:extLst>
              </a:tr>
              <a:tr h="263358">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Measuring prices, volumes and productivity (revised title and revised content)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7"/>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2962351"/>
                  </a:ext>
                </a:extLst>
              </a:tr>
              <a:tr h="263358">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19.</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a:solidFill>
                            <a:srgbClr val="000000"/>
                          </a:solidFill>
                          <a:effectLst/>
                          <a:latin typeface="Aptos" panose="020B0004020202020204" pitchFamily="34" charset="0"/>
                          <a:ea typeface="Aptos" panose="020B0004020202020204" pitchFamily="34" charset="0"/>
                          <a:cs typeface="Arial" panose="020B0604020202020204" pitchFamily="34" charset="0"/>
                        </a:rPr>
                        <a:t>Summarizing, integrating and balancing the accounts (revised title and revised content)</a:t>
                      </a:r>
                      <a:endParaRPr lang="en-US" sz="12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28"/>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1528173195"/>
                  </a:ext>
                </a:extLst>
              </a:tr>
              <a:tr h="263358">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20.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Elaborating the accounts (moved upwards, revised title and revised content)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29"/>
                        </a:rPr>
                        <a:t>PDF</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30"/>
                        </a:rPr>
                        <a:t>PDF</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31"/>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4929801"/>
                  </a:ext>
                </a:extLst>
              </a:tr>
              <a:tr h="263358">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21.</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(BPM Chapter 20) Communicating and disseminating economic </a:t>
                      </a:r>
                      <a:r>
                        <a:rPr lang="en-US" sz="1200" kern="100" dirty="0" err="1">
                          <a:solidFill>
                            <a:srgbClr val="000000"/>
                          </a:solidFill>
                          <a:effectLst/>
                          <a:latin typeface="Aptos" panose="020B0004020202020204" pitchFamily="34" charset="0"/>
                          <a:ea typeface="Aptos" panose="020B0004020202020204" pitchFamily="34" charset="0"/>
                          <a:cs typeface="Arial" panose="020B0604020202020204" pitchFamily="34" charset="0"/>
                        </a:rPr>
                        <a:t>statisticss</a:t>
                      </a: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(new chapter)</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32"/>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33"/>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34"/>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1670108185"/>
                  </a:ext>
                </a:extLst>
              </a:tr>
              <a:tr h="186540">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marL="0" marR="0">
                        <a:lnSpc>
                          <a:spcPct val="107000"/>
                        </a:lnSpc>
                        <a:spcBef>
                          <a:spcPts val="0"/>
                        </a:spcBef>
                        <a:spcAft>
                          <a:spcPts val="800"/>
                        </a:spcAft>
                      </a:pPr>
                      <a:r>
                        <a:rPr lang="en-US" sz="1400" b="1" kern="100" dirty="0">
                          <a:effectLst/>
                          <a:latin typeface="Aptos" panose="020B0004020202020204" pitchFamily="34" charset="0"/>
                          <a:ea typeface="Aptos" panose="020B0004020202020204" pitchFamily="34" charset="0"/>
                          <a:cs typeface="Arial" panose="020B0604020202020204" pitchFamily="34" charset="0"/>
                        </a:rPr>
                        <a:t>D. Cross-cutting issues</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pPr>
                      <a:endParaRPr lang="en-US" sz="800" kern="100" dirty="0">
                        <a:effectLst/>
                        <a:latin typeface="Aptos" panose="020B00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2077399"/>
                  </a:ext>
                </a:extLst>
              </a:tr>
              <a:tr h="186540">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22.</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(BPM Chapter 16) </a:t>
                      </a:r>
                      <a:r>
                        <a:rPr lang="en-US" sz="1200" kern="100" dirty="0" err="1">
                          <a:solidFill>
                            <a:srgbClr val="000000"/>
                          </a:solidFill>
                          <a:effectLst/>
                          <a:latin typeface="Aptos" panose="020B0004020202020204" pitchFamily="34" charset="0"/>
                          <a:ea typeface="Aptos" panose="020B0004020202020204" pitchFamily="34" charset="0"/>
                          <a:cs typeface="Arial" panose="020B0604020202020204" pitchFamily="34" charset="0"/>
                        </a:rPr>
                        <a:t>Digitalisation</a:t>
                      </a: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(new chapter)</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a:solidFill>
                            <a:srgbClr val="000000"/>
                          </a:solidFill>
                          <a:effectLst/>
                          <a:latin typeface="Aptos" panose="020B0004020202020204" pitchFamily="34" charset="0"/>
                          <a:ea typeface="Aptos" panose="020B0004020202020204" pitchFamily="34" charset="0"/>
                          <a:cs typeface="Arial" panose="020B0604020202020204" pitchFamily="34" charset="0"/>
                          <a:hlinkClick r:id="rId35"/>
                        </a:rPr>
                        <a:t>PDF</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36"/>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37"/>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2729545087"/>
                  </a:ext>
                </a:extLst>
              </a:tr>
              <a:tr h="186540">
                <a:tc>
                  <a:txBody>
                    <a:bodyPr/>
                    <a:lstStyle/>
                    <a:p>
                      <a:pPr marL="0" marR="0">
                        <a:lnSpc>
                          <a:spcPct val="107000"/>
                        </a:lnSpc>
                        <a:spcBef>
                          <a:spcPts val="0"/>
                        </a:spcBef>
                        <a:spcAft>
                          <a:spcPts val="800"/>
                        </a:spcAft>
                      </a:pPr>
                      <a:r>
                        <a:rPr lang="en-US" sz="800" kern="100">
                          <a:effectLst/>
                          <a:latin typeface="Aptos" panose="020B0004020202020204" pitchFamily="34" charset="0"/>
                          <a:ea typeface="Aptos" panose="020B0004020202020204" pitchFamily="34" charset="0"/>
                          <a:cs typeface="Arial" panose="020B0604020202020204" pitchFamily="34" charset="0"/>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a:effectLst/>
                          <a:latin typeface="Aptos" panose="020B0004020202020204" pitchFamily="34" charset="0"/>
                          <a:ea typeface="Aptos" panose="020B0004020202020204" pitchFamily="34" charset="0"/>
                          <a:cs typeface="Arial" panose="020B0604020202020204" pitchFamily="34" charset="0"/>
                        </a:rPr>
                        <a:t>(BPM Chapter 15) Globalisation (new chapter)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38"/>
                        </a:rPr>
                        <a:t>PDF</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39"/>
                        </a:rPr>
                        <a:t>PDF</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0"/>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4846167"/>
                  </a:ext>
                </a:extLst>
              </a:tr>
              <a:tr h="263358">
                <a:tc>
                  <a:txBody>
                    <a:bodyPr/>
                    <a:lstStyle/>
                    <a:p>
                      <a:pPr marL="0" marR="0">
                        <a:lnSpc>
                          <a:spcPct val="107000"/>
                        </a:lnSpc>
                        <a:spcBef>
                          <a:spcPts val="0"/>
                        </a:spcBef>
                        <a:spcAft>
                          <a:spcPts val="800"/>
                        </a:spcAft>
                      </a:pPr>
                      <a:r>
                        <a:rPr lang="en-US" sz="8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24.</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Insurance and pensions (Parts 1 and 2 of chapter 17 in the 2008 SNA, moved downwards)</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41"/>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1692658777"/>
                  </a:ext>
                </a:extLst>
              </a:tr>
              <a:tr h="184022">
                <a:tc>
                  <a:txBody>
                    <a:bodyPr/>
                    <a:lstStyle/>
                    <a:p>
                      <a:pPr marL="0" marR="0">
                        <a:lnSpc>
                          <a:spcPct val="107000"/>
                        </a:lnSpc>
                        <a:spcBef>
                          <a:spcPts val="0"/>
                        </a:spcBef>
                        <a:spcAft>
                          <a:spcPts val="800"/>
                        </a:spcAft>
                      </a:pPr>
                      <a:r>
                        <a:rPr lang="en-US" sz="800" kern="100" dirty="0">
                          <a:effectLst/>
                          <a:latin typeface="Aptos" panose="020B0004020202020204" pitchFamily="34" charset="0"/>
                          <a:ea typeface="Aptos" panose="020B0004020202020204" pitchFamily="34" charset="0"/>
                          <a:cs typeface="Arial" panose="020B0604020202020204" pitchFamily="34" charset="0"/>
                        </a:rPr>
                        <a:t>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Selected issues on financial instruments (Parts 3, 4 and 6 of chapter 17 in the 2008 SNA, moved downwards)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2"/>
                        </a:rPr>
                        <a:t>PDF</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3"/>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4"/>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1509991"/>
                  </a:ext>
                </a:extLst>
              </a:tr>
              <a:tr h="186540">
                <a:tc>
                  <a:txBody>
                    <a:bodyPr/>
                    <a:lstStyle/>
                    <a:p>
                      <a:pPr marL="0" marR="0">
                        <a:lnSpc>
                          <a:spcPct val="107000"/>
                        </a:lnSpc>
                        <a:spcBef>
                          <a:spcPts val="0"/>
                        </a:spcBef>
                        <a:spcAft>
                          <a:spcPts val="800"/>
                        </a:spcAft>
                      </a:pPr>
                      <a:r>
                        <a:rPr lang="en-US" sz="8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26.</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1200"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(BPM Chapter 17) Islamic finance (new chapter)</a:t>
                      </a:r>
                      <a:endParaRPr lang="en-US" sz="12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a:solidFill>
                            <a:srgbClr val="000000"/>
                          </a:solidFill>
                          <a:effectLst/>
                          <a:latin typeface="Aptos" panose="020B0004020202020204" pitchFamily="34" charset="0"/>
                          <a:ea typeface="Aptos" panose="020B0004020202020204" pitchFamily="34" charset="0"/>
                          <a:cs typeface="Arial" panose="020B0604020202020204" pitchFamily="34" charset="0"/>
                          <a:hlinkClick r:id="rId45"/>
                        </a:rPr>
                        <a:t>PDF</a:t>
                      </a:r>
                      <a:endParaRPr lang="en-US" sz="800" kern="10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46"/>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tc>
                  <a:txBody>
                    <a:bodyPr/>
                    <a:lstStyle/>
                    <a:p>
                      <a:pPr marL="0" marR="0">
                        <a:lnSpc>
                          <a:spcPct val="107000"/>
                        </a:lnSpc>
                        <a:spcBef>
                          <a:spcPts val="0"/>
                        </a:spcBef>
                        <a:spcAft>
                          <a:spcPts val="800"/>
                        </a:spcAft>
                      </a:pPr>
                      <a:r>
                        <a:rPr lang="en-US" sz="800" u="sng" kern="100" dirty="0">
                          <a:solidFill>
                            <a:srgbClr val="000000"/>
                          </a:solidFill>
                          <a:effectLst/>
                          <a:latin typeface="Aptos" panose="020B0004020202020204" pitchFamily="34" charset="0"/>
                          <a:ea typeface="Aptos" panose="020B0004020202020204" pitchFamily="34" charset="0"/>
                          <a:cs typeface="Arial" panose="020B0604020202020204" pitchFamily="34" charset="0"/>
                          <a:hlinkClick r:id="rId47"/>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CF1F6"/>
                    </a:solidFill>
                  </a:tcPr>
                </a:tc>
                <a:extLst>
                  <a:ext uri="{0D108BD9-81ED-4DB2-BD59-A6C34878D82A}">
                    <a16:rowId xmlns:a16="http://schemas.microsoft.com/office/drawing/2014/main" val="3617730385"/>
                  </a:ext>
                </a:extLst>
              </a:tr>
              <a:tr h="263358">
                <a:tc>
                  <a:txBody>
                    <a:bodyPr/>
                    <a:lstStyle/>
                    <a:p>
                      <a:pPr marL="0" marR="0">
                        <a:lnSpc>
                          <a:spcPct val="107000"/>
                        </a:lnSpc>
                        <a:spcBef>
                          <a:spcPts val="0"/>
                        </a:spcBef>
                        <a:spcAft>
                          <a:spcPts val="800"/>
                        </a:spcAft>
                      </a:pPr>
                      <a:r>
                        <a:rPr lang="en-US" sz="800" kern="100" dirty="0">
                          <a:effectLst/>
                          <a:latin typeface="Aptos" panose="020B0004020202020204" pitchFamily="34" charset="0"/>
                          <a:ea typeface="Aptos" panose="020B0004020202020204" pitchFamily="34" charset="0"/>
                          <a:cs typeface="Arial" panose="020B0604020202020204" pitchFamily="34" charset="0"/>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1200" kern="100" dirty="0">
                          <a:effectLst/>
                          <a:latin typeface="Aptos" panose="020B0004020202020204" pitchFamily="34" charset="0"/>
                          <a:ea typeface="Aptos" panose="020B0004020202020204" pitchFamily="34" charset="0"/>
                          <a:cs typeface="Arial" panose="020B0604020202020204" pitchFamily="34" charset="0"/>
                        </a:rPr>
                        <a:t>Contracts, leases, licenses and permits (Part 5 of chapter 17 in the 2008 SNA, moved downwards)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kern="100" dirty="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kern="100" dirty="0">
                          <a:effectLst/>
                          <a:latin typeface="Aptos" panose="020B0004020202020204" pitchFamily="34" charset="0"/>
                          <a:ea typeface="Aptos" panose="020B0004020202020204" pitchFamily="34" charset="0"/>
                          <a:cs typeface="Arial" panose="020B0604020202020204" pitchFamily="34"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800"/>
                        </a:spcAft>
                      </a:pPr>
                      <a:r>
                        <a:rPr lang="en-US" sz="800" u="sng" kern="100" dirty="0">
                          <a:solidFill>
                            <a:srgbClr val="467886"/>
                          </a:solidFill>
                          <a:effectLst/>
                          <a:latin typeface="Aptos" panose="020B0004020202020204" pitchFamily="34" charset="0"/>
                          <a:ea typeface="Aptos" panose="020B0004020202020204" pitchFamily="34" charset="0"/>
                          <a:cs typeface="Arial" panose="020B0604020202020204" pitchFamily="34" charset="0"/>
                          <a:hlinkClick r:id="rId48"/>
                        </a:rPr>
                        <a:t>PDF</a:t>
                      </a:r>
                      <a:endParaRPr lang="en-US" sz="800" kern="100" dirty="0">
                        <a:effectLst/>
                        <a:latin typeface="Aptos" panose="020B0004020202020204" pitchFamily="34" charset="0"/>
                        <a:ea typeface="Aptos" panose="020B0004020202020204" pitchFamily="34" charset="0"/>
                        <a:cs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0437016"/>
                  </a:ext>
                </a:extLst>
              </a:tr>
            </a:tbl>
          </a:graphicData>
        </a:graphic>
      </p:graphicFrame>
    </p:spTree>
    <p:extLst>
      <p:ext uri="{BB962C8B-B14F-4D97-AF65-F5344CB8AC3E}">
        <p14:creationId xmlns:p14="http://schemas.microsoft.com/office/powerpoint/2010/main" val="2829230192"/>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UNCTAD COLOR">
      <a:dk1>
        <a:sysClr val="windowText" lastClr="000000"/>
      </a:dk1>
      <a:lt1>
        <a:sysClr val="window" lastClr="FFFFFF"/>
      </a:lt1>
      <a:dk2>
        <a:srgbClr val="44546A"/>
      </a:dk2>
      <a:lt2>
        <a:srgbClr val="E7E6E6"/>
      </a:lt2>
      <a:accent1>
        <a:srgbClr val="009EDB"/>
      </a:accent1>
      <a:accent2>
        <a:srgbClr val="FCC30B"/>
      </a:accent2>
      <a:accent3>
        <a:srgbClr val="D8D8D8"/>
      </a:accent3>
      <a:accent4>
        <a:srgbClr val="FD6925"/>
      </a:accent4>
      <a:accent5>
        <a:srgbClr val="56C02B"/>
      </a:accent5>
      <a:accent6>
        <a:srgbClr val="DD1367"/>
      </a:accent6>
      <a:hlink>
        <a:srgbClr val="009EDB"/>
      </a:hlink>
      <a:folHlink>
        <a:srgbClr val="9CC3E5"/>
      </a:folHlink>
    </a:clrScheme>
    <a:fontScheme name="Custom 2">
      <a:majorFont>
        <a:latin typeface="HelveticaNeueLT Std Med"/>
        <a:ea typeface=""/>
        <a:cs typeface=""/>
      </a:majorFont>
      <a:minorFont>
        <a:latin typeface="HelveticaNeueLT Std L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vonVTI">
  <a:themeElements>
    <a:clrScheme name="ESCWA">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Savon">
      <a:majorFont>
        <a:latin typeface="Speak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lawik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ESCWA_Logo-Motto_PPT-En" id="{C0494A47-6240-984D-9060-4FB25B993CA0}" vid="{EAC04F47-4198-5B4C-8F78-8372780C2E3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5f6722c4-4b54-4565-9073-6b2cdb56319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DC9717E1C14144A678B5BB6ED3A978" ma:contentTypeVersion="18" ma:contentTypeDescription="Create a new document." ma:contentTypeScope="" ma:versionID="b0cbec40f8ed92e1ccea6897da2f1ca0">
  <xsd:schema xmlns:xsd="http://www.w3.org/2001/XMLSchema" xmlns:xs="http://www.w3.org/2001/XMLSchema" xmlns:p="http://schemas.microsoft.com/office/2006/metadata/properties" xmlns:ns2="5f6722c4-4b54-4565-9073-6b2cdb56319d" xmlns:ns3="015a1b56-f9db-44b0-a971-80694ead8fc0" xmlns:ns4="985ec44e-1bab-4c0b-9df0-6ba128686fc9" targetNamespace="http://schemas.microsoft.com/office/2006/metadata/properties" ma:root="true" ma:fieldsID="0d334d8402c0ab758e45e7b23fbf1b39" ns2:_="" ns3:_="" ns4:_="">
    <xsd:import namespace="5f6722c4-4b54-4565-9073-6b2cdb56319d"/>
    <xsd:import namespace="015a1b56-f9db-44b0-a971-80694ead8fc0"/>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6722c4-4b54-4565-9073-6b2cdb5631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5a1b56-f9db-44b0-a971-80694ead8f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6e2313-a807-4827-9ba2-7f46aa09a4e5}" ma:internalName="TaxCatchAll" ma:showField="CatchAllData" ma:web="015a1b56-f9db-44b0-a971-80694ead8f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4E0ADA-8713-4D07-87D3-0A529939344C}">
  <ds:schemaRefs>
    <ds:schemaRef ds:uri="http://schemas.microsoft.com/sharepoint/v3/contenttype/forms"/>
  </ds:schemaRefs>
</ds:datastoreItem>
</file>

<file path=customXml/itemProps2.xml><?xml version="1.0" encoding="utf-8"?>
<ds:datastoreItem xmlns:ds="http://schemas.openxmlformats.org/officeDocument/2006/customXml" ds:itemID="{B66C14B7-6C04-4F5B-8F02-5C0EEA9B376A}">
  <ds:schemaRefs>
    <ds:schemaRef ds:uri="http://schemas.microsoft.com/office/2006/metadata/properties"/>
    <ds:schemaRef ds:uri="http://www.w3.org/2000/xmlns/"/>
    <ds:schemaRef ds:uri="985ec44e-1bab-4c0b-9df0-6ba128686fc9"/>
    <ds:schemaRef ds:uri="http://www.w3.org/2001/XMLSchema-instance"/>
    <ds:schemaRef ds:uri="5f6722c4-4b54-4565-9073-6b2cdb56319d"/>
    <ds:schemaRef ds:uri="http://schemas.microsoft.com/office/infopath/2007/PartnerControls"/>
  </ds:schemaRefs>
</ds:datastoreItem>
</file>

<file path=customXml/itemProps3.xml><?xml version="1.0" encoding="utf-8"?>
<ds:datastoreItem xmlns:ds="http://schemas.openxmlformats.org/officeDocument/2006/customXml" ds:itemID="{6A93A047-50AF-4FD5-A34E-B8B210C8ABD7}">
  <ds:schemaRefs>
    <ds:schemaRef ds:uri="http://schemas.microsoft.com/office/2006/metadata/contentType"/>
    <ds:schemaRef ds:uri="http://schemas.microsoft.com/office/2006/metadata/properties/metaAttributes"/>
    <ds:schemaRef ds:uri="http://www.w3.org/2000/xmlns/"/>
    <ds:schemaRef ds:uri="http://www.w3.org/2001/XMLSchema"/>
    <ds:schemaRef ds:uri="5f6722c4-4b54-4565-9073-6b2cdb56319d"/>
    <ds:schemaRef ds:uri="015a1b56-f9db-44b0-a971-80694ead8fc0"/>
    <ds:schemaRef ds:uri="985ec44e-1bab-4c0b-9df0-6ba128686fc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3176</TotalTime>
  <Words>2861</Words>
  <Application>Microsoft Office PowerPoint</Application>
  <PresentationFormat>Widescreen</PresentationFormat>
  <Paragraphs>440</Paragraphs>
  <Slides>22</Slides>
  <Notes>3</Notes>
  <HiddenSlides>0</HiddenSlides>
  <MMClips>0</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22</vt:i4>
      </vt:variant>
    </vt:vector>
  </HeadingPairs>
  <TitlesOfParts>
    <vt:vector size="42" baseType="lpstr">
      <vt:lpstr>-apple-system</vt:lpstr>
      <vt:lpstr>Aptos</vt:lpstr>
      <vt:lpstr>Aptos Narrow</vt:lpstr>
      <vt:lpstr>Arial</vt:lpstr>
      <vt:lpstr>Calibri</vt:lpstr>
      <vt:lpstr>Calibri Light</vt:lpstr>
      <vt:lpstr>Garamond</vt:lpstr>
      <vt:lpstr>Helvetica Neue LT Std 45 Light</vt:lpstr>
      <vt:lpstr>Helvetica Neue LT Std 75</vt:lpstr>
      <vt:lpstr>HelveticaNeueLT Std Lt</vt:lpstr>
      <vt:lpstr>HelveticaNeueLT Std Med</vt:lpstr>
      <vt:lpstr>inherit</vt:lpstr>
      <vt:lpstr>Open Sans</vt:lpstr>
      <vt:lpstr>Times New Roman</vt:lpstr>
      <vt:lpstr>verdana</vt:lpstr>
      <vt:lpstr>verdana</vt:lpstr>
      <vt:lpstr>Wingdings</vt:lpstr>
      <vt:lpstr>Office Theme</vt:lpstr>
      <vt:lpstr>COVER</vt:lpstr>
      <vt:lpstr>SavonVTI</vt:lpstr>
      <vt:lpstr>Progress on the Update of  the System of National Accounts in(2025) the Arab Region   تحديث نظام الحسابات القومية 2025 في المنطقة العربية  اللجنة الفرعية ( 14) للحسابات القومية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UN-Network of Economic Statisticians</vt:lpstr>
      <vt:lpstr>E-learning for Capacity Building</vt:lpstr>
      <vt:lpstr>PowerPoint Presentation</vt:lpstr>
      <vt:lpstr>Trade in Goods: ESCWA External Trade Data Platform for the Arab Region (ETDP)</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aboulhosn@un.org</dc:creator>
  <cp:lastModifiedBy>Dina Karanouh</cp:lastModifiedBy>
  <cp:revision>7</cp:revision>
  <cp:lastPrinted>2023-11-08T05:39:33Z</cp:lastPrinted>
  <dcterms:created xsi:type="dcterms:W3CDTF">2023-06-21T10:34:07Z</dcterms:created>
  <dcterms:modified xsi:type="dcterms:W3CDTF">2024-09-28T12:25:41Z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0x0101006BDC9717E1C14144A678B5BB6ED3A978</vt:lpwstr>
  </property>
  <property fmtid="{D5CDD505-2E9C-101B-9397-08002B2CF9AE}" pid="3" name="MediaServiceImageTags">
    <vt:lpwstr/>
  </property>
</Properties>
</file>