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bookmarkIdSeed="3">
  <p:sldMasterIdLst>
    <p:sldMasterId id="2147483737" r:id="rId1"/>
  </p:sldMasterIdLst>
  <p:notesMasterIdLst>
    <p:notesMasterId r:id="rId46"/>
  </p:notesMasterIdLst>
  <p:handoutMasterIdLst>
    <p:handoutMasterId r:id="rId47"/>
  </p:handoutMasterIdLst>
  <p:sldIdLst>
    <p:sldId id="268" r:id="rId2"/>
    <p:sldId id="256" r:id="rId3"/>
    <p:sldId id="257" r:id="rId4"/>
    <p:sldId id="285" r:id="rId5"/>
    <p:sldId id="287" r:id="rId6"/>
    <p:sldId id="280" r:id="rId7"/>
    <p:sldId id="288" r:id="rId8"/>
    <p:sldId id="337" r:id="rId9"/>
    <p:sldId id="338" r:id="rId10"/>
    <p:sldId id="362" r:id="rId11"/>
    <p:sldId id="363" r:id="rId12"/>
    <p:sldId id="364" r:id="rId13"/>
    <p:sldId id="407" r:id="rId14"/>
    <p:sldId id="339" r:id="rId15"/>
    <p:sldId id="340" r:id="rId16"/>
    <p:sldId id="368" r:id="rId17"/>
    <p:sldId id="406" r:id="rId18"/>
    <p:sldId id="341" r:id="rId19"/>
    <p:sldId id="336" r:id="rId20"/>
    <p:sldId id="371" r:id="rId21"/>
    <p:sldId id="408" r:id="rId22"/>
    <p:sldId id="409" r:id="rId23"/>
    <p:sldId id="372" r:id="rId24"/>
    <p:sldId id="410" r:id="rId25"/>
    <p:sldId id="373" r:id="rId26"/>
    <p:sldId id="375" r:id="rId27"/>
    <p:sldId id="411" r:id="rId28"/>
    <p:sldId id="416" r:id="rId29"/>
    <p:sldId id="417" r:id="rId30"/>
    <p:sldId id="433" r:id="rId31"/>
    <p:sldId id="413" r:id="rId32"/>
    <p:sldId id="434" r:id="rId33"/>
    <p:sldId id="435" r:id="rId34"/>
    <p:sldId id="436" r:id="rId35"/>
    <p:sldId id="437" r:id="rId36"/>
    <p:sldId id="438" r:id="rId37"/>
    <p:sldId id="439" r:id="rId38"/>
    <p:sldId id="414" r:id="rId39"/>
    <p:sldId id="415" r:id="rId40"/>
    <p:sldId id="418" r:id="rId41"/>
    <p:sldId id="431" r:id="rId42"/>
    <p:sldId id="432" r:id="rId43"/>
    <p:sldId id="419" r:id="rId44"/>
    <p:sldId id="360"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134985"/>
    <a:srgbClr val="0298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3986" autoAdjust="0"/>
    <p:restoredTop sz="94694"/>
  </p:normalViewPr>
  <p:slideViewPr>
    <p:cSldViewPr snapToGrid="0" snapToObjects="1">
      <p:cViewPr>
        <p:scale>
          <a:sx n="62" d="100"/>
          <a:sy n="62" d="100"/>
        </p:scale>
        <p:origin x="271" y="46"/>
      </p:cViewPr>
      <p:guideLst/>
    </p:cSldViewPr>
  </p:slideViewPr>
  <p:notesTextViewPr>
    <p:cViewPr>
      <p:scale>
        <a:sx n="1" d="1"/>
        <a:sy n="1" d="1"/>
      </p:scale>
      <p:origin x="0" y="0"/>
    </p:cViewPr>
  </p:notesTextViewPr>
  <p:sorterViewPr>
    <p:cViewPr>
      <p:scale>
        <a:sx n="70" d="100"/>
        <a:sy n="70" d="100"/>
      </p:scale>
      <p:origin x="0" y="-9084"/>
    </p:cViewPr>
  </p:sorter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9/6/2024</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9/6/2024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a:t>
            </a:fld>
            <a:endParaRPr lang="en-US"/>
          </a:p>
        </p:txBody>
      </p:sp>
    </p:spTree>
    <p:extLst>
      <p:ext uri="{BB962C8B-B14F-4D97-AF65-F5344CB8AC3E}">
        <p14:creationId xmlns:p14="http://schemas.microsoft.com/office/powerpoint/2010/main" val="2430281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1471-0AA9-4447-A3C3-0888BF68D1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ABDDA9-F8EC-4703-A593-DBE4D830D4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E234DD-0C45-46D8-A1F8-5348DC2118AA}"/>
              </a:ext>
            </a:extLst>
          </p:cNvPr>
          <p:cNvSpPr>
            <a:spLocks noGrp="1"/>
          </p:cNvSpPr>
          <p:nvPr>
            <p:ph type="dt" sz="half" idx="10"/>
          </p:nvPr>
        </p:nvSpPr>
        <p:spPr/>
        <p:txBody>
          <a:bodyPr/>
          <a:lstStyle/>
          <a:p>
            <a:fld id="{AE4C019F-DDA0-494A-BCF4-110ECCA88830}" type="datetimeFigureOut">
              <a:rPr lang="en-US" smtClean="0"/>
              <a:t>9/6/2024</a:t>
            </a:fld>
            <a:endParaRPr lang="en-US"/>
          </a:p>
        </p:txBody>
      </p:sp>
      <p:sp>
        <p:nvSpPr>
          <p:cNvPr id="5" name="Footer Placeholder 4">
            <a:extLst>
              <a:ext uri="{FF2B5EF4-FFF2-40B4-BE49-F238E27FC236}">
                <a16:creationId xmlns:a16="http://schemas.microsoft.com/office/drawing/2014/main" id="{86158638-71C6-4FC8-A6EA-B8714413B3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272AD9-793E-49ED-AC34-A0EBDB8F4462}"/>
              </a:ext>
            </a:extLst>
          </p:cNvPr>
          <p:cNvSpPr>
            <a:spLocks noGrp="1"/>
          </p:cNvSpPr>
          <p:nvPr>
            <p:ph type="sldNum" sz="quarter" idx="12"/>
          </p:nvPr>
        </p:nvSpPr>
        <p:spPr/>
        <p:txBody>
          <a:bodyPr/>
          <a:lstStyle/>
          <a:p>
            <a:fld id="{7F2C0A23-02B3-4E3B-B3EF-8273A9516F14}" type="slidenum">
              <a:rPr lang="en-US" smtClean="0"/>
              <a:t>‹#›</a:t>
            </a:fld>
            <a:endParaRPr lang="en-US"/>
          </a:p>
        </p:txBody>
      </p:sp>
    </p:spTree>
    <p:extLst>
      <p:ext uri="{BB962C8B-B14F-4D97-AF65-F5344CB8AC3E}">
        <p14:creationId xmlns:p14="http://schemas.microsoft.com/office/powerpoint/2010/main" val="84555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cs typeface="+mn-cs"/>
              </a:rPr>
              <a:t> </a:t>
            </a:r>
            <a:r>
              <a:rPr lang="en-US" sz="750" dirty="0">
                <a:solidFill>
                  <a:srgbClr val="595959"/>
                </a:solidFill>
                <a:latin typeface="Arial" pitchFamily="-110" charset="0"/>
                <a:ea typeface="ＭＳ Ｐゴシック" pitchFamily="-110" charset="-128"/>
                <a:cs typeface="+mn-cs"/>
              </a:rPr>
              <a:t>©</a:t>
            </a:r>
            <a:r>
              <a:rPr lang="x-none" sz="7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 id="2147483747" r:id="rId14"/>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hyperlink" Target="https://www.un.org/ar/observances/elder-abuse-awareness-day" TargetMode="Externa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1403670" y="1061617"/>
            <a:ext cx="8933796" cy="2367383"/>
          </a:xfrm>
        </p:spPr>
        <p:txBody>
          <a:bodyPr/>
          <a:lstStyle/>
          <a:p>
            <a:br>
              <a:rPr lang="en-US" dirty="0"/>
            </a:br>
            <a:endParaRPr lang="en-US" dirty="0"/>
          </a:p>
        </p:txBody>
      </p:sp>
      <p:sp>
        <p:nvSpPr>
          <p:cNvPr id="4" name="Subtitle 3">
            <a:extLst>
              <a:ext uri="{FF2B5EF4-FFF2-40B4-BE49-F238E27FC236}">
                <a16:creationId xmlns:a16="http://schemas.microsoft.com/office/drawing/2014/main" id="{7437CA40-60C2-43FA-B9BE-922B609F65BA}"/>
              </a:ext>
            </a:extLst>
          </p:cNvPr>
          <p:cNvSpPr>
            <a:spLocks noGrp="1"/>
          </p:cNvSpPr>
          <p:nvPr>
            <p:ph type="subTitle" idx="1"/>
          </p:nvPr>
        </p:nvSpPr>
        <p:spPr>
          <a:xfrm>
            <a:off x="1147868" y="3427038"/>
            <a:ext cx="9640462" cy="803586"/>
          </a:xfrm>
        </p:spPr>
        <p:txBody>
          <a:bodyPr>
            <a:noAutofit/>
          </a:bodyPr>
          <a:lstStyle/>
          <a:p>
            <a:pPr rtl="1"/>
            <a:r>
              <a:rPr lang="ar-LB" sz="18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3- 4 أيلول/سبتمبر </a:t>
            </a:r>
            <a:r>
              <a:rPr lang="ar-LB" sz="1800" b="1"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2024</a:t>
            </a:r>
          </a:p>
          <a:p>
            <a:pPr rtl="1"/>
            <a:r>
              <a:rPr lang="ar-LB" sz="1800" b="1"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فندق الفيرمونت– عمان، الأردن</a:t>
            </a:r>
          </a:p>
        </p:txBody>
      </p:sp>
      <p:sp>
        <p:nvSpPr>
          <p:cNvPr id="5" name="TextBox 4">
            <a:extLst>
              <a:ext uri="{FF2B5EF4-FFF2-40B4-BE49-F238E27FC236}">
                <a16:creationId xmlns:a16="http://schemas.microsoft.com/office/drawing/2014/main" id="{55109534-168C-4307-A911-60DBDE36DC4A}"/>
              </a:ext>
            </a:extLst>
          </p:cNvPr>
          <p:cNvSpPr txBox="1"/>
          <p:nvPr/>
        </p:nvSpPr>
        <p:spPr>
          <a:xfrm>
            <a:off x="845007" y="1614745"/>
            <a:ext cx="10501985" cy="1077218"/>
          </a:xfrm>
          <a:prstGeom prst="rect">
            <a:avLst/>
          </a:prstGeom>
          <a:noFill/>
        </p:spPr>
        <p:txBody>
          <a:bodyPr wrap="square">
            <a:spAutoFit/>
          </a:bodyPr>
          <a:lstStyle/>
          <a:p>
            <a:pPr algn="ctr" rtl="1"/>
            <a:r>
              <a:rPr lang="ar-LB"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إجتماع فريق خبراء لمراجعة مسودة التقرير العربي الموحد </a:t>
            </a:r>
          </a:p>
          <a:p>
            <a:pPr algn="ctr" rtl="1"/>
            <a:r>
              <a:rPr lang="ar-LB"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حول تنفيذ منهاج عمل بيجين بعد ثلاثين عاماً</a:t>
            </a:r>
          </a:p>
        </p:txBody>
      </p:sp>
      <p:sp>
        <p:nvSpPr>
          <p:cNvPr id="3" name="Rectangle 2">
            <a:extLst>
              <a:ext uri="{FF2B5EF4-FFF2-40B4-BE49-F238E27FC236}">
                <a16:creationId xmlns:a16="http://schemas.microsoft.com/office/drawing/2014/main" id="{9F317984-9701-04F5-8765-F8EB8A4B5D8B}"/>
              </a:ext>
            </a:extLst>
          </p:cNvPr>
          <p:cNvSpPr>
            <a:spLocks noGrp="1" noRot="1" noMove="1" noResize="1" noEditPoints="1" noAdjustHandles="1" noChangeArrowheads="1" noChangeShapeType="1"/>
          </p:cNvSpPr>
          <p:nvPr/>
        </p:nvSpPr>
        <p:spPr>
          <a:xfrm>
            <a:off x="0" y="4657344"/>
            <a:ext cx="12192000" cy="220065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Blue text on a black background&#10;&#10;Description automatically generated with medium confidence">
            <a:extLst>
              <a:ext uri="{FF2B5EF4-FFF2-40B4-BE49-F238E27FC236}">
                <a16:creationId xmlns:a16="http://schemas.microsoft.com/office/drawing/2014/main" id="{D95EAE44-DBAB-AE94-6063-CE29ABA6A3A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1915" y="5094522"/>
            <a:ext cx="4178037" cy="1444006"/>
          </a:xfrm>
          <a:prstGeom prst="rect">
            <a:avLst/>
          </a:prstGeom>
          <a:noFill/>
          <a:ln>
            <a:noFill/>
          </a:ln>
        </p:spPr>
      </p:pic>
      <p:pic>
        <p:nvPicPr>
          <p:cNvPr id="7" name="Picture 6" descr="A picture containing drawing, sketch, clipart, circle&#10;&#10;Description automatically generated">
            <a:extLst>
              <a:ext uri="{FF2B5EF4-FFF2-40B4-BE49-F238E27FC236}">
                <a16:creationId xmlns:a16="http://schemas.microsoft.com/office/drawing/2014/main" id="{FD2D8EBB-A7F5-1DAE-D132-13BC23C6F96B}"/>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866566" y="4957117"/>
            <a:ext cx="1502665" cy="1581411"/>
          </a:xfrm>
          <a:prstGeom prst="rect">
            <a:avLst/>
          </a:prstGeom>
        </p:spPr>
      </p:pic>
      <p:pic>
        <p:nvPicPr>
          <p:cNvPr id="8" name="Picture 7" descr="Blue text on a black background&#10;&#10;Description automatically generated with low confidence">
            <a:extLst>
              <a:ext uri="{FF2B5EF4-FFF2-40B4-BE49-F238E27FC236}">
                <a16:creationId xmlns:a16="http://schemas.microsoft.com/office/drawing/2014/main" id="{8F02D640-00DB-3FBC-ACD9-20B29443D1B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89167" y="5029240"/>
            <a:ext cx="3404716" cy="1580675"/>
          </a:xfrm>
          <a:prstGeom prst="rect">
            <a:avLst/>
          </a:prstGeom>
          <a:noFill/>
          <a:ln>
            <a:noFill/>
          </a:ln>
        </p:spPr>
      </p:pic>
    </p:spTree>
    <p:extLst>
      <p:ext uri="{BB962C8B-B14F-4D97-AF65-F5344CB8AC3E}">
        <p14:creationId xmlns:p14="http://schemas.microsoft.com/office/powerpoint/2010/main" val="1514400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AF8DE4-0A55-97DC-215F-D2F83AF9250A}"/>
              </a:ext>
            </a:extLst>
          </p:cNvPr>
          <p:cNvSpPr txBox="1"/>
          <p:nvPr/>
        </p:nvSpPr>
        <p:spPr>
          <a:xfrm>
            <a:off x="335280" y="662583"/>
            <a:ext cx="11521440" cy="4893647"/>
          </a:xfrm>
          <a:prstGeom prst="rect">
            <a:avLst/>
          </a:prstGeom>
          <a:noFill/>
        </p:spPr>
        <p:txBody>
          <a:bodyPr wrap="square">
            <a:spAutoFit/>
          </a:bodyPr>
          <a:lstStyle/>
          <a:p>
            <a:pPr marL="342900" indent="-342900" algn="r" rtl="1">
              <a:buFont typeface="Wingdings" panose="05000000000000000000" pitchFamily="2" charset="2"/>
              <a:buChar char="¯"/>
            </a:pPr>
            <a:r>
              <a:rPr lang="ar-JO" sz="2400" kern="0" dirty="0">
                <a:effectLst/>
                <a:ea typeface="Aptos" panose="020B0004020202020204" pitchFamily="34" charset="0"/>
                <a:cs typeface="Calibri" panose="020F0502020204030204" pitchFamily="34" charset="0"/>
              </a:rPr>
              <a:t>وفيما يخصّ العاملات في المنازل، أصدرت تونس في العام 2021 قانون يتعلق بالعمل المنزلي، ويضمن الحق في العمل اللائق دون تمييز. كذلك، اعتمدت السعودية لائحة العمالة المنزلية في العام 2023، تضمنت تحديد ساعات العمل وأيام الراحة والإجازات والرعاية الصحية، بالإضافة الى الحماية من الاعتداء اللفظي أو الجسدي والتحرش الجنسي. في العام 2019، أدخلت الإمارات في تشريعاتها ضمانات للعمال المهاجرين وعمال المنازل بمن فيهم النساء وأزالت بعض القيود المفروضة على عملهم. </a:t>
            </a:r>
            <a:endParaRPr lang="ar-EG" sz="2400" kern="0" dirty="0">
              <a:effectLst/>
              <a:ea typeface="Aptos" panose="020B0004020202020204" pitchFamily="34" charset="0"/>
              <a:cs typeface="Calibri" panose="020F0502020204030204" pitchFamily="34" charset="0"/>
            </a:endParaRPr>
          </a:p>
          <a:p>
            <a:pPr marL="342900" indent="-342900" algn="r" rtl="1">
              <a:buFont typeface="Wingdings" panose="05000000000000000000" pitchFamily="2" charset="2"/>
              <a:buChar char="¯"/>
            </a:pPr>
            <a:r>
              <a:rPr lang="ar-EG" sz="2400" kern="0" dirty="0">
                <a:effectLst/>
                <a:ea typeface="Aptos" panose="020B0004020202020204" pitchFamily="34" charset="0"/>
                <a:cs typeface="Calibri" panose="020F0502020204030204" pitchFamily="34" charset="0"/>
              </a:rPr>
              <a:t>والنسبة لتعزيز سياسات سوق العمل النشطة وإيجاد الوظائف المراعية لمنظور المساواة بين الجنسين من خلال التعليم، والتدريب، وتطوير المهارات، والإعانات</a:t>
            </a:r>
            <a:r>
              <a:rPr lang="ar-EG" sz="2400" kern="0" dirty="0">
                <a:ea typeface="Aptos" panose="020B0004020202020204" pitchFamily="34" charset="0"/>
                <a:cs typeface="Calibri" panose="020F0502020204030204" pitchFamily="34" charset="0"/>
              </a:rPr>
              <a:t>،</a:t>
            </a:r>
            <a:r>
              <a:rPr lang="ar-EG" sz="2400" kern="0" dirty="0">
                <a:effectLst/>
                <a:ea typeface="Aptos" panose="020B0004020202020204" pitchFamily="34" charset="0"/>
                <a:cs typeface="Calibri" panose="020F0502020204030204" pitchFamily="34" charset="0"/>
              </a:rPr>
              <a:t> اتخذت عدة دول</a:t>
            </a:r>
            <a:r>
              <a:rPr lang="ar-OM" sz="2400" kern="0" dirty="0">
                <a:effectLst/>
                <a:ea typeface="Aptos" panose="020B0004020202020204" pitchFamily="34" charset="0"/>
                <a:cs typeface="Calibri" panose="020F0502020204030204" pitchFamily="34" charset="0"/>
              </a:rPr>
              <a:t> إجراءات لبناء القدرات التي تتيح للمرأة فرصاً أكبر في سوق العمل، اطلقت سلطنة عمان المبادرة الوطنية للكفاءات الرقمية "مكين" عام 2021م، وتهدف المبادرة إلى تأهيل الكفاءات الوطنية بالمهارات الرقمية الحديثة والأكثر طلباً للسوق لفتح فرص عمل جديدة، ورفد سوق العمل بكفاءات وطنية تتناسب مع التجدد المتسارع في بيئة الأعمال، </a:t>
            </a:r>
            <a:r>
              <a:rPr lang="ar-SA" sz="2400" kern="0" dirty="0">
                <a:effectLst/>
                <a:ea typeface="Aptos" panose="020B0004020202020204" pitchFamily="34" charset="0"/>
                <a:cs typeface="Calibri" panose="020F0502020204030204" pitchFamily="34" charset="0"/>
              </a:rPr>
              <a:t>وفي السعودية تم إطلاق برامج لتدريب وتأهيل النساء على المهارات الرقمية ومهارات المستقبل لسد الفجوة في سوق العمل من خلال إطلاق برامج تدريب في عدة مجالات تقنية حديثة وتقليدية وناشئة في مختلف مناطق المملكة</a:t>
            </a:r>
            <a:r>
              <a:rPr lang="ar-MA" sz="2400" kern="0" dirty="0">
                <a:effectLst/>
                <a:ea typeface="Aptos" panose="020B0004020202020204" pitchFamily="34" charset="0"/>
                <a:cs typeface="Calibri" panose="020F0502020204030204" pitchFamily="34" charset="0"/>
              </a:rPr>
              <a:t>، ونفذت سوريا برنامج "مساراتي" لإنشاء مراكز تدريب الشابات على المهارات الأساسية الضرورية لسوق العمل. </a:t>
            </a:r>
            <a:endParaRPr lang="en-US" sz="2400" dirty="0"/>
          </a:p>
        </p:txBody>
      </p:sp>
    </p:spTree>
    <p:extLst>
      <p:ext uri="{BB962C8B-B14F-4D97-AF65-F5344CB8AC3E}">
        <p14:creationId xmlns:p14="http://schemas.microsoft.com/office/powerpoint/2010/main" val="1867209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5C6491-4D28-1B04-0CAC-2D11D3F30247}"/>
              </a:ext>
            </a:extLst>
          </p:cNvPr>
          <p:cNvSpPr txBox="1"/>
          <p:nvPr/>
        </p:nvSpPr>
        <p:spPr>
          <a:xfrm>
            <a:off x="335280" y="558999"/>
            <a:ext cx="11521440" cy="6001643"/>
          </a:xfrm>
          <a:prstGeom prst="rect">
            <a:avLst/>
          </a:prstGeom>
          <a:noFill/>
        </p:spPr>
        <p:txBody>
          <a:bodyPr wrap="square">
            <a:spAutoFit/>
          </a:bodyPr>
          <a:lstStyle/>
          <a:p>
            <a:pPr marL="285750" indent="-285750" algn="r" rtl="1">
              <a:buFont typeface="Wingdings" panose="05000000000000000000" pitchFamily="2" charset="2"/>
              <a:buChar char="¯"/>
            </a:pPr>
            <a:r>
              <a:rPr lang="ar-AE" sz="2400" kern="0" dirty="0">
                <a:effectLst/>
                <a:latin typeface="Calibri" panose="020F0502020204030204" pitchFamily="34" charset="0"/>
                <a:ea typeface="Calibri" panose="020F0502020204030204" pitchFamily="34" charset="0"/>
                <a:cs typeface="Calibri" panose="020F0502020204030204" pitchFamily="34" charset="0"/>
              </a:rPr>
              <a:t>وبالنسبة لزيادة دور المرأة في القطاع الخاص</a:t>
            </a:r>
            <a:r>
              <a:rPr lang="ar-EG" sz="2400" kern="0" dirty="0">
                <a:effectLst/>
                <a:latin typeface="Calibri" panose="020F0502020204030204" pitchFamily="34" charset="0"/>
                <a:ea typeface="Calibri" panose="020F0502020204030204" pitchFamily="34" charset="0"/>
                <a:cs typeface="Calibri" panose="020F0502020204030204" pitchFamily="34" charset="0"/>
              </a:rPr>
              <a:t> حددت عدد من الدول العربية حصة إلزامية للنساء في مجالس إدارات الشركات المتداولة في سوق المال، وقد وضعت المغرب حصص الزامية طموحة لتصل النسبة إلى 40% عام 2027، و</a:t>
            </a:r>
            <a:r>
              <a:rPr lang="ar-AE" sz="2400" kern="0" dirty="0">
                <a:effectLst/>
                <a:latin typeface="Calibri" panose="020F0502020204030204" pitchFamily="34" charset="0"/>
                <a:ea typeface="Calibri" panose="020F0502020204030204" pitchFamily="34" charset="0"/>
                <a:cs typeface="Calibri" panose="020F0502020204030204" pitchFamily="34" charset="0"/>
              </a:rPr>
              <a:t>قامت الإمارات بإلزام الشركات المدرجة في أسواق المال بإتاحة الفرصة لتمثيل المرأة في مجالس الإدارة. </a:t>
            </a:r>
            <a:r>
              <a:rPr lang="ar-SA" sz="2400" kern="0" dirty="0">
                <a:effectLst/>
                <a:latin typeface="Calibri" panose="020F0502020204030204" pitchFamily="34" charset="0"/>
                <a:ea typeface="Calibri" panose="020F0502020204030204" pitchFamily="34" charset="0"/>
                <a:cs typeface="Calibri" panose="020F0502020204030204" pitchFamily="34" charset="0"/>
              </a:rPr>
              <a:t>وبالنسبة لزيادة نصيب المرأة من المناصب القيادية في المؤسسات العامة، </a:t>
            </a:r>
            <a:r>
              <a:rPr lang="ar-EG" sz="2400" kern="0" dirty="0">
                <a:effectLst/>
                <a:latin typeface="Calibri" panose="020F0502020204030204" pitchFamily="34" charset="0"/>
                <a:ea typeface="Calibri" panose="020F0502020204030204" pitchFamily="34" charset="0"/>
                <a:cs typeface="Calibri" panose="020F0502020204030204" pitchFamily="34" charset="0"/>
              </a:rPr>
              <a:t>طبقت المغرب مبدأ المناصفة في مجالس إدارات المؤسسات العامة</a:t>
            </a:r>
            <a:r>
              <a:rPr lang="ar-EG" sz="2400" b="1" kern="0" dirty="0">
                <a:effectLst/>
                <a:latin typeface="Calibri" panose="020F0502020204030204" pitchFamily="34" charset="0"/>
                <a:ea typeface="Calibri" panose="020F0502020204030204" pitchFamily="34" charset="0"/>
                <a:cs typeface="Calibri" panose="020F0502020204030204" pitchFamily="34" charset="0"/>
              </a:rPr>
              <a:t>، </a:t>
            </a:r>
            <a:r>
              <a:rPr lang="ar-SA" sz="2400" kern="0" dirty="0">
                <a:effectLst/>
                <a:latin typeface="Calibri" panose="020F0502020204030204" pitchFamily="34" charset="0"/>
                <a:ea typeface="Calibri" panose="020F0502020204030204" pitchFamily="34" charset="0"/>
                <a:cs typeface="Calibri" panose="020F0502020204030204" pitchFamily="34" charset="0"/>
              </a:rPr>
              <a:t>و</a:t>
            </a:r>
            <a:r>
              <a:rPr lang="ar-EG" sz="2400" kern="0" dirty="0">
                <a:effectLst/>
                <a:latin typeface="Calibri" panose="020F0502020204030204" pitchFamily="34" charset="0"/>
                <a:ea typeface="Calibri" panose="020F0502020204030204" pitchFamily="34" charset="0"/>
                <a:cs typeface="Calibri" panose="020F0502020204030204" pitchFamily="34" charset="0"/>
              </a:rPr>
              <a:t>أطلقت الكويت منصة "قياديات كويتيات نحو التغيير" تختص بجمع سجل بيانات يبرز قدرات القيادات النسائية تسهيلا لمتخذ القرار في مختلف القطاعات للوصول إلى زيادة عدد المناصب القيادية التي تشغلها امرأة. </a:t>
            </a:r>
            <a:endParaRPr lang="en-US" sz="2400" kern="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lgn="r" rtl="1">
              <a:buFont typeface="Wingdings" panose="05000000000000000000" pitchFamily="2" charset="2"/>
              <a:buChar char="¯"/>
            </a:pPr>
            <a:r>
              <a:rPr lang="ar-EG" sz="2400" dirty="0">
                <a:effectLst/>
                <a:latin typeface="Calibri" panose="020F0502020204030204" pitchFamily="34" charset="0"/>
                <a:ea typeface="Calibri" panose="020F0502020204030204" pitchFamily="34" charset="0"/>
                <a:cs typeface="Calibri" panose="020F0502020204030204" pitchFamily="34" charset="0"/>
              </a:rPr>
              <a:t>وبالإضافة الى الإجراءات أعلاه اتخذت بعض الدول إجراءات لكسر الحاجز الزجاجي الذي كان مانعاً لدخول النساء في مناصب سياسية وإدارية معينة. وعلى سبيل المثال تولت المرأة في تونس منصب رئيسة وزراء، وازدادت نسبة الإناث في مجالس وزراء وبرلمانات عدد كبير من الدول، كما ترأست إناث مناصب قيادية في المؤسسات العامة، وأحد النقلات الهامة تمثلت في التوسع في نسبة القاضيات في عدد من الدول، وعلى التوازي تولت المرأة وظيفة القضاء في عدد من الدول التي لم تكن تسمح بذلك، وتناولت التقارير الوطنية تفاصيل عديدة في هذا الصدد.</a:t>
            </a:r>
            <a:r>
              <a:rPr lang="ar-EG" sz="2400" b="1" dirty="0">
                <a:effectLst/>
                <a:latin typeface="Calibri" panose="020F0502020204030204" pitchFamily="34" charset="0"/>
                <a:ea typeface="Calibri" panose="020F0502020204030204" pitchFamily="34" charset="0"/>
                <a:cs typeface="Calibri" panose="020F0502020204030204" pitchFamily="34" charset="0"/>
              </a:rPr>
              <a:t> </a:t>
            </a:r>
            <a:r>
              <a:rPr lang="ar-EG" sz="2400" dirty="0">
                <a:effectLst/>
                <a:latin typeface="Calibri" panose="020F0502020204030204" pitchFamily="34" charset="0"/>
                <a:ea typeface="Calibri" panose="020F0502020204030204" pitchFamily="34" charset="0"/>
                <a:cs typeface="Calibri" panose="020F0502020204030204" pitchFamily="34" charset="0"/>
              </a:rPr>
              <a:t>وأحد النماذج البارزة في العالم العربي هو ما شهدته السعودية من صياغة سياسات وتشريعات متطورة خلال السنوات الخمس الماضية ترتب عليها إجراءات عملية متكاملة لتمكين المرأة وإحداث التوازن بين الجنسين. كما أطلقت سلطنة عمان </a:t>
            </a:r>
            <a:r>
              <a:rPr lang="ar-SA" sz="2400" dirty="0">
                <a:effectLst/>
                <a:latin typeface="Calibri" panose="020F0502020204030204" pitchFamily="34" charset="0"/>
                <a:ea typeface="Calibri" panose="020F0502020204030204" pitchFamily="34" charset="0"/>
                <a:cs typeface="Calibri" panose="020F0502020204030204" pitchFamily="34" charset="0"/>
              </a:rPr>
              <a:t>مبادرة "تَسمو" لتطوير الكفاءات القيادية للمرأة العُمانية في عام 2024م، وتستهدف المبادرة المرأة التي تشغل وظيفة إشرافيه في القطاع الحكومي والخاص ومؤسسات المجتمع المدني.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48218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F58EEF-629F-58C5-8AC0-E797BCF33E66}"/>
              </a:ext>
            </a:extLst>
          </p:cNvPr>
          <p:cNvSpPr txBox="1"/>
          <p:nvPr/>
        </p:nvSpPr>
        <p:spPr>
          <a:xfrm>
            <a:off x="335280" y="517191"/>
            <a:ext cx="11521440" cy="5632311"/>
          </a:xfrm>
          <a:prstGeom prst="rect">
            <a:avLst/>
          </a:prstGeom>
          <a:noFill/>
        </p:spPr>
        <p:txBody>
          <a:bodyPr wrap="square">
            <a:spAutoFit/>
          </a:bodyPr>
          <a:lstStyle/>
          <a:p>
            <a:pPr marL="285750" marR="0" lvl="0" indent="-285750" algn="r" rtl="1">
              <a:spcBef>
                <a:spcPts val="0"/>
              </a:spcBef>
              <a:spcAft>
                <a:spcPts val="0"/>
              </a:spcAft>
              <a:buFont typeface="Wingdings" panose="05000000000000000000" pitchFamily="2" charset="2"/>
              <a:buChar char="¯"/>
            </a:pPr>
            <a:r>
              <a:rPr lang="ar-SA" sz="2400" dirty="0">
                <a:effectLst/>
                <a:latin typeface="Calibri" panose="020F0502020204030204" pitchFamily="34" charset="0"/>
                <a:ea typeface="Calibri" panose="020F0502020204030204" pitchFamily="34" charset="0"/>
                <a:cs typeface="Calibri" panose="020F0502020204030204" pitchFamily="34" charset="0"/>
              </a:rPr>
              <a:t>وفي مجال تحفيز الشركات الخاصة على تحقيق المساواة بين الجنسين في بيئة العمل تطبق بعض الدول من ضمنها الأردن ومصر برنامج ختم المساواة بين الجنسين التابع لبرنامج الأمم المتحدة الإنمائي للاعتراف بالأداء الجيد للمنظمات الخاصة والعامة وتحقيق نتائج تحويلية للمساواة بين الجنسين، </a:t>
            </a:r>
            <a:r>
              <a:rPr lang="ar-SA" sz="2400" dirty="0" err="1">
                <a:effectLst/>
                <a:latin typeface="Calibri" panose="020F0502020204030204" pitchFamily="34" charset="0"/>
                <a:ea typeface="Calibri" panose="020F0502020204030204" pitchFamily="34" charset="0"/>
                <a:cs typeface="Calibri" panose="020F0502020204030204" pitchFamily="34" charset="0"/>
              </a:rPr>
              <a:t>وت</a:t>
            </a:r>
            <a:r>
              <a:rPr lang="ar-EG" sz="2400" dirty="0">
                <a:effectLst/>
                <a:latin typeface="Calibri" panose="020F0502020204030204" pitchFamily="34" charset="0"/>
                <a:ea typeface="Calibri" panose="020F0502020204030204" pitchFamily="34" charset="0"/>
                <a:cs typeface="Calibri" panose="020F0502020204030204" pitchFamily="34" charset="0"/>
              </a:rPr>
              <a:t>نظم المغرب جائزة للمساواة المهنية تهدف إلى تعزيز الممارسات الفضلى في المساواة المهنية داخل الشركات ومحاربة الصور النمطية المبنية على النوع ومكافأة الشركات التي تميزت في مجال المساواة بين المرأة والرجل. </a:t>
            </a:r>
            <a:r>
              <a:rPr lang="ar-SA" sz="2400" dirty="0">
                <a:effectLst/>
                <a:latin typeface="Calibri" panose="020F0502020204030204" pitchFamily="34" charset="0"/>
                <a:ea typeface="Calibri" panose="020F0502020204030204" pitchFamily="34" charset="0"/>
                <a:cs typeface="Calibri" panose="020F0502020204030204" pitchFamily="34" charset="0"/>
              </a:rPr>
              <a:t>كما أطلقت السعودية مشروع وعي، الذي يهدف إلى زيادة المسؤولية الاجتماعية للقطاع الخاص لتحقيق التوازن بين الجنسين مع التركيز بصورة خاصة على بناء الحملات التوعوية والتسويقية والسياسات والاستراتيجيات التي تمكن القطاع الخاص وتساعده على تعزيز التوازن بين الجنسين.</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lgn="r" rtl="1">
              <a:buFont typeface="Wingdings" panose="05000000000000000000" pitchFamily="2" charset="2"/>
              <a:buChar char="¯"/>
            </a:pPr>
            <a:r>
              <a:rPr lang="ar-AE" sz="2400" dirty="0">
                <a:effectLst/>
                <a:latin typeface="Calibri" panose="020F0502020204030204" pitchFamily="34" charset="0"/>
                <a:ea typeface="Calibri" panose="020F0502020204030204" pitchFamily="34" charset="0"/>
                <a:cs typeface="Calibri" panose="020F0502020204030204" pitchFamily="34" charset="0"/>
              </a:rPr>
              <a:t>وفي مجال الحوكمة، أ</a:t>
            </a:r>
            <a:r>
              <a:rPr lang="ar-EG" sz="2400" dirty="0">
                <a:effectLst/>
                <a:latin typeface="Calibri" panose="020F0502020204030204" pitchFamily="34" charset="0"/>
                <a:ea typeface="Calibri" panose="020F0502020204030204" pitchFamily="34" charset="0"/>
                <a:cs typeface="Calibri" panose="020F0502020204030204" pitchFamily="34" charset="0"/>
              </a:rPr>
              <a:t>طلق العراق خطة التمكين الاقتصادي للمرأة العراقية بهدف إزالة المعوقات وخلق فرص اقتصادية أكثر امامها إضافة إلى رفع مشاركة المرأة في سوق العمل في القطاع الخاص. </a:t>
            </a:r>
            <a:r>
              <a:rPr lang="ar-SA" sz="2400" dirty="0">
                <a:effectLst/>
                <a:latin typeface="Calibri" panose="020F0502020204030204" pitchFamily="34" charset="0"/>
                <a:ea typeface="Calibri" panose="020F0502020204030204" pitchFamily="34" charset="0"/>
                <a:cs typeface="Calibri" panose="020F0502020204030204" pitchFamily="34" charset="0"/>
              </a:rPr>
              <a:t>واعتمد الأردن المؤشر الوطني المُركب لرصد ومتابعة المشاركة الاقتصاديّة للمرأة والذي يأخذ بعين الاعتبار النساء من ذوات الإعاقة.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lgn="r" rtl="1">
              <a:buFont typeface="Wingdings" panose="05000000000000000000" pitchFamily="2" charset="2"/>
              <a:buChar char="¯"/>
            </a:pPr>
            <a:r>
              <a:rPr lang="ar-SA" sz="2400" dirty="0">
                <a:effectLst/>
                <a:latin typeface="Calibri" panose="020F0502020204030204" pitchFamily="34" charset="0"/>
                <a:ea typeface="Calibri" panose="020F0502020204030204" pitchFamily="34" charset="0"/>
                <a:cs typeface="Calibri" panose="020F0502020204030204" pitchFamily="34" charset="0"/>
              </a:rPr>
              <a:t>كما أطلقت الأردن مبادرة تحويل النساء العاملات من القطاع غير المنظّم للقطاع المنظّم عبر حوافز تشجيعيّة أهمها تحمّل جزء من كلفة الاشتراكات في الضمان الاجتماعي ولفترة زمنية محدّدة. هذا بالإضافة إلى مبادرة المرأة في الصناعات التحويليّة، ومبادرة إنشاء الحضانات المؤسسيّة وتطوير إطار وطنيّ للحضانات بالتعاون مع الوزارات ذات العلاقة والمجتمع المدني.</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33255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F58EEF-629F-58C5-8AC0-E797BCF33E66}"/>
              </a:ext>
            </a:extLst>
          </p:cNvPr>
          <p:cNvSpPr txBox="1"/>
          <p:nvPr/>
        </p:nvSpPr>
        <p:spPr>
          <a:xfrm>
            <a:off x="335280" y="480120"/>
            <a:ext cx="11521440" cy="1938992"/>
          </a:xfrm>
          <a:prstGeom prst="rect">
            <a:avLst/>
          </a:prstGeom>
          <a:noFill/>
        </p:spPr>
        <p:txBody>
          <a:bodyPr wrap="square">
            <a:spAutoFit/>
          </a:bodyPr>
          <a:lstStyle/>
          <a:p>
            <a:pPr marL="285750" indent="-285750" algn="r" rtl="1">
              <a:buFont typeface="Wingdings" panose="05000000000000000000" pitchFamily="2" charset="2"/>
              <a:buChar char="¯"/>
            </a:pPr>
            <a:r>
              <a:rPr lang="ar-EG" sz="2400" dirty="0">
                <a:effectLst/>
                <a:latin typeface="Calibri" panose="020F0502020204030204" pitchFamily="34" charset="0"/>
                <a:ea typeface="Calibri" panose="020F0502020204030204" pitchFamily="34" charset="0"/>
                <a:cs typeface="Calibri" panose="020F0502020204030204" pitchFamily="34" charset="0"/>
              </a:rPr>
              <a:t>أولت بعض الدول اهتماماً خاصاً بالشمول المالي باعتباره أداة فاعلة للتمكين الاقتصادي للمرأة، وقد وضعت المغرب النساء والفتيات ضمن التوجهات الرئيسية للاستراتيجيات الخاصة بالشمول المالي من خلال التثقيف المالي وتقديم منتجات وخدمات جديدة تتكيف مع احتياجات النساء ووضع مؤشرات مستجيبة للنوع الاجتماعي لرصد الإنجازات في هذا المجال، كما قامت مصر بتطبيق عدة إجراءات أدت إلى رفع نسبة الشمول المالي بين الإناث بشكل ملحوظ.</a:t>
            </a:r>
            <a:r>
              <a:rPr lang="ar-EG" sz="2400" b="1"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4837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CF6FCE5-DAA2-1A63-53AB-A19B880ABA48}"/>
              </a:ext>
            </a:extLst>
          </p:cNvPr>
          <p:cNvGraphicFramePr>
            <a:graphicFrameLocks noGrp="1"/>
          </p:cNvGraphicFramePr>
          <p:nvPr>
            <p:extLst>
              <p:ext uri="{D42A27DB-BD31-4B8C-83A1-F6EECF244321}">
                <p14:modId xmlns:p14="http://schemas.microsoft.com/office/powerpoint/2010/main" val="2968983314"/>
              </p:ext>
            </p:extLst>
          </p:nvPr>
        </p:nvGraphicFramePr>
        <p:xfrm>
          <a:off x="1524000" y="727286"/>
          <a:ext cx="9144000" cy="8229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3155451328"/>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الرعاية غير مدفوعة الأجر والعمل المنزلي وتعزيز التوازن بين الحياة المهنية والأُسَرية وتعزيز حقوق العاملين في مجال الرعاية مدفوعة الأجر.</a:t>
                      </a:r>
                      <a:endParaRPr lang="en-US" sz="2400"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2">
                        <a:lumMod val="40000"/>
                        <a:lumOff val="60000"/>
                      </a:schemeClr>
                    </a:solidFill>
                  </a:tcPr>
                </a:tc>
                <a:extLst>
                  <a:ext uri="{0D108BD9-81ED-4DB2-BD59-A6C34878D82A}">
                    <a16:rowId xmlns:a16="http://schemas.microsoft.com/office/drawing/2014/main" val="2790926130"/>
                  </a:ext>
                </a:extLst>
              </a:tr>
            </a:tbl>
          </a:graphicData>
        </a:graphic>
      </p:graphicFrame>
      <p:sp>
        <p:nvSpPr>
          <p:cNvPr id="3" name="Rectangle 1">
            <a:extLst>
              <a:ext uri="{FF2B5EF4-FFF2-40B4-BE49-F238E27FC236}">
                <a16:creationId xmlns:a16="http://schemas.microsoft.com/office/drawing/2014/main" id="{8599B0AF-D569-790E-5805-534CF54D1D00}"/>
              </a:ext>
            </a:extLst>
          </p:cNvPr>
          <p:cNvSpPr>
            <a:spLocks noChangeArrowheads="1"/>
          </p:cNvSpPr>
          <p:nvPr/>
        </p:nvSpPr>
        <p:spPr bwMode="auto">
          <a:xfrm>
            <a:off x="396240" y="1890661"/>
            <a:ext cx="11460480" cy="3359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50000"/>
              </a:lnSpc>
              <a:spcBef>
                <a:spcPct val="0"/>
              </a:spcBef>
              <a:spcAft>
                <a:spcPct val="0"/>
              </a:spcAft>
              <a:buClrTx/>
              <a:buSzTx/>
              <a:buFontTx/>
              <a:buNone/>
              <a:tabLst/>
            </a:pPr>
            <a:r>
              <a:rPr kumimoji="0" lang="ar-EG"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ذكرت</a:t>
            </a:r>
            <a:r>
              <a:rPr kumimoji="0" lang="en-US"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kumimoji="0" lang="ar-EG"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معظم الدول أنها قامت</a:t>
            </a:r>
            <a:r>
              <a:rPr kumimoji="0" lang="ar-SA" altLang="en-US" sz="2400" b="0" i="0" u="none" strike="noStrike" cap="none" normalizeH="0" baseline="0" dirty="0" bmk="">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بتوسيع خدمات رعاية الأطفال أو تقديم الخدمات القائمة بأسعار أكثر يسراً.</a:t>
            </a:r>
            <a:r>
              <a:rPr kumimoji="0" lang="ar-EG"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وجاء بعد ذلك</a:t>
            </a:r>
            <a:r>
              <a:rPr kumimoji="0" lang="en-US"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kumimoji="0" lang="ar-SA"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توسيع نطاق الدعم للأشخاص الأكبر سناً والأشخاص ذوي الإعاقة وغيرهم ممن يحتاجون إلى أشكال مكثفة من الرعاية،</a:t>
            </a:r>
            <a:r>
              <a:rPr kumimoji="0" lang="ar-EG"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kumimoji="0" lang="ar-SA"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وتأتي في </a:t>
            </a:r>
            <a:r>
              <a:rPr kumimoji="0" lang="ar-EG"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kumimoji="0" lang="ar-SA"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المرتبة التالية تقديم أو تعزيز إجازة الأمومة/الأبوة/الوالدية أو أي نوع آخر من الإجازات العائلية. وتجدر الإشارة</a:t>
            </a:r>
            <a:r>
              <a:rPr kumimoji="0" lang="ar-EG"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kumimoji="0" lang="ar-SA"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إلى أنه لم تذكر أي دولة ضمن الإجراءات التي تم اتخاذها </a:t>
            </a:r>
            <a:r>
              <a:rPr kumimoji="0" lang="ar-SA" altLang="en-US" sz="2400" b="0" i="0" u="none" strike="noStrike" cap="none" normalizeH="0" baseline="0" dirty="0" bmk="">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إدخال تغييرات قانونية فيما يتعلق بتقسيم الأصول الزوجية أو</a:t>
            </a:r>
            <a:r>
              <a:rPr kumimoji="0" lang="ar-EG" altLang="en-US" sz="2400" b="0" i="0" u="none" strike="noStrike" cap="none" normalizeH="0" baseline="0" dirty="0" bmk="">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kumimoji="0" lang="ar-SA" altLang="en-US" sz="2400" b="0" i="0" u="none" strike="noStrike" cap="none" normalizeH="0" baseline="0" dirty="0" bmk="">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استحقاقات المعاش التقاعدي بعد الطلاق والتي تعترف بمساهمة المرأة غير مدفوعة الأجر في الأسرة أثناء الزواج.</a:t>
            </a:r>
            <a:r>
              <a:rPr kumimoji="0" lang="ar-SA"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2400" b="0" i="0" u="none" strike="noStrike" cap="none" normalizeH="0" baseline="0" dirty="0" bmk="">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450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CFE4F89-6420-778F-1D53-EA24A5AC9937}"/>
              </a:ext>
            </a:extLst>
          </p:cNvPr>
          <p:cNvGraphicFramePr>
            <a:graphicFrameLocks noGrp="1"/>
          </p:cNvGraphicFramePr>
          <p:nvPr/>
        </p:nvGraphicFramePr>
        <p:xfrm>
          <a:off x="1524000" y="727286"/>
          <a:ext cx="9144000" cy="45720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3155451328"/>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تقليص الفجوة الرقمية بين الجنسين</a:t>
                      </a:r>
                      <a:r>
                        <a:rPr lang="en-US"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a:t>
                      </a:r>
                    </a:p>
                  </a:txBody>
                  <a:tcPr>
                    <a:solidFill>
                      <a:schemeClr val="accent6">
                        <a:lumMod val="40000"/>
                        <a:lumOff val="60000"/>
                      </a:schemeClr>
                    </a:solidFill>
                  </a:tcPr>
                </a:tc>
                <a:extLst>
                  <a:ext uri="{0D108BD9-81ED-4DB2-BD59-A6C34878D82A}">
                    <a16:rowId xmlns:a16="http://schemas.microsoft.com/office/drawing/2014/main" val="706009617"/>
                  </a:ext>
                </a:extLst>
              </a:tr>
            </a:tbl>
          </a:graphicData>
        </a:graphic>
      </p:graphicFrame>
      <p:sp>
        <p:nvSpPr>
          <p:cNvPr id="3" name="Rectangle 1">
            <a:extLst>
              <a:ext uri="{FF2B5EF4-FFF2-40B4-BE49-F238E27FC236}">
                <a16:creationId xmlns:a16="http://schemas.microsoft.com/office/drawing/2014/main" id="{8599B0AF-D569-790E-5805-534CF54D1D00}"/>
              </a:ext>
            </a:extLst>
          </p:cNvPr>
          <p:cNvSpPr>
            <a:spLocks noChangeArrowheads="1"/>
          </p:cNvSpPr>
          <p:nvPr/>
        </p:nvSpPr>
        <p:spPr bwMode="auto">
          <a:xfrm>
            <a:off x="580877" y="1783115"/>
            <a:ext cx="11275843" cy="2802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50000"/>
              </a:lnSpc>
              <a:spcBef>
                <a:spcPct val="0"/>
              </a:spcBef>
              <a:spcAft>
                <a:spcPct val="0"/>
              </a:spcAft>
              <a:buClrTx/>
              <a:buSzTx/>
              <a:buFontTx/>
              <a:buNone/>
              <a:tabLst/>
            </a:pPr>
            <a:r>
              <a:rPr kumimoji="0" lang="ar-EG"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ذكرت عشر دول أنها</a:t>
            </a:r>
            <a:r>
              <a:rPr kumimoji="0" lang="en-US"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 </a:t>
            </a:r>
            <a:r>
              <a:rPr kumimoji="0" lang="ar-EG"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قامت</a:t>
            </a:r>
            <a:r>
              <a:rPr kumimoji="0" lang="ar-SA"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بتعميم مراعاة منظور المساواة بين الجنسين في سياسات التحول الرقمي الوطنية</a:t>
            </a:r>
            <a:r>
              <a:rPr kumimoji="0" lang="ar-SA" altLang="en-US" sz="2400" b="0" i="0" u="none" strike="noStrike" cap="none" normalizeH="0" baseline="0" dirty="0">
                <a:ln>
                  <a:noFill/>
                </a:ln>
                <a:solidFill>
                  <a:srgbClr val="000000"/>
                </a:solidFill>
                <a:effectLst/>
                <a:latin typeface="Calibri" panose="020F0502020204030204" pitchFamily="34" charset="0"/>
                <a:ea typeface="Aptos" panose="020B0004020202020204" pitchFamily="34" charset="0"/>
                <a:cs typeface="Calibri" panose="020F0502020204030204" pitchFamily="34" charset="0"/>
              </a:rPr>
              <a:t>.</a:t>
            </a:r>
            <a:r>
              <a:rPr kumimoji="0" lang="ar-EG"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 </a:t>
            </a:r>
            <a:endParaRPr kumimoji="0" lang="en-US"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ar-EG"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وجاء بعد ذلك </a:t>
            </a:r>
            <a:r>
              <a:rPr kumimoji="0" lang="ar-SA"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طرح أو تعزيز</a:t>
            </a: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ar-SA"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برامج لزيادة مستوى المعرفة والمهارات الرقمية لدى النساء والفتيات (9 دول)</a:t>
            </a:r>
            <a:r>
              <a:rPr kumimoji="0" lang="ar-SA"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 </a:t>
            </a:r>
            <a:endParaRPr kumimoji="0" lang="en-US"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0" marR="0" lvl="0" indent="0" algn="r" defTabSz="914400" rtl="1" eaLnBrk="0" fontAlgn="base" latinLnBrk="0" hangingPunct="0">
              <a:lnSpc>
                <a:spcPct val="150000"/>
              </a:lnSpc>
              <a:spcBef>
                <a:spcPct val="0"/>
              </a:spcBef>
              <a:spcAft>
                <a:spcPct val="0"/>
              </a:spcAft>
              <a:buClrTx/>
              <a:buSzTx/>
              <a:tabLst/>
            </a:pPr>
            <a:r>
              <a:rPr kumimoji="0" lang="ar-SA"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قامت عدد من الدول بتوظيف تكنولوجيا الاتصالات والمعلومات للإسراع بجهود التمكين الاقتصادي</a:t>
            </a:r>
            <a:r>
              <a:rPr kumimoji="0" lang="en-US"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 </a:t>
            </a:r>
            <a:r>
              <a:rPr kumimoji="0" lang="ar-SA"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للمرأة وعلى</a:t>
            </a:r>
            <a:endParaRPr kumimoji="0" lang="en-US"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0" marR="0" lvl="0" indent="0" algn="r" defTabSz="914400" rtl="1" eaLnBrk="0" fontAlgn="base" latinLnBrk="0" hangingPunct="0">
              <a:lnSpc>
                <a:spcPct val="150000"/>
              </a:lnSpc>
              <a:spcBef>
                <a:spcPct val="0"/>
              </a:spcBef>
              <a:spcAft>
                <a:spcPct val="0"/>
              </a:spcAft>
              <a:buClrTx/>
              <a:buSzTx/>
              <a:tabLst/>
            </a:pPr>
            <a:r>
              <a:rPr kumimoji="0" lang="ar-SA"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 سبيل المثال مبادرة الأردن لمتجر المرأة الإلكتروني وتشمل الحصول على التطبيق وتصميم المتجر والرّبط</a:t>
            </a:r>
            <a:r>
              <a:rPr kumimoji="0" lang="en-US"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 </a:t>
            </a:r>
            <a:r>
              <a:rPr kumimoji="0" lang="ar-SA"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بوسائل</a:t>
            </a:r>
            <a:endParaRPr kumimoji="0" lang="en-US"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0" marR="0" lvl="0" indent="0" algn="r" defTabSz="914400" rtl="1" eaLnBrk="0" fontAlgn="base" latinLnBrk="0" hangingPunct="0">
              <a:lnSpc>
                <a:spcPct val="150000"/>
              </a:lnSpc>
              <a:spcBef>
                <a:spcPct val="0"/>
              </a:spcBef>
              <a:spcAft>
                <a:spcPct val="0"/>
              </a:spcAft>
              <a:buClrTx/>
              <a:buSzTx/>
              <a:tabLst/>
            </a:pPr>
            <a:r>
              <a:rPr kumimoji="0" lang="ar-SA" altLang="en-US" sz="2400" b="0" i="0" u="none" strike="noStrike" cap="none" normalizeH="0" baseline="0" dirty="0">
                <a:ln>
                  <a:noFill/>
                </a:ln>
                <a:solidFill>
                  <a:schemeClr val="tx1"/>
                </a:solidFill>
                <a:effectLst/>
                <a:latin typeface="Calibri" panose="020F0502020204030204" pitchFamily="34" charset="0"/>
                <a:ea typeface="Aptos" panose="020B0004020202020204" pitchFamily="34" charset="0"/>
                <a:cs typeface="Calibri" panose="020F0502020204030204" pitchFamily="34" charset="0"/>
              </a:rPr>
              <a:t> الدفع الإلكترونيّ وتطبيقات التوصيل مع إمكانيّة إضافة خاصيّة التسويق في أماكن محدّدة داخل الأردن أو خارجه.</a:t>
            </a: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058296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8C96F2B-39AB-FD2B-2A17-358B07D70FB6}"/>
              </a:ext>
            </a:extLst>
          </p:cNvPr>
          <p:cNvGraphicFramePr>
            <a:graphicFrameLocks noGrp="1"/>
          </p:cNvGraphicFramePr>
          <p:nvPr>
            <p:extLst>
              <p:ext uri="{D42A27DB-BD31-4B8C-83A1-F6EECF244321}">
                <p14:modId xmlns:p14="http://schemas.microsoft.com/office/powerpoint/2010/main" val="3227774496"/>
              </p:ext>
            </p:extLst>
          </p:nvPr>
        </p:nvGraphicFramePr>
        <p:xfrm>
          <a:off x="384707" y="767701"/>
          <a:ext cx="11521440" cy="5378897"/>
        </p:xfrm>
        <a:graphic>
          <a:graphicData uri="http://schemas.openxmlformats.org/drawingml/2006/table">
            <a:tbl>
              <a:tblPr rtl="1" firstRow="1" firstCol="1" bandRow="1"/>
              <a:tblGrid>
                <a:gridCol w="6610662">
                  <a:extLst>
                    <a:ext uri="{9D8B030D-6E8A-4147-A177-3AD203B41FA5}">
                      <a16:colId xmlns:a16="http://schemas.microsoft.com/office/drawing/2014/main" val="1818462722"/>
                    </a:ext>
                  </a:extLst>
                </a:gridCol>
                <a:gridCol w="4910778">
                  <a:extLst>
                    <a:ext uri="{9D8B030D-6E8A-4147-A177-3AD203B41FA5}">
                      <a16:colId xmlns:a16="http://schemas.microsoft.com/office/drawing/2014/main" val="2812792726"/>
                    </a:ext>
                  </a:extLst>
                </a:gridCol>
              </a:tblGrid>
              <a:tr h="0">
                <a:tc>
                  <a:txBody>
                    <a:bodyPr/>
                    <a:lstStyle/>
                    <a:p>
                      <a:pPr marL="0" marR="0" algn="ctr" rtl="1">
                        <a:lnSpc>
                          <a:spcPct val="107000"/>
                        </a:lnSpc>
                        <a:spcBef>
                          <a:spcPts val="0"/>
                        </a:spcBef>
                        <a:spcAft>
                          <a:spcPts val="0"/>
                        </a:spcAft>
                      </a:pPr>
                      <a:r>
                        <a:rPr lang="ar-SA" sz="2400" b="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إجراءات تقليص الفجوة الرقمية</a:t>
                      </a:r>
                      <a:endParaRPr lang="en-US" sz="24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134985"/>
                    </a:solidFill>
                  </a:tcPr>
                </a:tc>
                <a:tc>
                  <a:txBody>
                    <a:bodyPr/>
                    <a:lstStyle/>
                    <a:p>
                      <a:pPr marL="0" marR="0" algn="ctr" rtl="1">
                        <a:lnSpc>
                          <a:spcPct val="107000"/>
                        </a:lnSpc>
                        <a:spcBef>
                          <a:spcPts val="0"/>
                        </a:spcBef>
                        <a:spcAft>
                          <a:spcPts val="0"/>
                        </a:spcAft>
                      </a:pPr>
                      <a:r>
                        <a:rPr lang="ar-SA" sz="2400" b="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الدول التي تبنت الإجراء</a:t>
                      </a:r>
                      <a:endParaRPr lang="en-US" sz="24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134985"/>
                    </a:solidFill>
                  </a:tcPr>
                </a:tc>
                <a:extLst>
                  <a:ext uri="{0D108BD9-81ED-4DB2-BD59-A6C34878D82A}">
                    <a16:rowId xmlns:a16="http://schemas.microsoft.com/office/drawing/2014/main" val="2446054391"/>
                  </a:ext>
                </a:extLst>
              </a:tr>
              <a:tr h="0">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تعميم مراعاة منظور المساواة بين الجنسين في سياسات التحول الرقمي الوطنية </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عمان – الإمارات – لبنان – مصر – العراق – الجزائر – الأردن – السعودية – فلسطين – تونس</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7536401"/>
                  </a:ext>
                </a:extLst>
              </a:tr>
              <a:tr h="0">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طرح أو تعزيز برامج لتوفير ربط شامل هادف للنساء والفتيات، لا سيما في المناطق المحرومة</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الإمارات – الجزائر – المغرب - فلسطين</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48467745"/>
                  </a:ext>
                </a:extLst>
              </a:tr>
              <a:tr h="0">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اتخاذ تدابير للقضاء على الحواجز التمييزية التي تواجهها النساء والفتيات في الوصول إلى الأدوات الرقمية واستخدامها وتصميمها</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مصر – الأردن – تونس</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743986"/>
                  </a:ext>
                </a:extLst>
              </a:tr>
              <a:tr h="0">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اتخاذ تدابير لدعم تصميم وزيادة أدوات وخدمات رقمية عامة وخاصة آمنة وبأسعار معقولة ويمكن الوصول إليها وذات صلة وشاملة</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البحرين - العراق – سوريا</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5738192"/>
                  </a:ext>
                </a:extLst>
              </a:tr>
              <a:tr h="0">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طرح أو تعزيز برامج لزيادة مستوى المعرفة والمهارات الرقمية لدى النساء والفتيات </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الإمارات – لبنان – مصر – البحرين - الأردن – السعودية – فلسطين – تونس – السودان</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34163708"/>
                  </a:ext>
                </a:extLst>
              </a:tr>
              <a:tr h="0">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اتخاذ تدابير لتعزيز تعليم فروع العلوم والتكنولوجيا والهندسة والرياضيات التي تراعي منظور المساواة بين الجنسين </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عمان - الإمارات – الجزائر</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2024663"/>
                  </a:ext>
                </a:extLst>
              </a:tr>
            </a:tbl>
          </a:graphicData>
        </a:graphic>
      </p:graphicFrame>
      <p:sp>
        <p:nvSpPr>
          <p:cNvPr id="7" name="TextBox 6">
            <a:extLst>
              <a:ext uri="{FF2B5EF4-FFF2-40B4-BE49-F238E27FC236}">
                <a16:creationId xmlns:a16="http://schemas.microsoft.com/office/drawing/2014/main" id="{73E2B77E-ED90-61E8-DE55-94A8898F559C}"/>
              </a:ext>
            </a:extLst>
          </p:cNvPr>
          <p:cNvSpPr txBox="1"/>
          <p:nvPr/>
        </p:nvSpPr>
        <p:spPr>
          <a:xfrm>
            <a:off x="2990850" y="201993"/>
            <a:ext cx="6134100" cy="461665"/>
          </a:xfrm>
          <a:prstGeom prst="rect">
            <a:avLst/>
          </a:prstGeom>
          <a:noFill/>
        </p:spPr>
        <p:txBody>
          <a:bodyPr wrap="square">
            <a:spAutoFit/>
          </a:bodyPr>
          <a:lstStyle/>
          <a:p>
            <a:pPr algn="ctr" rtl="1"/>
            <a:r>
              <a:rPr kumimoji="0" lang="ar-EG"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إجراءات تقليص الفجوة الرقمية حسب الدول</a:t>
            </a:r>
            <a:endParaRPr lang="en-US" sz="2400" dirty="0"/>
          </a:p>
        </p:txBody>
      </p:sp>
    </p:spTree>
    <p:extLst>
      <p:ext uri="{BB962C8B-B14F-4D97-AF65-F5344CB8AC3E}">
        <p14:creationId xmlns:p14="http://schemas.microsoft.com/office/powerpoint/2010/main" val="195525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8C96F2B-39AB-FD2B-2A17-358B07D70FB6}"/>
              </a:ext>
            </a:extLst>
          </p:cNvPr>
          <p:cNvGraphicFramePr>
            <a:graphicFrameLocks noGrp="1"/>
          </p:cNvGraphicFramePr>
          <p:nvPr>
            <p:extLst>
              <p:ext uri="{D42A27DB-BD31-4B8C-83A1-F6EECF244321}">
                <p14:modId xmlns:p14="http://schemas.microsoft.com/office/powerpoint/2010/main" val="4271232968"/>
              </p:ext>
            </p:extLst>
          </p:nvPr>
        </p:nvGraphicFramePr>
        <p:xfrm>
          <a:off x="384707" y="767701"/>
          <a:ext cx="11521440" cy="2305241"/>
        </p:xfrm>
        <a:graphic>
          <a:graphicData uri="http://schemas.openxmlformats.org/drawingml/2006/table">
            <a:tbl>
              <a:tblPr rtl="1" firstRow="1" firstCol="1" bandRow="1"/>
              <a:tblGrid>
                <a:gridCol w="6610662">
                  <a:extLst>
                    <a:ext uri="{9D8B030D-6E8A-4147-A177-3AD203B41FA5}">
                      <a16:colId xmlns:a16="http://schemas.microsoft.com/office/drawing/2014/main" val="1818462722"/>
                    </a:ext>
                  </a:extLst>
                </a:gridCol>
                <a:gridCol w="4910778">
                  <a:extLst>
                    <a:ext uri="{9D8B030D-6E8A-4147-A177-3AD203B41FA5}">
                      <a16:colId xmlns:a16="http://schemas.microsoft.com/office/drawing/2014/main" val="2812792726"/>
                    </a:ext>
                  </a:extLst>
                </a:gridCol>
              </a:tblGrid>
              <a:tr h="0">
                <a:tc>
                  <a:txBody>
                    <a:bodyPr/>
                    <a:lstStyle/>
                    <a:p>
                      <a:pPr marL="0" marR="0" algn="ctr" rtl="1">
                        <a:lnSpc>
                          <a:spcPct val="107000"/>
                        </a:lnSpc>
                        <a:spcBef>
                          <a:spcPts val="0"/>
                        </a:spcBef>
                        <a:spcAft>
                          <a:spcPts val="0"/>
                        </a:spcAft>
                      </a:pPr>
                      <a:r>
                        <a:rPr lang="ar-SA" sz="2400" b="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إجراءات تقليص الفجوة الرقمية</a:t>
                      </a:r>
                      <a:endParaRPr lang="en-US" sz="24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134985"/>
                    </a:solidFill>
                  </a:tcPr>
                </a:tc>
                <a:tc>
                  <a:txBody>
                    <a:bodyPr/>
                    <a:lstStyle/>
                    <a:p>
                      <a:pPr marL="0" marR="0" algn="ctr" rtl="1">
                        <a:lnSpc>
                          <a:spcPct val="107000"/>
                        </a:lnSpc>
                        <a:spcBef>
                          <a:spcPts val="0"/>
                        </a:spcBef>
                        <a:spcAft>
                          <a:spcPts val="0"/>
                        </a:spcAft>
                      </a:pPr>
                      <a:r>
                        <a:rPr lang="ar-SA" sz="2400" b="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الدول التي تبنت الإجراء</a:t>
                      </a:r>
                      <a:endParaRPr lang="en-US" sz="24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134985"/>
                    </a:solidFill>
                  </a:tcPr>
                </a:tc>
                <a:extLst>
                  <a:ext uri="{0D108BD9-81ED-4DB2-BD59-A6C34878D82A}">
                    <a16:rowId xmlns:a16="http://schemas.microsoft.com/office/drawing/2014/main" val="2446054391"/>
                  </a:ext>
                </a:extLst>
              </a:tr>
              <a:tr h="0">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اتخاذ تدابير لتهيئة الظروف لبيئات التعلم الرقمية المراعية لمنظور المساواة بين الجنسين</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عمان - لبنان – البحرين - الجزائر – فلسطين – تونس</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77720988"/>
                  </a:ext>
                </a:extLst>
              </a:tr>
              <a:tr h="0">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تطبيق معايير مراعية لمنظور المساواة بين الجنسين وقائمة على حقوق الإنسان لجمع البيانات واستخدامها ومشاركتها وحفظها وحذفها </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noFill/>
                  </a:tcPr>
                </a:tc>
                <a:tc>
                  <a:txBody>
                    <a:bodyPr/>
                    <a:lstStyle/>
                    <a:p>
                      <a:pPr marL="0" marR="0" algn="r" rtl="1">
                        <a:lnSpc>
                          <a:spcPct val="107000"/>
                        </a:lnSpc>
                        <a:spcBef>
                          <a:spcPts val="0"/>
                        </a:spcBef>
                        <a:spcAft>
                          <a:spcPts val="0"/>
                        </a:spcAft>
                      </a:pPr>
                      <a:r>
                        <a:rPr lang="ar-SA" sz="2400" kern="100" dirty="0">
                          <a:solidFill>
                            <a:srgbClr val="134985"/>
                          </a:solidFill>
                          <a:effectLst/>
                          <a:latin typeface="Aptos" panose="020B0004020202020204" pitchFamily="34" charset="0"/>
                          <a:ea typeface="Times New Roman" panose="02020603050405020304" pitchFamily="18" charset="0"/>
                          <a:cs typeface="Calibri" panose="020F0502020204030204" pitchFamily="34" charset="0"/>
                        </a:rPr>
                        <a:t>لبنان – العراق – سوريا – تونس - السودان</a:t>
                      </a:r>
                      <a:endParaRPr lang="en-US" sz="2400" kern="100" dirty="0">
                        <a:solidFill>
                          <a:srgbClr val="134985"/>
                        </a:solidFill>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381258243"/>
                  </a:ext>
                </a:extLst>
              </a:tr>
            </a:tbl>
          </a:graphicData>
        </a:graphic>
      </p:graphicFrame>
      <p:sp>
        <p:nvSpPr>
          <p:cNvPr id="7" name="TextBox 6">
            <a:extLst>
              <a:ext uri="{FF2B5EF4-FFF2-40B4-BE49-F238E27FC236}">
                <a16:creationId xmlns:a16="http://schemas.microsoft.com/office/drawing/2014/main" id="{73E2B77E-ED90-61E8-DE55-94A8898F559C}"/>
              </a:ext>
            </a:extLst>
          </p:cNvPr>
          <p:cNvSpPr txBox="1"/>
          <p:nvPr/>
        </p:nvSpPr>
        <p:spPr>
          <a:xfrm>
            <a:off x="2990850" y="201993"/>
            <a:ext cx="6134100" cy="461665"/>
          </a:xfrm>
          <a:prstGeom prst="rect">
            <a:avLst/>
          </a:prstGeom>
          <a:noFill/>
        </p:spPr>
        <p:txBody>
          <a:bodyPr wrap="square">
            <a:spAutoFit/>
          </a:bodyPr>
          <a:lstStyle/>
          <a:p>
            <a:pPr algn="ctr" rtl="1"/>
            <a:r>
              <a:rPr kumimoji="0" lang="ar-EG"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إجراءات تقليص الفجوة الرقمية حسب الدول</a:t>
            </a:r>
            <a:endParaRPr lang="en-US" sz="2400" dirty="0"/>
          </a:p>
        </p:txBody>
      </p:sp>
    </p:spTree>
    <p:extLst>
      <p:ext uri="{BB962C8B-B14F-4D97-AF65-F5344CB8AC3E}">
        <p14:creationId xmlns:p14="http://schemas.microsoft.com/office/powerpoint/2010/main" val="3317208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A501EA6-6EA2-A344-F479-FCE99A84211A}"/>
              </a:ext>
            </a:extLst>
          </p:cNvPr>
          <p:cNvGraphicFramePr>
            <a:graphicFrameLocks noGrp="1"/>
          </p:cNvGraphicFramePr>
          <p:nvPr/>
        </p:nvGraphicFramePr>
        <p:xfrm>
          <a:off x="1524000" y="727286"/>
          <a:ext cx="9144000" cy="45720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3155451328"/>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TN"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سياسات الاقتصاد الكلّي المتبعة لدعم اقتصاد يحقق قدرًا أكبر من المساواة بين الجنسين</a:t>
                      </a:r>
                      <a:r>
                        <a:rPr lang="en-US"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a:t>
                      </a:r>
                      <a:endParaRPr lang="en-US" sz="2400"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val="1804871492"/>
                  </a:ext>
                </a:extLst>
              </a:tr>
            </a:tbl>
          </a:graphicData>
        </a:graphic>
      </p:graphicFrame>
      <p:sp>
        <p:nvSpPr>
          <p:cNvPr id="3" name="TextBox 2">
            <a:extLst>
              <a:ext uri="{FF2B5EF4-FFF2-40B4-BE49-F238E27FC236}">
                <a16:creationId xmlns:a16="http://schemas.microsoft.com/office/drawing/2014/main" id="{2D51682A-76B9-CEC6-6EDD-CE16FC49AC03}"/>
              </a:ext>
            </a:extLst>
          </p:cNvPr>
          <p:cNvSpPr txBox="1"/>
          <p:nvPr/>
        </p:nvSpPr>
        <p:spPr>
          <a:xfrm>
            <a:off x="335280" y="1628140"/>
            <a:ext cx="11521440" cy="2841034"/>
          </a:xfrm>
          <a:prstGeom prst="rect">
            <a:avLst/>
          </a:prstGeom>
          <a:noFill/>
        </p:spPr>
        <p:txBody>
          <a:bodyPr wrap="square">
            <a:spAutoFit/>
          </a:bodyPr>
          <a:lstStyle/>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شهدت عدة بلاد عربية تقدماً ملحوظاً في تمكين المرأة اقتصادياً وتعزيز مشاركتها في قطاع المال والأعمال، على سبيل المثال</a:t>
            </a:r>
            <a:r>
              <a:rPr lang="en-US"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إلزام</a:t>
            </a:r>
            <a:r>
              <a:rPr lang="ar-JO" sz="2400" dirty="0">
                <a:effectLst/>
                <a:latin typeface="Calibri" panose="020F0502020204030204" pitchFamily="34" charset="0"/>
                <a:ea typeface="Calibri" panose="020F0502020204030204" pitchFamily="34" charset="0"/>
                <a:cs typeface="Calibri" panose="020F0502020204030204" pitchFamily="34" charset="0"/>
              </a:rPr>
              <a:t> البنوك وشركات التمويل والصرافة العاملة، بتطبيق المساواة بين الجنسين وعدم التمييز في المعاملات المصرفية والحصول على الائتمان بين عملائها</a:t>
            </a:r>
            <a:r>
              <a:rPr lang="ar-EG" sz="2400" dirty="0">
                <a:effectLst/>
                <a:latin typeface="Calibri" panose="020F0502020204030204" pitchFamily="34" charset="0"/>
                <a:ea typeface="Calibri" panose="020F0502020204030204" pitchFamily="34" charset="0"/>
                <a:cs typeface="Calibri" panose="020F0502020204030204" pitchFamily="34" charset="0"/>
              </a:rPr>
              <a:t> [الإمارات – البحرين]</a:t>
            </a:r>
            <a:r>
              <a:rPr lang="ar-JO" sz="2400" dirty="0">
                <a:effectLst/>
                <a:latin typeface="Calibri" panose="020F0502020204030204" pitchFamily="34" charset="0"/>
                <a:ea typeface="Calibri" panose="020F0502020204030204" pitchFamily="34" charset="0"/>
                <a:cs typeface="Calibri" panose="020F0502020204030204" pitchFamily="34" charset="0"/>
              </a:rPr>
              <a:t>.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تمثيل</a:t>
            </a:r>
            <a:r>
              <a:rPr lang="ar-JO" sz="2400" dirty="0">
                <a:effectLst/>
                <a:latin typeface="Calibri" panose="020F0502020204030204" pitchFamily="34" charset="0"/>
                <a:ea typeface="Calibri" panose="020F0502020204030204" pitchFamily="34" charset="0"/>
                <a:cs typeface="Calibri" panose="020F0502020204030204" pitchFamily="34" charset="0"/>
              </a:rPr>
              <a:t> المرأة في مجالس إدارة</a:t>
            </a:r>
            <a:r>
              <a:rPr lang="ar-EG" sz="2400" dirty="0">
                <a:effectLst/>
                <a:latin typeface="Calibri" panose="020F0502020204030204" pitchFamily="34" charset="0"/>
                <a:ea typeface="Calibri" panose="020F0502020204030204" pitchFamily="34" charset="0"/>
                <a:cs typeface="Calibri" panose="020F0502020204030204" pitchFamily="34" charset="0"/>
              </a:rPr>
              <a:t> الشركات [الأردن – الإمارات – المغرب - مصر]</a:t>
            </a:r>
            <a:r>
              <a:rPr lang="ar-JO" sz="2400" dirty="0">
                <a:effectLst/>
                <a:latin typeface="Calibri" panose="020F0502020204030204" pitchFamily="34" charset="0"/>
                <a:ea typeface="Calibri" panose="020F0502020204030204" pitchFamily="34" charset="0"/>
                <a:cs typeface="Calibri" panose="020F0502020204030204" pitchFamily="34" charset="0"/>
              </a:rPr>
              <a:t> </a:t>
            </a:r>
            <a:endParaRPr lang="ar-EG" sz="2400" dirty="0">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الاعتراف باستقلالية المرأة عن الرجل في المجال الاقتصادي وحماية حقوقها، </a:t>
            </a:r>
            <a:r>
              <a:rPr lang="ar-EG" sz="2400" dirty="0">
                <a:effectLst/>
                <a:latin typeface="Calibri" panose="020F0502020204030204" pitchFamily="34" charset="0"/>
                <a:ea typeface="Calibri" panose="020F0502020204030204" pitchFamily="34" charset="0"/>
                <a:cs typeface="Calibri" panose="020F0502020204030204" pitchFamily="34" charset="0"/>
              </a:rPr>
              <a:t>عن طريق</a:t>
            </a:r>
            <a:r>
              <a:rPr lang="ar-JO" sz="2400" dirty="0">
                <a:effectLst/>
                <a:latin typeface="Calibri" panose="020F0502020204030204" pitchFamily="34" charset="0"/>
                <a:ea typeface="Calibri" panose="020F0502020204030204" pitchFamily="34" charset="0"/>
                <a:cs typeface="Calibri" panose="020F0502020204030204" pitchFamily="34" charset="0"/>
              </a:rPr>
              <a:t> فصل الذمة المالية للزوج المفلس عن الزوجة غير المفلسة من جهة، و</a:t>
            </a:r>
            <a:r>
              <a:rPr lang="ar-EG" sz="2400" dirty="0">
                <a:effectLst/>
                <a:latin typeface="Calibri" panose="020F0502020204030204" pitchFamily="34" charset="0"/>
                <a:ea typeface="Calibri" panose="020F0502020204030204" pitchFamily="34" charset="0"/>
                <a:cs typeface="Calibri" panose="020F0502020204030204" pitchFamily="34" charset="0"/>
              </a:rPr>
              <a:t>ا</a:t>
            </a:r>
            <a:r>
              <a:rPr lang="ar-JO" sz="2400" dirty="0">
                <a:effectLst/>
                <a:latin typeface="Calibri" panose="020F0502020204030204" pitchFamily="34" charset="0"/>
                <a:ea typeface="Calibri" panose="020F0502020204030204" pitchFamily="34" charset="0"/>
                <a:cs typeface="Calibri" panose="020F0502020204030204" pitchFamily="34" charset="0"/>
              </a:rPr>
              <a:t>لاعتراف بأموال المرأة من جهة أخرى</a:t>
            </a:r>
            <a:r>
              <a:rPr lang="ar-EG" sz="2400" dirty="0">
                <a:effectLst/>
                <a:latin typeface="Calibri" panose="020F0502020204030204" pitchFamily="34" charset="0"/>
                <a:ea typeface="Calibri" panose="020F0502020204030204" pitchFamily="34" charset="0"/>
                <a:cs typeface="Calibri" panose="020F0502020204030204" pitchFamily="34" charset="0"/>
              </a:rPr>
              <a:t> [لبنان]</a:t>
            </a:r>
            <a:r>
              <a:rPr lang="ar-JO" sz="2400" dirty="0">
                <a:effectLst/>
                <a:latin typeface="Calibri" panose="020F0502020204030204" pitchFamily="34" charset="0"/>
                <a:ea typeface="Calibri" panose="020F0502020204030204" pitchFamily="34" charset="0"/>
                <a:cs typeface="Calibri" panose="020F0502020204030204" pitchFamily="34" charset="0"/>
              </a:rPr>
              <a:t>.</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7865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819C67-4347-4A73-8323-BCA23437ED71}"/>
              </a:ext>
            </a:extLst>
          </p:cNvPr>
          <p:cNvSpPr/>
          <p:nvPr/>
        </p:nvSpPr>
        <p:spPr>
          <a:xfrm>
            <a:off x="609600" y="1470745"/>
            <a:ext cx="10972800" cy="1729656"/>
          </a:xfrm>
          <a:prstGeom prst="rect">
            <a:avLst/>
          </a:prstGeom>
          <a:solidFill>
            <a:schemeClr val="bg1"/>
          </a:solidFill>
        </p:spPr>
        <p:txBody>
          <a:bodyPr wrap="square">
            <a:noAutofit/>
          </a:bodyPr>
          <a:lstStyle/>
          <a:p>
            <a:pPr marL="17780" marR="0" algn="ctr" rtl="1">
              <a:lnSpc>
                <a:spcPct val="150000"/>
              </a:lnSpc>
              <a:spcBef>
                <a:spcPts val="0"/>
              </a:spcBef>
              <a:spcAft>
                <a:spcPts val="0"/>
              </a:spcAft>
            </a:pPr>
            <a:r>
              <a:rPr lang="ar-SA"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ثانيا</a:t>
            </a:r>
            <a:r>
              <a:rPr lang="ar-EG"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r>
              <a:rPr lang="ar-SA" sz="4400" b="1" dirty="0">
                <a:solidFill>
                  <a:srgbClr val="C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SA"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القضاء على الفقر والحماية الاجتماعية والخدمات الاجتماعية </a:t>
            </a:r>
            <a:endParaRPr lang="en-US" sz="44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graphicFrame>
        <p:nvGraphicFramePr>
          <p:cNvPr id="3" name="Table 2">
            <a:extLst>
              <a:ext uri="{FF2B5EF4-FFF2-40B4-BE49-F238E27FC236}">
                <a16:creationId xmlns:a16="http://schemas.microsoft.com/office/drawing/2014/main" id="{4E48F033-2037-DF70-4F38-BC2CD62BED4F}"/>
              </a:ext>
            </a:extLst>
          </p:cNvPr>
          <p:cNvGraphicFramePr>
            <a:graphicFrameLocks noGrp="1"/>
          </p:cNvGraphicFramePr>
          <p:nvPr>
            <p:extLst>
              <p:ext uri="{D42A27DB-BD31-4B8C-83A1-F6EECF244321}">
                <p14:modId xmlns:p14="http://schemas.microsoft.com/office/powerpoint/2010/main" val="4246489890"/>
              </p:ext>
            </p:extLst>
          </p:nvPr>
        </p:nvGraphicFramePr>
        <p:xfrm>
          <a:off x="1828800" y="2975186"/>
          <a:ext cx="8534400" cy="1828800"/>
        </p:xfrm>
        <a:graphic>
          <a:graphicData uri="http://schemas.openxmlformats.org/drawingml/2006/table">
            <a:tbl>
              <a:tblPr firstRow="1" bandRow="1">
                <a:tableStyleId>{5C22544A-7EE6-4342-B048-85BDC9FD1C3A}</a:tableStyleId>
              </a:tblPr>
              <a:tblGrid>
                <a:gridCol w="8534400">
                  <a:extLst>
                    <a:ext uri="{9D8B030D-6E8A-4147-A177-3AD203B41FA5}">
                      <a16:colId xmlns:a16="http://schemas.microsoft.com/office/drawing/2014/main" val="3155451328"/>
                    </a:ext>
                  </a:extLst>
                </a:gridCol>
              </a:tblGrid>
              <a:tr h="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EG" sz="2400" b="0" kern="0" dirty="0">
                          <a:solidFill>
                            <a:schemeClr val="tx1"/>
                          </a:solidFill>
                          <a:effectLst/>
                          <a:ea typeface="Times New Roman" panose="02020603050405020304" pitchFamily="18" charset="0"/>
                          <a:cs typeface="Calibri" panose="020F0502020204030204" pitchFamily="34" charset="0"/>
                        </a:rPr>
                        <a:t>الحد من/ القضاء على الفقر بين النساء والفتيات</a:t>
                      </a:r>
                      <a:r>
                        <a:rPr lang="ar-MA"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sz="2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2">
                        <a:lumMod val="40000"/>
                        <a:lumOff val="60000"/>
                      </a:schemeClr>
                    </a:solidFill>
                  </a:tcPr>
                </a:tc>
                <a:extLst>
                  <a:ext uri="{0D108BD9-81ED-4DB2-BD59-A6C34878D82A}">
                    <a16:rowId xmlns:a16="http://schemas.microsoft.com/office/drawing/2014/main" val="4151789899"/>
                  </a:ext>
                </a:extLst>
              </a:tr>
              <a:tr h="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EG" sz="2400" b="0" kern="0" dirty="0">
                          <a:solidFill>
                            <a:schemeClr val="tx1"/>
                          </a:solidFill>
                          <a:effectLst/>
                          <a:ea typeface="Times New Roman" panose="02020603050405020304" pitchFamily="18" charset="0"/>
                          <a:cs typeface="Calibri" panose="020F0502020204030204" pitchFamily="34" charset="0"/>
                        </a:rPr>
                        <a:t>تحسين الوصول إلى الحماية الاجتماعيّة للنّساء والفتيات</a:t>
                      </a:r>
                      <a:endParaRPr lang="en-US"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2">
                        <a:lumMod val="40000"/>
                        <a:lumOff val="60000"/>
                      </a:schemeClr>
                    </a:solidFill>
                  </a:tcPr>
                </a:tc>
                <a:extLst>
                  <a:ext uri="{0D108BD9-81ED-4DB2-BD59-A6C34878D82A}">
                    <a16:rowId xmlns:a16="http://schemas.microsoft.com/office/drawing/2014/main" val="2790926130"/>
                  </a:ext>
                </a:extLst>
              </a:tr>
              <a:tr h="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EG" sz="2400" b="0" kern="0" dirty="0">
                          <a:solidFill>
                            <a:schemeClr val="tx1"/>
                          </a:solidFill>
                          <a:effectLst/>
                          <a:ea typeface="Times New Roman" panose="02020603050405020304" pitchFamily="18" charset="0"/>
                          <a:cs typeface="Calibri" panose="020F0502020204030204" pitchFamily="34" charset="0"/>
                        </a:rPr>
                        <a:t>تحسين النّتائج الصّحّيّة للنّساء والفتيات</a:t>
                      </a:r>
                      <a:endParaRPr lang="en-US"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6">
                        <a:lumMod val="40000"/>
                        <a:lumOff val="60000"/>
                      </a:schemeClr>
                    </a:solidFill>
                  </a:tcPr>
                </a:tc>
                <a:extLst>
                  <a:ext uri="{0D108BD9-81ED-4DB2-BD59-A6C34878D82A}">
                    <a16:rowId xmlns:a16="http://schemas.microsoft.com/office/drawing/2014/main" val="706009617"/>
                  </a:ext>
                </a:extLst>
              </a:tr>
              <a:tr h="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EG" sz="2400" b="0" kern="0" dirty="0">
                          <a:solidFill>
                            <a:schemeClr val="tx1"/>
                          </a:solidFill>
                          <a:effectLst/>
                          <a:ea typeface="Times New Roman" panose="02020603050405020304" pitchFamily="18" charset="0"/>
                          <a:cs typeface="Calibri" panose="020F0502020204030204" pitchFamily="34" charset="0"/>
                        </a:rPr>
                        <a:t>تحسين نتائج ومهارات تعليم النساء والفتيات</a:t>
                      </a:r>
                      <a:endParaRPr lang="en-US" sz="2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val="1804871492"/>
                  </a:ext>
                </a:extLst>
              </a:tr>
            </a:tbl>
          </a:graphicData>
        </a:graphic>
      </p:graphicFrame>
    </p:spTree>
    <p:extLst>
      <p:ext uri="{BB962C8B-B14F-4D97-AF65-F5344CB8AC3E}">
        <p14:creationId xmlns:p14="http://schemas.microsoft.com/office/powerpoint/2010/main" val="3651561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p:txBody>
          <a:bodyPr/>
          <a:lstStyle/>
          <a:p>
            <a:pPr>
              <a:lnSpc>
                <a:spcPct val="150000"/>
              </a:lnSpc>
            </a:pPr>
            <a:r>
              <a:rPr kumimoji="0" lang="ar-LB" sz="3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rPr>
              <a:t> </a:t>
            </a:r>
            <a:endParaRPr lang="en-US" dirty="0">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id="{A8902907-4AB8-EA4A-84EC-4B3E6BF06A86}"/>
              </a:ext>
            </a:extLst>
          </p:cNvPr>
          <p:cNvSpPr/>
          <p:nvPr/>
        </p:nvSpPr>
        <p:spPr>
          <a:xfrm>
            <a:off x="0" y="4675632"/>
            <a:ext cx="12131040" cy="209702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Blue text on a black background&#10;&#10;Description automatically generated with medium confidence">
            <a:extLst>
              <a:ext uri="{FF2B5EF4-FFF2-40B4-BE49-F238E27FC236}">
                <a16:creationId xmlns:a16="http://schemas.microsoft.com/office/drawing/2014/main" id="{9AA27E55-1F79-D674-C431-9DD29DEFF99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1915" y="5094522"/>
            <a:ext cx="4178037" cy="1444006"/>
          </a:xfrm>
          <a:prstGeom prst="rect">
            <a:avLst/>
          </a:prstGeom>
          <a:noFill/>
          <a:ln>
            <a:noFill/>
          </a:ln>
        </p:spPr>
      </p:pic>
      <p:pic>
        <p:nvPicPr>
          <p:cNvPr id="9" name="Picture 8" descr="A picture containing drawing, sketch, clipart, circle&#10;&#10;Description automatically generated">
            <a:extLst>
              <a:ext uri="{FF2B5EF4-FFF2-40B4-BE49-F238E27FC236}">
                <a16:creationId xmlns:a16="http://schemas.microsoft.com/office/drawing/2014/main" id="{AD6BC0A4-2907-902C-DB35-BA0856C31A7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866566" y="4957117"/>
            <a:ext cx="1502665" cy="1581411"/>
          </a:xfrm>
          <a:prstGeom prst="rect">
            <a:avLst/>
          </a:prstGeom>
        </p:spPr>
      </p:pic>
      <p:pic>
        <p:nvPicPr>
          <p:cNvPr id="10" name="Picture 9" descr="Blue text on a black background&#10;&#10;Description automatically generated with low confidence">
            <a:extLst>
              <a:ext uri="{FF2B5EF4-FFF2-40B4-BE49-F238E27FC236}">
                <a16:creationId xmlns:a16="http://schemas.microsoft.com/office/drawing/2014/main" id="{6CE9B27A-B160-9B54-8009-C1A15FB3D5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9167" y="5029240"/>
            <a:ext cx="3404716" cy="1580675"/>
          </a:xfrm>
          <a:prstGeom prst="rect">
            <a:avLst/>
          </a:prstGeom>
          <a:noFill/>
          <a:ln>
            <a:noFill/>
          </a:ln>
        </p:spPr>
      </p:pic>
      <p:sp>
        <p:nvSpPr>
          <p:cNvPr id="4" name="Subtitle 2">
            <a:extLst>
              <a:ext uri="{FF2B5EF4-FFF2-40B4-BE49-F238E27FC236}">
                <a16:creationId xmlns:a16="http://schemas.microsoft.com/office/drawing/2014/main" id="{0BA36C4A-FFD3-384A-864A-A7B0D8C7B482}"/>
              </a:ext>
            </a:extLst>
          </p:cNvPr>
          <p:cNvSpPr>
            <a:spLocks noGrp="1"/>
          </p:cNvSpPr>
          <p:nvPr/>
        </p:nvSpPr>
        <p:spPr>
          <a:xfrm>
            <a:off x="1627577" y="3105541"/>
            <a:ext cx="8936846" cy="646919"/>
          </a:xfrm>
          <a:prstGeom prst="rect">
            <a:avLst/>
          </a:prstGeom>
        </p:spPr>
        <p:txBody>
          <a:bodyPr>
            <a:noAutofit/>
          </a:bodyPr>
          <a:lstStyle>
            <a:lvl1pPr marL="0" indent="0" algn="ctr" defTabSz="914400" rtl="1" eaLnBrk="1" latinLnBrk="0" hangingPunct="1">
              <a:lnSpc>
                <a:spcPct val="110000"/>
              </a:lnSpc>
              <a:spcBef>
                <a:spcPts val="0"/>
              </a:spcBef>
              <a:spcAft>
                <a:spcPts val="0"/>
              </a:spcAft>
              <a:buClr>
                <a:schemeClr val="tx1">
                  <a:lumMod val="85000"/>
                  <a:lumOff val="15000"/>
                </a:schemeClr>
              </a:buClr>
              <a:buFont typeface="Garamond" pitchFamily="18" charset="0"/>
              <a:buNone/>
              <a:defRPr sz="320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marL="0" marR="0" lvl="0" indent="0" defTabSz="914400" rtl="1"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kumimoji="0" lang="ar-EG" sz="2800" b="1" i="0" u="none" strike="noStrike" kern="1200" cap="none" spc="0" normalizeH="0" baseline="0" noProof="0" dirty="0">
                <a:ln>
                  <a:noFill/>
                </a:ln>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rPr>
              <a:t>دكتور ماجد عثمان</a:t>
            </a:r>
            <a:endParaRPr kumimoji="0" lang="en-US" sz="2800" b="1" i="0" u="none" strike="noStrike" kern="1200" cap="none" spc="0" normalizeH="0" baseline="0" noProof="0" dirty="0">
              <a:ln>
                <a:noFill/>
              </a:ln>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endParaRPr>
          </a:p>
          <a:p>
            <a:pPr marL="0" marR="0" lvl="0" indent="0" defTabSz="914400" rtl="1"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lang="ar-SA" sz="2800" b="1" kern="0" dirty="0">
                <a:effectLst>
                  <a:outerShdw blurRad="38100" dist="38100" dir="2700000" algn="tl">
                    <a:srgbClr val="000000">
                      <a:alpha val="43137"/>
                    </a:srgbClr>
                  </a:outerShdw>
                </a:effectLst>
                <a:latin typeface="Sakkal Majalla" panose="02000000000000000000" pitchFamily="2" charset="-78"/>
                <a:ea typeface="Times New Roman" panose="02020603050405020304" pitchFamily="18" charset="0"/>
                <a:cs typeface="Sakkal Majalla" panose="02000000000000000000" pitchFamily="2" charset="-78"/>
              </a:rPr>
              <a:t>مستشار رئيسي لإعداد التقرير العربي</a:t>
            </a:r>
            <a:endParaRPr kumimoji="0" lang="en-US" sz="2800" b="1" i="0" u="none" strike="noStrike" kern="1200" cap="none" spc="0" normalizeH="0" baseline="0" noProof="0" dirty="0">
              <a:ln>
                <a:noFill/>
              </a:ln>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endParaRPr>
          </a:p>
        </p:txBody>
      </p:sp>
      <p:graphicFrame>
        <p:nvGraphicFramePr>
          <p:cNvPr id="11" name="Table 10">
            <a:extLst>
              <a:ext uri="{FF2B5EF4-FFF2-40B4-BE49-F238E27FC236}">
                <a16:creationId xmlns:a16="http://schemas.microsoft.com/office/drawing/2014/main" id="{03981D5D-04B9-3B1E-2E64-01055E7DB82C}"/>
              </a:ext>
            </a:extLst>
          </p:cNvPr>
          <p:cNvGraphicFramePr>
            <a:graphicFrameLocks noGrp="1"/>
          </p:cNvGraphicFramePr>
          <p:nvPr>
            <p:extLst>
              <p:ext uri="{D42A27DB-BD31-4B8C-83A1-F6EECF244321}">
                <p14:modId xmlns:p14="http://schemas.microsoft.com/office/powerpoint/2010/main" val="2022425846"/>
              </p:ext>
            </p:extLst>
          </p:nvPr>
        </p:nvGraphicFramePr>
        <p:xfrm>
          <a:off x="838200" y="1698929"/>
          <a:ext cx="10515600" cy="487680"/>
        </p:xfrm>
        <a:graphic>
          <a:graphicData uri="http://schemas.openxmlformats.org/drawingml/2006/table">
            <a:tbl>
              <a:tblPr/>
              <a:tblGrid>
                <a:gridCol w="10515600">
                  <a:extLst>
                    <a:ext uri="{9D8B030D-6E8A-4147-A177-3AD203B41FA5}">
                      <a16:colId xmlns:a16="http://schemas.microsoft.com/office/drawing/2014/main" val="1996756286"/>
                    </a:ext>
                  </a:extLst>
                </a:gridCol>
              </a:tblGrid>
              <a:tr h="0">
                <a:tc>
                  <a:txBody>
                    <a:bodyPr/>
                    <a:lstStyle/>
                    <a:p>
                      <a:pPr marL="0" marR="0" algn="ctr" rtl="1">
                        <a:spcBef>
                          <a:spcPts val="0"/>
                        </a:spcBef>
                        <a:spcAft>
                          <a:spcPts val="0"/>
                        </a:spcAft>
                      </a:pPr>
                      <a:r>
                        <a:rPr lang="ar-LB" sz="3200" b="1"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rPr>
                        <a:t>الجلسة الرابعة: التقدم المحرز عبر مجالات الاهتمام الحاسمة الاثنا عشر</a:t>
                      </a:r>
                      <a:endParaRPr lang="en-US" sz="3200"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endParaRPr>
                    </a:p>
                  </a:txBody>
                  <a:tcPr marL="114300" marR="114300" marT="0" marB="0">
                    <a:lnL>
                      <a:noFill/>
                    </a:lnL>
                    <a:lnR>
                      <a:noFill/>
                    </a:lnR>
                    <a:lnT>
                      <a:noFill/>
                    </a:lnT>
                    <a:lnB>
                      <a:noFill/>
                    </a:lnB>
                    <a:noFill/>
                  </a:tcPr>
                </a:tc>
                <a:extLst>
                  <a:ext uri="{0D108BD9-81ED-4DB2-BD59-A6C34878D82A}">
                    <a16:rowId xmlns:a16="http://schemas.microsoft.com/office/drawing/2014/main" val="668899939"/>
                  </a:ext>
                </a:extLst>
              </a:tr>
            </a:tbl>
          </a:graphicData>
        </a:graphic>
      </p:graphicFrame>
    </p:spTree>
    <p:extLst>
      <p:ext uri="{BB962C8B-B14F-4D97-AF65-F5344CB8AC3E}">
        <p14:creationId xmlns:p14="http://schemas.microsoft.com/office/powerpoint/2010/main" val="2456356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7AF9B-D636-E866-BAB5-F93951637B6C}"/>
              </a:ext>
            </a:extLst>
          </p:cNvPr>
          <p:cNvSpPr txBox="1"/>
          <p:nvPr/>
        </p:nvSpPr>
        <p:spPr>
          <a:xfrm>
            <a:off x="335280" y="223056"/>
            <a:ext cx="11521440" cy="4026552"/>
          </a:xfrm>
          <a:prstGeom prst="rect">
            <a:avLst/>
          </a:prstGeom>
          <a:noFill/>
        </p:spPr>
        <p:txBody>
          <a:bodyPr wrap="square">
            <a:spAutoFit/>
          </a:bodyPr>
          <a:lstStyle/>
          <a:p>
            <a:pPr marL="0" marR="0" algn="r" rtl="1">
              <a:lnSpc>
                <a:spcPct val="107000"/>
              </a:lnSpc>
              <a:spcBef>
                <a:spcPts val="0"/>
              </a:spcBef>
              <a:spcAft>
                <a:spcPts val="0"/>
              </a:spcAft>
            </a:pPr>
            <a:r>
              <a:rPr lang="ar-TN" sz="2400" b="1" dirty="0">
                <a:solidFill>
                  <a:srgbClr val="156082"/>
                </a:solidFill>
                <a:effectLst/>
                <a:latin typeface="Calibri" panose="020F0502020204030204" pitchFamily="34" charset="0"/>
                <a:ea typeface="Calibri" panose="020F0502020204030204" pitchFamily="34" charset="0"/>
                <a:cs typeface="Calibri" panose="020F0502020204030204" pitchFamily="34" charset="0"/>
              </a:rPr>
              <a:t>الحد من / القضاء على الفقر بين النساء والفتيات</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Font typeface="+mj-lt"/>
              <a:buAutoNum type="arabicPeriod"/>
            </a:pPr>
            <a:r>
              <a:rPr lang="ar-EG" sz="2400" dirty="0">
                <a:effectLst/>
                <a:latin typeface="Calibri" panose="020F0502020204030204" pitchFamily="34" charset="0"/>
                <a:ea typeface="Calibri" panose="020F0502020204030204" pitchFamily="34" charset="0"/>
                <a:cs typeface="Calibri" panose="020F0502020204030204" pitchFamily="34" charset="0"/>
              </a:rPr>
              <a:t>نفذ عدد من الدول العربية </a:t>
            </a:r>
            <a:r>
              <a:rPr lang="ar-SA" sz="2400" dirty="0">
                <a:effectLst/>
                <a:latin typeface="Calibri" panose="020F0502020204030204" pitchFamily="34" charset="0"/>
                <a:ea typeface="Calibri" panose="020F0502020204030204" pitchFamily="34" charset="0"/>
                <a:cs typeface="Calibri" panose="020F0502020204030204" pitchFamily="34" charset="0"/>
              </a:rPr>
              <a:t>برامج الدعم النقدي المشروط التي تهدف إلى ربط الدعم النقدي للأسر الفقيرة بالتزام الأسرة بتعليم بناتها والانتظام في برامج الرعاية الصحية، وعلى سبيل المثال: برنامج تكافل وكرامة في مصر، برنامج الدعم النقدي في الأردن، برنامج الدعم النقدي في البحرين، برنامج حساب المواطن في السعودية.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Font typeface="+mj-lt"/>
              <a:buAutoNum type="arabicPeriod"/>
            </a:pPr>
            <a:r>
              <a:rPr lang="ar-JO" sz="2400" dirty="0">
                <a:effectLst/>
                <a:latin typeface="Calibri" panose="020F0502020204030204" pitchFamily="34" charset="0"/>
                <a:ea typeface="Calibri" panose="020F0502020204030204" pitchFamily="34" charset="0"/>
                <a:cs typeface="Calibri" panose="020F0502020204030204" pitchFamily="34" charset="0"/>
              </a:rPr>
              <a:t>وسعت بعض الدول العربية إلى تحقيق المساواة بين الجنسين وتعزيز دور المرأة الفعّال في تنمية المجتمع. على سبيل المثال، عدلّت سلطنة عُمان قانون الأراضي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بحيث منحت المرأة الحقوق نفسها على قدم المساواة مع الرجل في تملك الأراضي الحكومية السكنية. كذلك، أصدر المغرب قانون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2019</a:t>
            </a:r>
            <a:r>
              <a:rPr lang="ar-JO" sz="2400" dirty="0">
                <a:effectLst/>
                <a:latin typeface="Calibri" panose="020F0502020204030204" pitchFamily="34" charset="0"/>
                <a:ea typeface="Calibri" panose="020F0502020204030204" pitchFamily="34" charset="0"/>
                <a:cs typeface="Calibri" panose="020F0502020204030204" pitchFamily="34" charset="0"/>
              </a:rPr>
              <a:t> ينصّ على مبدأ المساواة بين النساء والرجال في الانتفاع بأملاك الجماعات السُلالية التي ينتمون إليها. وبهدف تعزيز الأهلية القانونية للمرأة، عدّلت سوريا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قانون الأحوال الشخصية حيث بات يجيز للمرأة الحق في التقدم بالحصول على جواز السفر وبطاقة شخصية (بطاقة هوية) بدون أي شرط أو قيود خاصة، دون تمييز مع الرجل.</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7002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7AF9B-D636-E866-BAB5-F93951637B6C}"/>
              </a:ext>
            </a:extLst>
          </p:cNvPr>
          <p:cNvSpPr txBox="1"/>
          <p:nvPr/>
        </p:nvSpPr>
        <p:spPr>
          <a:xfrm>
            <a:off x="335280" y="253941"/>
            <a:ext cx="11521440" cy="6397585"/>
          </a:xfrm>
          <a:prstGeom prst="rect">
            <a:avLst/>
          </a:prstGeom>
          <a:noFill/>
        </p:spPr>
        <p:txBody>
          <a:bodyPr wrap="square">
            <a:spAutoFit/>
          </a:bodyPr>
          <a:lstStyle/>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ذكرت أغلبية الدول أنها قامت ب</a:t>
            </a:r>
            <a:r>
              <a:rPr lang="ar-SA" sz="2400" dirty="0">
                <a:effectLst/>
                <a:latin typeface="Calibri" panose="020F0502020204030204" pitchFamily="34" charset="0"/>
                <a:ea typeface="Calibri" panose="020F0502020204030204" pitchFamily="34" charset="0"/>
                <a:cs typeface="Calibri" panose="020F0502020204030204" pitchFamily="34" charset="0"/>
              </a:rPr>
              <a:t>تعزيز وصول النساء الفقيرات إلى العمل اللائق من خلال سياسات سوق العمل النشطة (مثل التدريب على العمل، والمهارات، وإعانات التشغيل، وما إلى ذلك). </a:t>
            </a:r>
            <a:r>
              <a:rPr lang="ar-EG" sz="2400" dirty="0">
                <a:effectLst/>
                <a:latin typeface="Calibri" panose="020F0502020204030204" pitchFamily="34" charset="0"/>
                <a:ea typeface="Calibri" panose="020F0502020204030204" pitchFamily="34" charset="0"/>
                <a:cs typeface="Calibri" panose="020F0502020204030204" pitchFamily="34" charset="0"/>
              </a:rPr>
              <a:t>وهناك عدد كبير من الإجراءات التي تم اتخاذها في الدول العربية خلال السنوات الخمس الماضية من أجل الحد من الفقر بين النساء والفتيات، وفيما يلي بعض الأمثلة لإجراءات نفذتها </a:t>
            </a:r>
            <a:r>
              <a:rPr lang="ar-JO" sz="2400" dirty="0">
                <a:effectLst/>
                <a:latin typeface="Calibri" panose="020F0502020204030204" pitchFamily="34" charset="0"/>
                <a:ea typeface="Calibri" panose="020F0502020204030204" pitchFamily="34" charset="0"/>
                <a:cs typeface="Calibri" panose="020F0502020204030204" pitchFamily="34" charset="0"/>
              </a:rPr>
              <a:t>الجزائر:</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ts val="1400"/>
              <a:buFont typeface="Times New Roman" panose="02020603050405020304" pitchFamily="18" charset="0"/>
              <a:buAutoNum type="arabicParenR"/>
            </a:pPr>
            <a:r>
              <a:rPr lang="ar-JO" sz="2400" dirty="0">
                <a:effectLst/>
                <a:latin typeface="Calibri" panose="020F0502020204030204" pitchFamily="34" charset="0"/>
                <a:ea typeface="Calibri" panose="020F0502020204030204" pitchFamily="34" charset="0"/>
                <a:cs typeface="Calibri" panose="020F0502020204030204" pitchFamily="34" charset="0"/>
              </a:rPr>
              <a:t>إطلاق برنامج وطني لتشجيع المرأة المنتجة لاسيما الماكثة بالبيت والمرأة الريفية على الانخراط في مسار الإنتاج الوطني.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ts val="1400"/>
              <a:buFont typeface="Times New Roman" panose="02020603050405020304" pitchFamily="18" charset="0"/>
              <a:buAutoNum type="arabicParenR"/>
            </a:pPr>
            <a:r>
              <a:rPr lang="ar-EG" sz="2400" dirty="0">
                <a:effectLst/>
                <a:latin typeface="Calibri" panose="020F0502020204030204" pitchFamily="34" charset="0"/>
                <a:ea typeface="Calibri" panose="020F0502020204030204" pitchFamily="34" charset="0"/>
                <a:cs typeface="Calibri" panose="020F0502020204030204" pitchFamily="34" charset="0"/>
              </a:rPr>
              <a:t>مساندة المشاريع المبتكرة والمؤسسات الناشئة والحاضنات ذات الصلة بالصيد البحري وتشجيع النساء على الاستثمار في هذا المجال من خلال وضع آليات الدعم التقني، وأدوات التمويل الرامية إلى خلق مشاريع خاصة بالمرأة لتعزيز دورها في الحياة الاقتصادية، كما تم إنشاء خمس جمعيات نسوية في ترقية مهنة الصيد البحري.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ts val="1400"/>
              <a:buFont typeface="Times New Roman" panose="02020603050405020304" pitchFamily="18" charset="0"/>
              <a:buAutoNum type="arabicParenR"/>
            </a:pPr>
            <a:r>
              <a:rPr lang="ar-EG" sz="2400" dirty="0">
                <a:effectLst/>
                <a:latin typeface="Calibri" panose="020F0502020204030204" pitchFamily="34" charset="0"/>
                <a:ea typeface="Calibri" panose="020F0502020204030204" pitchFamily="34" charset="0"/>
                <a:cs typeface="Calibri" panose="020F0502020204030204" pitchFamily="34" charset="0"/>
              </a:rPr>
              <a:t>إنجاز مشروع "تعزيز قدرات النساء الريفيات في مجال الزراعة وتحويل منتجات الأشجار المثمرة في المناطق الهشة" وذلك لنشر تطبيقات الطاقة المتجددة صغيرة السعة في المناطق الريفية.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في فلس</a:t>
            </a:r>
            <a:r>
              <a:rPr lang="ar-JO" sz="2400" dirty="0">
                <a:effectLst/>
                <a:latin typeface="Calibri" panose="020F0502020204030204" pitchFamily="34" charset="0"/>
                <a:ea typeface="Calibri" panose="020F0502020204030204" pitchFamily="34" charset="0"/>
                <a:cs typeface="Calibri" panose="020F0502020204030204" pitchFamily="34" charset="0"/>
              </a:rPr>
              <a:t>طي</a:t>
            </a:r>
            <a:r>
              <a:rPr lang="ar-EG" sz="2400" dirty="0">
                <a:effectLst/>
                <a:latin typeface="Calibri" panose="020F0502020204030204" pitchFamily="34" charset="0"/>
                <a:ea typeface="Calibri" panose="020F0502020204030204" pitchFamily="34" charset="0"/>
                <a:cs typeface="Calibri" panose="020F0502020204030204" pitchFamily="34" charset="0"/>
              </a:rPr>
              <a:t>ن، تم تطوير موقع لاستقطاب المبادرات الاقتصادية " </a:t>
            </a:r>
            <a:r>
              <a:rPr lang="en-GB" sz="2400" dirty="0">
                <a:effectLst/>
                <a:latin typeface="Calibri" panose="020F0502020204030204" pitchFamily="34" charset="0"/>
                <a:ea typeface="Calibri" panose="020F0502020204030204" pitchFamily="34" charset="0"/>
                <a:cs typeface="Calibri" panose="020F0502020204030204" pitchFamily="34" charset="0"/>
              </a:rPr>
              <a:t>oilinitiatives.ps </a:t>
            </a:r>
            <a:r>
              <a:rPr lang="ar-EG" sz="2400" dirty="0">
                <a:effectLst/>
                <a:latin typeface="Calibri" panose="020F0502020204030204" pitchFamily="34" charset="0"/>
                <a:ea typeface="Calibri" panose="020F0502020204030204" pitchFamily="34" charset="0"/>
                <a:cs typeface="Calibri" panose="020F0502020204030204" pitchFamily="34" charset="0"/>
              </a:rPr>
              <a:t>  ومنصة التسويق الالكتروني  (</a:t>
            </a:r>
            <a:r>
              <a:rPr lang="en-GB" sz="2400" dirty="0">
                <a:effectLst/>
                <a:latin typeface="Calibri" panose="020F0502020204030204" pitchFamily="34" charset="0"/>
                <a:ea typeface="Calibri" panose="020F0502020204030204" pitchFamily="34" charset="0"/>
                <a:cs typeface="Calibri" panose="020F0502020204030204" pitchFamily="34" charset="0"/>
              </a:rPr>
              <a:t>E-SOUQ</a:t>
            </a:r>
            <a:r>
              <a:rPr lang="ar-EG" sz="2400" dirty="0">
                <a:effectLst/>
                <a:latin typeface="Calibri" panose="020F0502020204030204" pitchFamily="34" charset="0"/>
                <a:ea typeface="Calibri" panose="020F0502020204030204" pitchFamily="34" charset="0"/>
                <a:cs typeface="Calibri" panose="020F0502020204030204" pitchFamily="34" charset="0"/>
              </a:rPr>
              <a:t>) بالإضافة الى إطلاق برامج توعوية للنساء المزارعات وتدريبهن على استخدام التكنولوجيا في الزراعة العضوية والزراعة الآمنة والزراعة الحافظة</a:t>
            </a:r>
            <a:r>
              <a:rPr lang="en-GB" sz="2400" dirty="0">
                <a:effectLst/>
                <a:latin typeface="Calibri" panose="020F0502020204030204" pitchFamily="34" charset="0"/>
                <a:ea typeface="Calibri" panose="020F0502020204030204" pitchFamily="34" charset="0"/>
                <a:cs typeface="Calibri" panose="020F0502020204030204" pitchFamily="34" charset="0"/>
              </a:rPr>
              <a:t>.</a:t>
            </a:r>
            <a:r>
              <a:rPr lang="ar-EG" sz="2400"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قامت </a:t>
            </a:r>
            <a:r>
              <a:rPr lang="ar-JO" sz="2400" dirty="0">
                <a:effectLst/>
                <a:latin typeface="Calibri" panose="020F0502020204030204" pitchFamily="34" charset="0"/>
                <a:ea typeface="Calibri" panose="020F0502020204030204" pitchFamily="34" charset="0"/>
                <a:cs typeface="Calibri" panose="020F0502020204030204" pitchFamily="34" charset="0"/>
              </a:rPr>
              <a:t>البحرين </a:t>
            </a:r>
            <a:r>
              <a:rPr lang="ar-EG" sz="2400" dirty="0">
                <a:effectLst/>
                <a:latin typeface="Calibri" panose="020F0502020204030204" pitchFamily="34" charset="0"/>
                <a:ea typeface="Calibri" panose="020F0502020204030204" pitchFamily="34" charset="0"/>
                <a:cs typeface="Calibri" panose="020F0502020204030204" pitchFamily="34" charset="0"/>
              </a:rPr>
              <a:t>بتنفيذ مبادرة صادرات المرأة البحرينية بهدف دعم المشروعات المملوكة للبحرانيات نحو التصدير وتعزيز مشاركتهن في الاقتصاد العالمي.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4979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7AF9B-D636-E866-BAB5-F93951637B6C}"/>
              </a:ext>
            </a:extLst>
          </p:cNvPr>
          <p:cNvSpPr txBox="1"/>
          <p:nvPr/>
        </p:nvSpPr>
        <p:spPr>
          <a:xfrm>
            <a:off x="709278" y="531341"/>
            <a:ext cx="10773444" cy="5607241"/>
          </a:xfrm>
          <a:prstGeom prst="rect">
            <a:avLst/>
          </a:prstGeom>
          <a:noFill/>
        </p:spPr>
        <p:txBody>
          <a:bodyPr wrap="square">
            <a:spAutoFit/>
          </a:bodyPr>
          <a:lstStyle/>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في مجال الحفاظ على حقوق المرأة صدر في </a:t>
            </a:r>
            <a:r>
              <a:rPr lang="ar-JO" sz="2400" dirty="0">
                <a:effectLst/>
                <a:latin typeface="Calibri" panose="020F0502020204030204" pitchFamily="34" charset="0"/>
                <a:ea typeface="Calibri" panose="020F0502020204030204" pitchFamily="34" charset="0"/>
                <a:cs typeface="Calibri" panose="020F0502020204030204" pitchFamily="34" charset="0"/>
              </a:rPr>
              <a:t>فلسطين</a:t>
            </a:r>
            <a:r>
              <a:rPr lang="ar-EG" sz="2400" dirty="0">
                <a:effectLst/>
                <a:latin typeface="Calibri" panose="020F0502020204030204" pitchFamily="34" charset="0"/>
                <a:ea typeface="Calibri" panose="020F0502020204030204" pitchFamily="34" charset="0"/>
                <a:cs typeface="Calibri" panose="020F0502020204030204" pitchFamily="34" charset="0"/>
              </a:rPr>
              <a:t> قرار للتسريع من إجراءات حصول المرأة على الميراث، وفي </a:t>
            </a:r>
            <a:r>
              <a:rPr lang="ar-JO" sz="2400" dirty="0">
                <a:effectLst/>
                <a:latin typeface="Calibri" panose="020F0502020204030204" pitchFamily="34" charset="0"/>
                <a:ea typeface="Calibri" panose="020F0502020204030204" pitchFamily="34" charset="0"/>
                <a:cs typeface="Calibri" panose="020F0502020204030204" pitchFamily="34" charset="0"/>
              </a:rPr>
              <a:t>مصر</a:t>
            </a:r>
            <a:r>
              <a:rPr lang="ar-EG" sz="2400" dirty="0">
                <a:effectLst/>
                <a:latin typeface="Calibri" panose="020F0502020204030204" pitchFamily="34" charset="0"/>
                <a:ea typeface="Calibri" panose="020F0502020204030204" pitchFamily="34" charset="0"/>
                <a:cs typeface="Calibri" panose="020F0502020204030204" pitchFamily="34" charset="0"/>
              </a:rPr>
              <a:t> صدر قانون يجرم منع الميراث عن المرأة</a:t>
            </a:r>
            <a:r>
              <a:rPr lang="en-GB" sz="2400" dirty="0">
                <a:effectLst/>
                <a:latin typeface="Calibri" panose="020F0502020204030204" pitchFamily="34" charset="0"/>
                <a:ea typeface="Calibri" panose="020F0502020204030204" pitchFamily="34" charset="0"/>
                <a:cs typeface="Calibri" panose="020F0502020204030204" pitchFamily="34" charset="0"/>
              </a:rPr>
              <a:t>.</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وفيما يتصل ب</a:t>
            </a:r>
            <a:r>
              <a:rPr lang="ar-SA" sz="2400" dirty="0">
                <a:effectLst/>
                <a:latin typeface="Calibri" panose="020F0502020204030204" pitchFamily="34" charset="0"/>
                <a:ea typeface="Calibri" panose="020F0502020204030204" pitchFamily="34" charset="0"/>
                <a:cs typeface="Calibri" panose="020F0502020204030204" pitchFamily="34" charset="0"/>
              </a:rPr>
              <a:t>دعم أنشطة تطوير ريادة المرأة في مجال الأعمال والمشاريع والوصول إلى الأسواق، </a:t>
            </a:r>
            <a:r>
              <a:rPr lang="ar-EG" sz="2400" dirty="0">
                <a:effectLst/>
                <a:latin typeface="Calibri" panose="020F0502020204030204" pitchFamily="34" charset="0"/>
                <a:ea typeface="Calibri" panose="020F0502020204030204" pitchFamily="34" charset="0"/>
                <a:cs typeface="Calibri" panose="020F0502020204030204" pitchFamily="34" charset="0"/>
              </a:rPr>
              <a:t>أطلقت البحرين النسخة الثانية من محفظة تنمية المرأة البحرينية للنشاط التجاري – "</a:t>
            </a:r>
            <a:r>
              <a:rPr lang="ar-EG" sz="2400" dirty="0" err="1">
                <a:effectLst/>
                <a:latin typeface="Calibri" panose="020F0502020204030204" pitchFamily="34" charset="0"/>
                <a:ea typeface="Calibri" panose="020F0502020204030204" pitchFamily="34" charset="0"/>
                <a:cs typeface="Calibri" panose="020F0502020204030204" pitchFamily="34" charset="0"/>
              </a:rPr>
              <a:t>ريادات</a:t>
            </a:r>
            <a:r>
              <a:rPr lang="ar-EG" sz="2400" dirty="0">
                <a:effectLst/>
                <a:latin typeface="Calibri" panose="020F0502020204030204" pitchFamily="34" charset="0"/>
                <a:ea typeface="Calibri" panose="020F0502020204030204" pitchFamily="34" charset="0"/>
                <a:cs typeface="Calibri" panose="020F0502020204030204" pitchFamily="34" charset="0"/>
              </a:rPr>
              <a:t>" حيث تم توسيع نطاق حلول المحفظة لتغطي احتياجات المؤسسات والمشروعات بمختلف أحجامها من خلال حلول تمويلية مرنة، مع التركيز على دعم القطاعات الاقتصادية الواعدة والمبتكرة، كما توفر مسارات متعددة للدعم للمؤسسات الجديدة والقائمة حيث تقدم المحفظة دعم يصل إلى 50% من أرباح القرض للمساعدة في إدارة التدفقات النقدية، إضافة إلى توفير خدمة استشارية لتحسين عمل وجودة المؤسسات، مع امتداد فترة سداد الدعم تصل إلى سبع سنوات بحسب نوع الدعم.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وتلا ذلك إدخال أو تعزيز برامج الحماية الاجتماعية للنساء والفتيات (مثل التحويلات النقدية للنساء اللاتي لديهن أطفال، وخطط ضمان الأشغال العامة/التوظيف للنساء في سن العمل، ومعاشات كبيرات السن)</a:t>
            </a:r>
            <a:r>
              <a:rPr lang="ar-EG" sz="2400" dirty="0">
                <a:effectLst/>
                <a:latin typeface="Calibri" panose="020F0502020204030204" pitchFamily="34" charset="0"/>
                <a:ea typeface="Calibri" panose="020F0502020204030204" pitchFamily="34" charset="0"/>
                <a:cs typeface="Calibri" panose="020F0502020204030204" pitchFamily="34" charset="0"/>
              </a:rPr>
              <a:t>. وعلى سبيل المثال، يستهدف المغرب </a:t>
            </a:r>
            <a:r>
              <a:rPr lang="ar-SA" sz="2400" dirty="0">
                <a:effectLst/>
                <a:latin typeface="Calibri" panose="020F0502020204030204" pitchFamily="34" charset="0"/>
                <a:ea typeface="Calibri" panose="020F0502020204030204" pitchFamily="34" charset="0"/>
                <a:cs typeface="Calibri" panose="020F0502020204030204" pitchFamily="34" charset="0"/>
              </a:rPr>
              <a:t>تعزيز برامج الحماية الاجتماعية للنساء والفتيات من خلال "صندوق دعم الحماية الاجتماعية والتماسك الاجتماعي"</a:t>
            </a:r>
            <a:r>
              <a:rPr lang="ar-EG" sz="2400" dirty="0">
                <a:effectLst/>
                <a:latin typeface="Calibri" panose="020F0502020204030204" pitchFamily="34" charset="0"/>
                <a:ea typeface="Calibri" panose="020F0502020204030204" pitchFamily="34" charset="0"/>
                <a:cs typeface="Calibri" panose="020F0502020204030204" pitchFamily="34" charset="0"/>
              </a:rPr>
              <a:t> الذي يمول برامج نظام المساعدة الطبية وبرنامج دعم الأشخاص ذوي الاحتياجات الخاصة، وبرنامج الدعم المباشر للنساء الأرامل في وضعية هشة.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5105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E6DA75-3261-0F1C-8145-23DF6CDE0643}"/>
              </a:ext>
            </a:extLst>
          </p:cNvPr>
          <p:cNvSpPr txBox="1"/>
          <p:nvPr/>
        </p:nvSpPr>
        <p:spPr>
          <a:xfrm>
            <a:off x="335280" y="671437"/>
            <a:ext cx="11521440" cy="5212068"/>
          </a:xfrm>
          <a:prstGeom prst="rect">
            <a:avLst/>
          </a:prstGeom>
          <a:noFill/>
        </p:spPr>
        <p:txBody>
          <a:bodyPr wrap="square">
            <a:spAutoFit/>
          </a:bodyPr>
          <a:lstStyle/>
          <a:p>
            <a:pPr marL="0" marR="0" algn="r" rtl="1">
              <a:lnSpc>
                <a:spcPct val="107000"/>
              </a:lnSpc>
              <a:spcBef>
                <a:spcPts val="0"/>
              </a:spcBef>
              <a:spcAft>
                <a:spcPts val="0"/>
              </a:spcAft>
            </a:pPr>
            <a:r>
              <a:rPr lang="ar-TN" sz="2400" b="1" dirty="0">
                <a:solidFill>
                  <a:srgbClr val="156082"/>
                </a:solidFill>
                <a:effectLst/>
                <a:latin typeface="Calibri" panose="020F0502020204030204" pitchFamily="34" charset="0"/>
                <a:ea typeface="Calibri" panose="020F0502020204030204" pitchFamily="34" charset="0"/>
                <a:cs typeface="Calibri" panose="020F0502020204030204" pitchFamily="34" charset="0"/>
              </a:rPr>
              <a:t>تحسين الوصول إلى الحماية الاجتماعيّة للنّساء والفتيات</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على صعيد الحماية الاجتماعية</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أقرّت السعودية قانونيين، الأول يتعلق بنظام حقوق الأشخاص ذوي الإعاقة </a:t>
            </a:r>
            <a:r>
              <a:rPr lang="ar-SA" sz="2400" dirty="0">
                <a:effectLst/>
                <a:latin typeface="Calibri" panose="020F0502020204030204" pitchFamily="34" charset="0"/>
                <a:ea typeface="Calibri" panose="020F0502020204030204" pitchFamily="34" charset="0"/>
                <a:cs typeface="Calibri" panose="020F0502020204030204" pitchFamily="34" charset="0"/>
              </a:rPr>
              <a:t>(</a:t>
            </a:r>
            <a:r>
              <a:rPr lang="en-US" sz="2400" dirty="0">
                <a:effectLst/>
                <a:latin typeface="Calibri" panose="020F0502020204030204" pitchFamily="34" charset="0"/>
                <a:ea typeface="Calibri" panose="020F0502020204030204" pitchFamily="34" charset="0"/>
                <a:cs typeface="Calibri" panose="020F0502020204030204" pitchFamily="34" charset="0"/>
              </a:rPr>
              <a:t>2023</a:t>
            </a:r>
            <a:r>
              <a:rPr lang="ar-SA"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والثاني يتعلق بنظام حقوق كبير السن ورعايته 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2022</a:t>
            </a:r>
            <a:r>
              <a:rPr lang="ar-JO" sz="2400" dirty="0">
                <a:effectLst/>
                <a:latin typeface="Calibri" panose="020F0502020204030204" pitchFamily="34" charset="0"/>
                <a:ea typeface="Calibri" panose="020F0502020204030204" pitchFamily="34" charset="0"/>
                <a:cs typeface="Calibri" panose="020F0502020204030204" pitchFamily="34" charset="0"/>
              </a:rPr>
              <a:t>. لبنان</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إلغاء شرط ربط الاستفادة من تعويضات الأمومة بانتساب المضمونة إلى الضمان قبل </a:t>
            </a:r>
            <a:r>
              <a:rPr lang="en-US" sz="2400" dirty="0">
                <a:effectLst/>
                <a:latin typeface="Calibri" panose="020F0502020204030204" pitchFamily="34" charset="0"/>
                <a:ea typeface="Calibri" panose="020F0502020204030204" pitchFamily="34" charset="0"/>
                <a:cs typeface="Calibri" panose="020F0502020204030204" pitchFamily="34" charset="0"/>
              </a:rPr>
              <a:t>10</a:t>
            </a:r>
            <a:r>
              <a:rPr lang="ar-JO" sz="2400" dirty="0">
                <a:effectLst/>
                <a:latin typeface="Calibri" panose="020F0502020204030204" pitchFamily="34" charset="0"/>
                <a:ea typeface="Calibri" panose="020F0502020204030204" pitchFamily="34" charset="0"/>
                <a:cs typeface="Calibri" panose="020F0502020204030204" pitchFamily="34" charset="0"/>
              </a:rPr>
              <a:t> أشهر، بالإضافة إلى زيادة تعويض الأمومة لتغطية الأجر الكامل للمضمونة خلال الأسابيع العشر التي تقع خلال فترة الولادة بدلاً من ثلثي الأجر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2023</a:t>
            </a:r>
            <a:r>
              <a:rPr lang="ar-JO" sz="2400" dirty="0">
                <a:effectLst/>
                <a:latin typeface="Calibri" panose="020F0502020204030204" pitchFamily="34" charset="0"/>
                <a:ea typeface="Calibri" panose="020F0502020204030204" pitchFamily="34" charset="0"/>
                <a:cs typeface="Calibri" panose="020F0502020204030204" pitchFamily="34" charset="0"/>
              </a:rPr>
              <a:t>. سلطنة عُمان</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تمّ تغطية حقوق المرأة بشكل خاص في معظم منافع الحماية الاجتماعية التي ينصّ عليها القانون (الأرملة، المطلقة، النساء من ذوي الإعاقة) وفي جميع برامج التأمين الاجتماعي (تأمين كبار السن، العجز والوفاة، تأمين إجازات الأمومة، تأمين الأمان الوظيفي، وغيرها)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2023</a:t>
            </a:r>
            <a:r>
              <a:rPr lang="ar-JO" sz="2400" dirty="0">
                <a:effectLst/>
                <a:latin typeface="Calibri" panose="020F0502020204030204" pitchFamily="34" charset="0"/>
                <a:ea typeface="Calibri" panose="020F0502020204030204" pitchFamily="34" charset="0"/>
                <a:cs typeface="Calibri" panose="020F0502020204030204" pitchFamily="34" charset="0"/>
              </a:rPr>
              <a:t>. الإمارات</a:t>
            </a:r>
            <a:r>
              <a:rPr lang="ar-EG" sz="2400" dirty="0">
                <a:effectLst/>
                <a:latin typeface="Calibri" panose="020F0502020204030204" pitchFamily="34" charset="0"/>
                <a:ea typeface="Calibri" panose="020F0502020204030204" pitchFamily="34" charset="0"/>
                <a:cs typeface="Calibri" panose="020F0502020204030204" pitchFamily="34" charset="0"/>
              </a:rPr>
              <a:t>: </a:t>
            </a:r>
            <a:r>
              <a:rPr lang="ar-JO" sz="2400" dirty="0">
                <a:effectLst/>
                <a:latin typeface="Calibri" panose="020F0502020204030204" pitchFamily="34" charset="0"/>
                <a:ea typeface="Calibri" panose="020F0502020204030204" pitchFamily="34" charset="0"/>
                <a:cs typeface="Calibri" panose="020F0502020204030204" pitchFamily="34" charset="0"/>
              </a:rPr>
              <a:t>تعديل قانون تنظيم علاقات العمل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2023</a:t>
            </a:r>
            <a:r>
              <a:rPr lang="ar-JO" sz="2400" dirty="0">
                <a:effectLst/>
                <a:latin typeface="Calibri" panose="020F0502020204030204" pitchFamily="34" charset="0"/>
                <a:ea typeface="Calibri" panose="020F0502020204030204" pitchFamily="34" charset="0"/>
                <a:cs typeface="Calibri" panose="020F0502020204030204" pitchFamily="34" charset="0"/>
              </a:rPr>
              <a:t> بشكل ينصّ الآن على حماية الأمومة ومن ضمنها حق المرأة في الحصول على إجازة الوضع وإجازات إضافية في حال إصابتها بأي مرض يتعلق بالحمل أو الولادة.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العاملات في القطاع الزراعي</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أصدر الأردن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نظام عمال الزراعة الذي بات يحيل عمال الزراعة إلى قانون العمل في كل ما لم يرد عليه نص في النظام، وبالتحديد بكل ما يتعلق بحمايتهم الاجتماعية، بشكل أصبح قانون العمل يشملهم.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4981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E6DA75-3261-0F1C-8145-23DF6CDE0643}"/>
              </a:ext>
            </a:extLst>
          </p:cNvPr>
          <p:cNvSpPr txBox="1"/>
          <p:nvPr/>
        </p:nvSpPr>
        <p:spPr>
          <a:xfrm>
            <a:off x="335280" y="177169"/>
            <a:ext cx="11521440" cy="6182526"/>
          </a:xfrm>
          <a:prstGeom prst="rect">
            <a:avLst/>
          </a:prstGeom>
          <a:noFill/>
        </p:spPr>
        <p:txBody>
          <a:bodyPr wrap="square">
            <a:spAutoFit/>
          </a:bodyPr>
          <a:lstStyle/>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جهود في الحدّ من التمييز بين المرأة والرجل لجهة سنّ التقاعد، على الوجه الخصوص في البحرين حيث تمّ تعديل الأحكام المتعلقة بسن التقاعد في القطاع الحكومي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2022</a:t>
            </a:r>
            <a:r>
              <a:rPr lang="ar-JO" sz="2400" dirty="0">
                <a:effectLst/>
                <a:latin typeface="Calibri" panose="020F0502020204030204" pitchFamily="34" charset="0"/>
                <a:ea typeface="Calibri" panose="020F0502020204030204" pitchFamily="34" charset="0"/>
                <a:cs typeface="Calibri" panose="020F0502020204030204" pitchFamily="34" charset="0"/>
              </a:rPr>
              <a:t>، فتمنح الآن الرجل والمرأة على حدّ سواء الحق في الاستمرار بالعمل حتى سنّ ال </a:t>
            </a:r>
            <a:r>
              <a:rPr lang="en-US" sz="2400" dirty="0">
                <a:effectLst/>
                <a:latin typeface="Calibri" panose="020F0502020204030204" pitchFamily="34" charset="0"/>
                <a:ea typeface="Calibri" panose="020F0502020204030204" pitchFamily="34" charset="0"/>
                <a:cs typeface="Calibri" panose="020F0502020204030204" pitchFamily="34" charset="0"/>
              </a:rPr>
              <a:t>65</a:t>
            </a:r>
            <a:r>
              <a:rPr lang="ar-JO" sz="2400" dirty="0">
                <a:effectLst/>
                <a:latin typeface="Calibri" panose="020F0502020204030204" pitchFamily="34" charset="0"/>
                <a:ea typeface="Calibri" panose="020F0502020204030204" pitchFamily="34" charset="0"/>
                <a:cs typeface="Calibri" panose="020F0502020204030204" pitchFamily="34" charset="0"/>
              </a:rPr>
              <a:t> بعد بلوغ سن التقاعد الاعتيادي.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التساوي بين النساء والرجال في منح المعاشات التقاعدية</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عدّلت فلسطين قانون التقاعد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2022</a:t>
            </a:r>
            <a:r>
              <a:rPr lang="ar-JO" sz="2400" dirty="0">
                <a:effectLst/>
                <a:latin typeface="Calibri" panose="020F0502020204030204" pitchFamily="34" charset="0"/>
                <a:ea typeface="Calibri" panose="020F0502020204030204" pitchFamily="34" charset="0"/>
                <a:cs typeface="Calibri" panose="020F0502020204030204" pitchFamily="34" charset="0"/>
              </a:rPr>
              <a:t>، حيث بات يجيز للمرأة توريث راتبها التقاعدي لمورثيها اسوةً بالرجل. عدلّت الكويت قانون المساعدات العامة في العام</a:t>
            </a:r>
            <a:r>
              <a:rPr lang="en-US" sz="2400" dirty="0">
                <a:effectLst/>
                <a:latin typeface="Calibri" panose="020F0502020204030204" pitchFamily="34" charset="0"/>
                <a:ea typeface="Calibri" panose="020F0502020204030204" pitchFamily="34" charset="0"/>
                <a:cs typeface="Calibri" panose="020F0502020204030204" pitchFamily="34" charset="0"/>
              </a:rPr>
              <a:t> 2021 </a:t>
            </a:r>
            <a:r>
              <a:rPr lang="ar-JO" sz="2400" dirty="0">
                <a:effectLst/>
                <a:latin typeface="Calibri" panose="020F0502020204030204" pitchFamily="34" charset="0"/>
                <a:ea typeface="Calibri" panose="020F0502020204030204" pitchFamily="34" charset="0"/>
                <a:cs typeface="Calibri" panose="020F0502020204030204" pitchFamily="34" charset="0"/>
              </a:rPr>
              <a:t>لضمان حق المرأة من ذوي الأوضاع الصعبة غير القادرين على العمل من العاجزين في المجتمع بالحصول على المساعدات المالية.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algn="r" rtl="1"/>
            <a:r>
              <a:rPr lang="ar-MA" sz="2400" kern="0" dirty="0">
                <a:effectLst/>
                <a:latin typeface="Calibri" panose="020F0502020204030204" pitchFamily="34" charset="0"/>
                <a:ea typeface="Calibri" panose="020F0502020204030204" pitchFamily="34" charset="0"/>
                <a:cs typeface="Calibri" panose="020F0502020204030204" pitchFamily="34" charset="0"/>
              </a:rPr>
              <a:t>وتشير تقارير الدول العربية إلى أن معظم الدول قامت ب</a:t>
            </a:r>
            <a:r>
              <a:rPr lang="ar-SA" sz="2400" kern="0" dirty="0">
                <a:effectLst/>
                <a:latin typeface="Calibri" panose="020F0502020204030204" pitchFamily="34" charset="0"/>
                <a:ea typeface="Calibri" panose="020F0502020204030204" pitchFamily="34" charset="0"/>
                <a:cs typeface="Calibri" panose="020F0502020204030204" pitchFamily="34" charset="0"/>
              </a:rPr>
              <a:t>تقديم تحويلات نقدية للأسر التي لديها أطفال والتي تعطي الأولوية للنساء بصفتهن مستفيدات (مثل بدلات إعالة الأطفال والعلاوات العائلية والتحويلات النقدية المشروطة أو غير المشروطة)، كما قامت غالبية الدول بتقديم أو تعزيز الحماية الاجتماعية للنساء في سن العمل (مثل إعانات البطالة وبرامج الأشغال العامة والمساعدة الاجتماعية)؛ وتحسين سبل الحصول على الحماية الاجتماعية للنساء المهمشات. </a:t>
            </a:r>
            <a:r>
              <a:rPr lang="ar-EG" sz="2400" kern="0" dirty="0">
                <a:effectLst/>
                <a:latin typeface="Calibri" panose="020F0502020204030204" pitchFamily="34" charset="0"/>
                <a:ea typeface="Calibri" panose="020F0502020204030204" pitchFamily="34" charset="0"/>
                <a:cs typeface="Calibri" panose="020F0502020204030204" pitchFamily="34" charset="0"/>
              </a:rPr>
              <a:t>وباستعراض الإجراءات التي اتخذتها الدول نشير إلى ما قام به لبنان ب</a:t>
            </a:r>
            <a:r>
              <a:rPr lang="ar-SA" sz="2400" kern="0" dirty="0">
                <a:effectLst/>
                <a:latin typeface="Calibri" panose="020F0502020204030204" pitchFamily="34" charset="0"/>
                <a:ea typeface="Calibri" panose="020F0502020204030204" pitchFamily="34" charset="0"/>
                <a:cs typeface="Calibri" panose="020F0502020204030204" pitchFamily="34" charset="0"/>
              </a:rPr>
              <a:t>إطلاق الاستراتيجية الوطنية للحماية الاجتماعية في العام ٢٠٢٤ والتي تهدف إلى إقامة نظام مستدام قائم على الحقوق يستجيب للصدمات، وتوفير الوصول المالي إلى الخدمات، وتعزيز الرعاية الاجتماعية، وتوفير المساعدات الاجتماعية والتأمين، وتعزيز التكامل الاقتصادي، مع ضمان العدالة والمساواة بين الجنسين دون أي تمييز. وحرصاً على تحقيق الحماية للنساء والفتيات في المجال العام أصدرت مصر مدونة لتعزيز التنقل الآمن للمرأة.</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95738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7C8C9F-2D3E-B428-5C68-907FD8DFDDA5}"/>
              </a:ext>
            </a:extLst>
          </p:cNvPr>
          <p:cNvSpPr txBox="1"/>
          <p:nvPr/>
        </p:nvSpPr>
        <p:spPr>
          <a:xfrm>
            <a:off x="670560" y="235691"/>
            <a:ext cx="11521440" cy="6397585"/>
          </a:xfrm>
          <a:prstGeom prst="rect">
            <a:avLst/>
          </a:prstGeom>
          <a:noFill/>
        </p:spPr>
        <p:txBody>
          <a:bodyPr wrap="square">
            <a:spAutoFit/>
          </a:bodyPr>
          <a:lstStyle/>
          <a:p>
            <a:pPr marL="0" marR="0" algn="r" rtl="1">
              <a:lnSpc>
                <a:spcPct val="107000"/>
              </a:lnSpc>
              <a:spcBef>
                <a:spcPts val="0"/>
              </a:spcBef>
              <a:spcAft>
                <a:spcPts val="0"/>
              </a:spcAft>
            </a:pPr>
            <a:r>
              <a:rPr lang="ar-TN" sz="2400" b="1" dirty="0">
                <a:solidFill>
                  <a:srgbClr val="156082"/>
                </a:solidFill>
                <a:effectLst/>
                <a:latin typeface="Calibri" panose="020F0502020204030204" pitchFamily="34" charset="0"/>
                <a:ea typeface="Calibri" panose="020F0502020204030204" pitchFamily="34" charset="0"/>
                <a:cs typeface="Calibri" panose="020F0502020204030204" pitchFamily="34" charset="0"/>
              </a:rPr>
              <a:t>تحسين النّتائج الصّحّيّة للنّساء والفتيات</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MA" sz="2400" dirty="0">
                <a:effectLst/>
                <a:latin typeface="Calibri" panose="020F0502020204030204" pitchFamily="34" charset="0"/>
                <a:ea typeface="Calibri" panose="020F0502020204030204" pitchFamily="34" charset="0"/>
                <a:cs typeface="Calibri" panose="020F0502020204030204" pitchFamily="34" charset="0"/>
              </a:rPr>
              <a:t>قامت معظم الدول ب</a:t>
            </a:r>
            <a:r>
              <a:rPr lang="ar-SA" sz="2400" dirty="0">
                <a:effectLst/>
                <a:latin typeface="Calibri" panose="020F0502020204030204" pitchFamily="34" charset="0"/>
                <a:ea typeface="Calibri" panose="020F0502020204030204" pitchFamily="34" charset="0"/>
                <a:cs typeface="Calibri" panose="020F0502020204030204" pitchFamily="34" charset="0"/>
              </a:rPr>
              <a:t>تعزيز حصول النساء على خدمات صحية من خلال توسيع نطاق التغطية الصحية الشاملة أو خدمات الصحة العامة؛ و/أو بتوسيع خدمات صحية محددة للنساء والفتيات، بما في ذلك خدمات الصحة الجنسية والإنجابية، وخدمات صحة الأم، وخدمات فيروس نقص المناعة البشرية. وقد حققت معظم الدول العربية تقدماً في كثير من الأهداف الصحية وتمكن عدد من الدول العربية من تقديم الخدمات الصحية بمستوى عال من الجودة. خلال السنوات الخمس الأخيرة تمت عدة إجراءات لتحسين المنظومة الصحية سواء على جانب الوقاية أو العلاج،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228600" marR="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السعودية 2024 أصدرت وثيقة الحقوق تنص على حق المرأة في الحصول على المشورة الصحية والشرعية بشأن تنظيم الإنجاب وخدمات منع الحمل. الإمارات (2019) تم إقرار قانون الصحة العامة الذي يضمن حق المرأة في الصحة وبالتحديد كبار المواطنين. الأردن أصدر نظام رعاية المسنين الذي يؤمن رعاية النساء الأكبر سنا.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228600" marR="0" algn="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وفي سوريا تم إطلاق "الاستراتيجية الوطنية لصحة النساء والمراهقين والأطفال للأعوام 2022-2025"</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SA" sz="2400" dirty="0">
                <a:effectLst/>
                <a:latin typeface="Calibri" panose="020F0502020204030204" pitchFamily="34" charset="0"/>
                <a:ea typeface="Calibri" panose="020F0502020204030204" pitchFamily="34" charset="0"/>
                <a:cs typeface="Calibri" panose="020F0502020204030204" pitchFamily="34" charset="0"/>
              </a:rPr>
              <a:t>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228600" marR="0" algn="r" rtl="1">
              <a:lnSpc>
                <a:spcPct val="107000"/>
              </a:lnSpc>
              <a:spcBef>
                <a:spcPts val="0"/>
              </a:spcBef>
              <a:spcAft>
                <a:spcPts val="0"/>
              </a:spcAft>
            </a:pPr>
            <a:r>
              <a:rPr lang="ar-AE" sz="2400" dirty="0">
                <a:effectLst/>
                <a:latin typeface="Calibri" panose="020F0502020204030204" pitchFamily="34" charset="0"/>
                <a:ea typeface="Calibri" panose="020F0502020204030204" pitchFamily="34" charset="0"/>
                <a:cs typeface="Calibri" panose="020F0502020204030204" pitchFamily="34" charset="0"/>
              </a:rPr>
              <a:t>تقديم المشورة والارشاد النفسي للفتيات المقبلات على الزواج بشأن الامراض الوراثية والصحة الإنجابية والجنسية وغيرها وتشمل قائمة الدول المهتمة بالفحص قبل الزواج الإمارات وعمان.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228600" marR="0" algn="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قامت عدد من الدول بتنفيذ مشروعات من شأنها زيادة عدالة المنظومة الصحية ففي العراق نص قانون الضمان الصحي الصادر عام 2020 على إعفاء الإناث من غير الموظفات، والمتقاعدات اللواتي تجاوزت أعمارهن 55 سنة وذوات الاحتياجات الخاصة من دفع بدلات الاشتراك، وأطلقت مصر برنامج الصحة الوقائية 100 مليون صحة الذي يقدم خدمات الكشف المبكر عن الأمراض وخدمات صحة الأم والطفل.</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82717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1C46148-85F8-946D-DAF8-0D55E2847DCE}"/>
              </a:ext>
            </a:extLst>
          </p:cNvPr>
          <p:cNvGraphicFramePr>
            <a:graphicFrameLocks noGrp="1"/>
          </p:cNvGraphicFramePr>
          <p:nvPr>
            <p:extLst>
              <p:ext uri="{D42A27DB-BD31-4B8C-83A1-F6EECF244321}">
                <p14:modId xmlns:p14="http://schemas.microsoft.com/office/powerpoint/2010/main" val="1462194530"/>
              </p:ext>
            </p:extLst>
          </p:nvPr>
        </p:nvGraphicFramePr>
        <p:xfrm>
          <a:off x="335280" y="1135380"/>
          <a:ext cx="11521440" cy="3113469"/>
        </p:xfrm>
        <a:graphic>
          <a:graphicData uri="http://schemas.openxmlformats.org/drawingml/2006/table">
            <a:tbl>
              <a:tblPr rtl="1" firstRow="1" firstCol="1" bandRow="1"/>
              <a:tblGrid>
                <a:gridCol w="11521440">
                  <a:extLst>
                    <a:ext uri="{9D8B030D-6E8A-4147-A177-3AD203B41FA5}">
                      <a16:colId xmlns:a16="http://schemas.microsoft.com/office/drawing/2014/main" val="3151612118"/>
                    </a:ext>
                  </a:extLst>
                </a:gridCol>
              </a:tblGrid>
              <a:tr h="0">
                <a:tc>
                  <a:txBody>
                    <a:bodyPr/>
                    <a:lstStyle/>
                    <a:p>
                      <a:pPr marL="0" marR="0" algn="ctr" rtl="1">
                        <a:lnSpc>
                          <a:spcPct val="107000"/>
                        </a:lnSpc>
                        <a:spcBef>
                          <a:spcPts val="0"/>
                        </a:spcBef>
                        <a:spcAft>
                          <a:spcPts val="0"/>
                        </a:spcAft>
                      </a:pPr>
                      <a:r>
                        <a:rPr lang="ar-TN" sz="2400" b="1" kern="100" dirty="0">
                          <a:solidFill>
                            <a:srgbClr val="156082"/>
                          </a:solidFill>
                          <a:effectLst/>
                          <a:latin typeface="Calibri" panose="020F0502020204030204" pitchFamily="34" charset="0"/>
                          <a:ea typeface="Calibri" panose="020F0502020204030204" pitchFamily="34" charset="0"/>
                          <a:cs typeface="Calibri" panose="020F0502020204030204" pitchFamily="34" charset="0"/>
                        </a:rPr>
                        <a:t>إجراءات التعافي الاقتصادي من جائحة كوفيد-19</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p>
                      <a:pPr marL="0" marR="0" algn="r" rtl="1">
                        <a:lnSpc>
                          <a:spcPct val="107000"/>
                        </a:lnSpc>
                        <a:spcBef>
                          <a:spcPts val="0"/>
                        </a:spcBef>
                        <a:spcAft>
                          <a:spcPts val="0"/>
                        </a:spcAft>
                      </a:pPr>
                      <a:r>
                        <a:rPr lang="ar-EG"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قامت الدول العربية بإجراءات من شأنها التخفيف من آثار جائحة كوفيد 19 على المنظومة الصحية وعلى الوضع الاقتصادي، وتنوعت استجابات الدول في القيام بإجراءات تأخذ منظور المساواة بين الجنسين في الاعتبار، وتمثلت أفضل الممارسات في تطبيق نظام العمل عن بعد، ففي البحرين تم تطبيق نظام العمل من المنزل للأم العاملة في الوزارات والهيئات والمؤسسات الحكومية، كما تم تشكيل لجنة مشتركة لمتابعة تطبيق نظام العمل من المنزل للأم العاملة. وقد ساهمت الجائحة في إرساء أنماط العمل المرن في مرحلة ما بعد التعافي من الجائحة وهو ما يصب في جهود التمكين الاقتصادي للمرأة، ففي الأردن </a:t>
                      </a:r>
                      <a:r>
                        <a:rPr lang="ar-S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وافق مجلس الوزراء في 2024 على الأسباب الموجبة لنظام العمل المرن بهدف تسهيل دخول النساء إلى سوق العمل واستمرارها فيه وبما يسهم في زيادة المشاركة الاقتصادية للمرأة.</a:t>
                      </a:r>
                      <a:r>
                        <a:rPr lang="ar-SA" sz="2400" kern="100" dirty="0">
                          <a:effectLst/>
                          <a:latin typeface="Calibri" panose="020F0502020204030204" pitchFamily="34" charset="0"/>
                          <a:ea typeface="Calibri" panose="020F0502020204030204" pitchFamily="34" charset="0"/>
                          <a:cs typeface="Calibri" panose="020F0502020204030204" pitchFamily="34" charset="0"/>
                        </a:rPr>
                        <a:t> </a:t>
                      </a:r>
                      <a:endParaRPr lang="en-US" sz="24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38100" cap="flat" cmpd="dbl" algn="ctr">
                      <a:noFill/>
                      <a:prstDash val="solid"/>
                      <a:round/>
                      <a:headEnd type="none" w="med" len="med"/>
                      <a:tailEnd type="none" w="med" len="med"/>
                    </a:lnL>
                    <a:lnR w="38100" cap="flat" cmpd="dbl" algn="ctr">
                      <a:noFill/>
                      <a:prstDash val="solid"/>
                      <a:round/>
                      <a:headEnd type="none" w="med" len="med"/>
                      <a:tailEnd type="none" w="med" len="med"/>
                    </a:lnR>
                    <a:lnT w="38100" cap="flat" cmpd="dbl" algn="ctr">
                      <a:noFill/>
                      <a:prstDash val="solid"/>
                      <a:round/>
                      <a:headEnd type="none" w="med" len="med"/>
                      <a:tailEnd type="none" w="med" len="med"/>
                    </a:lnT>
                    <a:lnB w="38100" cap="flat" cmpd="dbl"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23068253"/>
                  </a:ext>
                </a:extLst>
              </a:tr>
            </a:tbl>
          </a:graphicData>
        </a:graphic>
      </p:graphicFrame>
    </p:spTree>
    <p:extLst>
      <p:ext uri="{BB962C8B-B14F-4D97-AF65-F5344CB8AC3E}">
        <p14:creationId xmlns:p14="http://schemas.microsoft.com/office/powerpoint/2010/main" val="2999300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EF85864-E870-2B41-B5A9-D81D436F0755}"/>
              </a:ext>
            </a:extLst>
          </p:cNvPr>
          <p:cNvSpPr txBox="1"/>
          <p:nvPr/>
        </p:nvSpPr>
        <p:spPr>
          <a:xfrm>
            <a:off x="609600" y="847836"/>
            <a:ext cx="10972800" cy="3811493"/>
          </a:xfrm>
          <a:prstGeom prst="rect">
            <a:avLst/>
          </a:prstGeom>
          <a:noFill/>
        </p:spPr>
        <p:txBody>
          <a:bodyPr wrap="square">
            <a:spAutoFit/>
          </a:bodyPr>
          <a:lstStyle/>
          <a:p>
            <a:pPr marL="0" marR="0" algn="r" rtl="1">
              <a:lnSpc>
                <a:spcPct val="107000"/>
              </a:lnSpc>
              <a:spcBef>
                <a:spcPts val="0"/>
              </a:spcBef>
              <a:spcAft>
                <a:spcPts val="0"/>
              </a:spcAft>
            </a:pPr>
            <a:r>
              <a:rPr lang="ar-TN" sz="2400" b="1" dirty="0">
                <a:solidFill>
                  <a:srgbClr val="156082"/>
                </a:solidFill>
                <a:effectLst/>
                <a:latin typeface="Calibri" panose="020F0502020204030204" pitchFamily="34" charset="0"/>
                <a:ea typeface="Calibri" panose="020F0502020204030204" pitchFamily="34" charset="0"/>
                <a:cs typeface="Calibri" panose="020F0502020204030204" pitchFamily="34" charset="0"/>
              </a:rPr>
              <a:t>تحسين نتائج ومهارات تعليم النساء والفتيات</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algn="r" rtl="1"/>
            <a:r>
              <a:rPr lang="ar-TN" sz="2400" b="1" kern="0" dirty="0">
                <a:solidFill>
                  <a:srgbClr val="0F4761"/>
                </a:solidFill>
                <a:effectLst/>
                <a:latin typeface="Calibri" panose="020F0502020204030204" pitchFamily="34" charset="0"/>
                <a:ea typeface="Calibri" panose="020F0502020204030204" pitchFamily="34" charset="0"/>
                <a:cs typeface="Calibri" panose="020F0502020204030204" pitchFamily="34" charset="0"/>
              </a:rPr>
              <a:t> </a:t>
            </a:r>
            <a:r>
              <a:rPr lang="ar-MA" sz="2400" kern="0" dirty="0">
                <a:effectLst/>
                <a:latin typeface="Calibri" panose="020F0502020204030204" pitchFamily="34" charset="0"/>
                <a:ea typeface="Calibri" panose="020F0502020204030204" pitchFamily="34" charset="0"/>
                <a:cs typeface="Calibri" panose="020F0502020204030204" pitchFamily="34" charset="0"/>
              </a:rPr>
              <a:t>وتتناول المجموعة الرابعة من الإجراءات تلك الخاصة بتحسين نتائج ومهارات تعليم النساء والفتيات. وتبين التقارير الوطنية أن أكثر الإجراءات تداولا في هذا المجال تتضمن </a:t>
            </a:r>
            <a:r>
              <a:rPr lang="ar-SA" sz="2400" kern="0" dirty="0">
                <a:effectLst/>
                <a:latin typeface="Calibri" panose="020F0502020204030204" pitchFamily="34" charset="0"/>
                <a:ea typeface="Calibri" panose="020F0502020204030204" pitchFamily="34" charset="0"/>
                <a:cs typeface="Calibri" panose="020F0502020204030204" pitchFamily="34" charset="0"/>
              </a:rPr>
              <a:t>اتخاذ تدابير لزيادة فرص وصول الفتيات إلى التعليم الابتدائي والثانوي ومواصلة دراستهن واستكمالها. كما قامت غالبية الدول بتذليل العقبات التي تحول دون نجاح النساء والفتيات في الانتقال من المدرسة إلى العمل. بالإضافة الى تعزيز المناهج التعليمية لزيادة مراعاة منظور المساواة بين الجنسين والقضاء على التحيز في مستويات التعليم كافة.</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6800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B994371-0676-F0C6-E2FC-8D7FB8A056FB}"/>
              </a:ext>
            </a:extLst>
          </p:cNvPr>
          <p:cNvSpPr txBox="1"/>
          <p:nvPr/>
        </p:nvSpPr>
        <p:spPr>
          <a:xfrm>
            <a:off x="609600" y="970464"/>
            <a:ext cx="10972800" cy="914400"/>
          </a:xfrm>
          <a:prstGeom prst="rect">
            <a:avLst/>
          </a:prstGeom>
          <a:noFill/>
        </p:spPr>
        <p:txBody>
          <a:bodyPr wrap="square">
            <a:spAutoFit/>
          </a:bodyPr>
          <a:lstStyle/>
          <a:p>
            <a:pPr marL="228600" marR="0" indent="-228600" algn="ctr" rtl="1">
              <a:lnSpc>
                <a:spcPct val="107000"/>
              </a:lnSpc>
              <a:spcBef>
                <a:spcPts val="0"/>
              </a:spcBef>
              <a:spcAft>
                <a:spcPts val="0"/>
              </a:spcAft>
            </a:pPr>
            <a:r>
              <a:rPr lang="ar-EG" sz="44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ثالثاً </a:t>
            </a:r>
            <a:r>
              <a:rPr lang="ar-MA" sz="44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التحرر من العنف والوصم والقوالب النمطية</a:t>
            </a:r>
            <a:endParaRPr lang="en-US" sz="44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5" name="Table 4">
            <a:extLst>
              <a:ext uri="{FF2B5EF4-FFF2-40B4-BE49-F238E27FC236}">
                <a16:creationId xmlns:a16="http://schemas.microsoft.com/office/drawing/2014/main" id="{D66A1677-BD36-9A5B-062E-5E31A405622F}"/>
              </a:ext>
            </a:extLst>
          </p:cNvPr>
          <p:cNvGraphicFramePr>
            <a:graphicFrameLocks noGrp="1"/>
          </p:cNvGraphicFramePr>
          <p:nvPr>
            <p:extLst>
              <p:ext uri="{D42A27DB-BD31-4B8C-83A1-F6EECF244321}">
                <p14:modId xmlns:p14="http://schemas.microsoft.com/office/powerpoint/2010/main" val="136056841"/>
              </p:ext>
            </p:extLst>
          </p:nvPr>
        </p:nvGraphicFramePr>
        <p:xfrm>
          <a:off x="609600" y="2952327"/>
          <a:ext cx="10972800" cy="2590404"/>
        </p:xfrm>
        <a:graphic>
          <a:graphicData uri="http://schemas.openxmlformats.org/drawingml/2006/table">
            <a:tbl>
              <a:tblPr firstRow="1" bandRow="1">
                <a:tableStyleId>{5C22544A-7EE6-4342-B048-85BDC9FD1C3A}</a:tableStyleId>
              </a:tblPr>
              <a:tblGrid>
                <a:gridCol w="10972800">
                  <a:extLst>
                    <a:ext uri="{9D8B030D-6E8A-4147-A177-3AD203B41FA5}">
                      <a16:colId xmlns:a16="http://schemas.microsoft.com/office/drawing/2014/main" val="3155451328"/>
                    </a:ext>
                  </a:extLst>
                </a:gridCol>
              </a:tblGrid>
              <a:tr h="426084">
                <a:tc>
                  <a:txBody>
                    <a:bodyPr/>
                    <a:lstStyle/>
                    <a:p>
                      <a:pPr marL="0" marR="0" algn="ctr" rtl="1">
                        <a:lnSpc>
                          <a:spcPct val="107000"/>
                        </a:lnSpc>
                        <a:spcBef>
                          <a:spcPts val="0"/>
                        </a:spcBef>
                        <a:spcAft>
                          <a:spcPts val="0"/>
                        </a:spcAft>
                      </a:pPr>
                      <a:r>
                        <a:rPr lang="ar-MA" sz="2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الإجراءات والاستراتيجيات للتصدي للعنف ضد النساء والفتيات</a:t>
                      </a:r>
                      <a:endParaRPr lang="en-US" sz="24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2">
                        <a:lumMod val="40000"/>
                        <a:lumOff val="60000"/>
                      </a:schemeClr>
                    </a:solidFill>
                  </a:tcPr>
                </a:tc>
                <a:extLst>
                  <a:ext uri="{0D108BD9-81ED-4DB2-BD59-A6C34878D82A}">
                    <a16:rowId xmlns:a16="http://schemas.microsoft.com/office/drawing/2014/main" val="3661169058"/>
                  </a:ext>
                </a:extLst>
              </a:tr>
              <a:tr h="41852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الإجراءات والاستراتيجيات للتصدي للعنف ضد النساء والفتيات الذي تيسّره التكنولوجيا</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2">
                        <a:lumMod val="40000"/>
                        <a:lumOff val="60000"/>
                      </a:schemeClr>
                    </a:solidFill>
                  </a:tcPr>
                </a:tc>
                <a:extLst>
                  <a:ext uri="{0D108BD9-81ED-4DB2-BD59-A6C34878D82A}">
                    <a16:rowId xmlns:a16="http://schemas.microsoft.com/office/drawing/2014/main" val="2790926130"/>
                  </a:ext>
                </a:extLst>
              </a:tr>
              <a:tr h="75334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تدابير توفير الموارد للمنظمات النسائية التي تعمل على منع العنف ضد النساء والفتيات والتصدي له</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6">
                        <a:lumMod val="40000"/>
                        <a:lumOff val="60000"/>
                      </a:schemeClr>
                    </a:solidFill>
                  </a:tcPr>
                </a:tc>
                <a:extLst>
                  <a:ext uri="{0D108BD9-81ED-4DB2-BD59-A6C34878D82A}">
                    <a16:rowId xmlns:a16="http://schemas.microsoft.com/office/drawing/2014/main" val="706009617"/>
                  </a:ext>
                </a:extLst>
              </a:tr>
              <a:tr h="41852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معالجة التحيز ضد المرأة في وسائل الإعلام</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val="1804871492"/>
                  </a:ext>
                </a:extLst>
              </a:tr>
              <a:tr h="41852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الإجراءات والاستراتيجيات للتصدي للعنف ضد الفئات المهمشة من النساء والفتيات</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rgbClr val="FFFFCC"/>
                    </a:solidFill>
                  </a:tcPr>
                </a:tc>
                <a:extLst>
                  <a:ext uri="{0D108BD9-81ED-4DB2-BD59-A6C34878D82A}">
                    <a16:rowId xmlns:a16="http://schemas.microsoft.com/office/drawing/2014/main" val="463796341"/>
                  </a:ext>
                </a:extLst>
              </a:tr>
            </a:tbl>
          </a:graphicData>
        </a:graphic>
      </p:graphicFrame>
    </p:spTree>
    <p:extLst>
      <p:ext uri="{BB962C8B-B14F-4D97-AF65-F5344CB8AC3E}">
        <p14:creationId xmlns:p14="http://schemas.microsoft.com/office/powerpoint/2010/main" val="6491999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A7682C-C054-3B6C-BA71-B951F0321843}"/>
              </a:ext>
            </a:extLst>
          </p:cNvPr>
          <p:cNvSpPr txBox="1"/>
          <p:nvPr/>
        </p:nvSpPr>
        <p:spPr>
          <a:xfrm>
            <a:off x="2885303" y="981658"/>
            <a:ext cx="8719957" cy="2153282"/>
          </a:xfrm>
          <a:prstGeom prst="rect">
            <a:avLst/>
          </a:prstGeom>
          <a:noFill/>
        </p:spPr>
        <p:txBody>
          <a:bodyPr wrap="square">
            <a:spAutoFit/>
          </a:bodyPr>
          <a:lstStyle/>
          <a:p>
            <a:pPr marL="0" marR="0" algn="r" rtl="1">
              <a:lnSpc>
                <a:spcPct val="107000"/>
              </a:lnSpc>
              <a:spcBef>
                <a:spcPts val="0"/>
              </a:spcBef>
              <a:spcAft>
                <a:spcPts val="800"/>
              </a:spcAft>
            </a:pPr>
            <a:r>
              <a:rPr lang="ar-MA" sz="2400" b="1" dirty="0">
                <a:solidFill>
                  <a:srgbClr val="0F4761"/>
                </a:solidFill>
                <a:effectLst/>
                <a:latin typeface="Calibri" panose="020F0502020204030204" pitchFamily="34" charset="0"/>
                <a:ea typeface="Calibri" panose="020F0502020204030204" pitchFamily="34" charset="0"/>
                <a:cs typeface="Calibri" panose="020F0502020204030204" pitchFamily="34" charset="0"/>
              </a:rPr>
              <a:t>أشكال العنف ضد النساء والفتيات ذات الأولوية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العنف المنزلي الذي يرتكبه أفراد آخرون في العائلة أو الأسرة المعيشية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التحرش الجنسي والعنف في الأماكن العامة، وفي البيئات التعليمية وأماكن العمل</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العنف ضد النساء والفتيات الذي تيسّره التكنولوجيا </a:t>
            </a:r>
            <a:r>
              <a:rPr lang="ar-SA" sz="2400" dirty="0">
                <a:effectLst/>
                <a:latin typeface="Calibri" panose="020F0502020204030204" pitchFamily="34" charset="0"/>
                <a:ea typeface="Calibri" panose="020F0502020204030204" pitchFamily="34" charset="0"/>
                <a:cs typeface="Calibri" panose="020F0502020204030204" pitchFamily="34" charset="0"/>
              </a:rPr>
              <a:t>زواج القاصرات والزواج القسري</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الاتجار بالنساء والفتيات</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93253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0BB1DA-A80C-4C57-9385-6B34B5ECB460}"/>
              </a:ext>
            </a:extLst>
          </p:cNvPr>
          <p:cNvSpPr/>
          <p:nvPr/>
        </p:nvSpPr>
        <p:spPr>
          <a:xfrm>
            <a:off x="490728" y="1161288"/>
            <a:ext cx="11396472" cy="5376672"/>
          </a:xfrm>
          <a:prstGeom prst="rect">
            <a:avLst/>
          </a:prstGeom>
        </p:spPr>
        <p:txBody>
          <a:bodyPr wrap="square">
            <a:noAutofit/>
          </a:bodyPr>
          <a:lstStyle/>
          <a:p>
            <a:pPr marL="17780" marR="0" algn="just" rtl="1">
              <a:spcBef>
                <a:spcPts val="0"/>
              </a:spcBef>
              <a:spcAft>
                <a:spcPts val="0"/>
              </a:spcAft>
            </a:pPr>
            <a:r>
              <a:rPr lang="en-US" sz="36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 </a:t>
            </a:r>
            <a:r>
              <a:rPr lang="ar-SA" sz="3600" dirty="0">
                <a:solidFill>
                  <a:srgbClr val="134985"/>
                </a:solidFill>
                <a:latin typeface="Sakkal Majalla" panose="02000000000000000000" pitchFamily="2" charset="-78"/>
                <a:cs typeface="Sakkal Majalla" panose="02000000000000000000" pitchFamily="2" charset="-78"/>
              </a:rPr>
              <a:t>يعرض ال</a:t>
            </a:r>
            <a:r>
              <a:rPr lang="ar-EG" sz="3600" dirty="0">
                <a:solidFill>
                  <a:srgbClr val="134985"/>
                </a:solidFill>
                <a:latin typeface="Sakkal Majalla" panose="02000000000000000000" pitchFamily="2" charset="-78"/>
                <a:cs typeface="Sakkal Majalla" panose="02000000000000000000" pitchFamily="2" charset="-78"/>
              </a:rPr>
              <a:t>تقرير</a:t>
            </a:r>
            <a:r>
              <a:rPr lang="ar-SA" sz="3600" dirty="0">
                <a:solidFill>
                  <a:srgbClr val="134985"/>
                </a:solidFill>
                <a:latin typeface="Sakkal Majalla" panose="02000000000000000000" pitchFamily="2" charset="-78"/>
                <a:cs typeface="Sakkal Majalla" panose="02000000000000000000" pitchFamily="2" charset="-78"/>
              </a:rPr>
              <a:t> الاتجاه الإقليمي للتقدم المحرز في تمكين النساء والفتيات في الدول العربية خلال السنوات الخمس الماضية على كل مجال من مجالات الاهتمام الحاسمة الاثني عشر لمنهاج بيجين والتي تم تجميعها في ستة ابعاد شاملة تسلط الضوء على مواطن الالتقاء بين إعلان ومنهاج عمل بيجين وأجندة </a:t>
            </a:r>
            <a:r>
              <a:rPr lang="ar-SA" sz="36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2030 </a:t>
            </a:r>
            <a:r>
              <a:rPr lang="ar-SA" sz="3600" dirty="0">
                <a:solidFill>
                  <a:srgbClr val="134985"/>
                </a:solidFill>
                <a:latin typeface="Sakkal Majalla" panose="02000000000000000000" pitchFamily="2" charset="-78"/>
                <a:cs typeface="Sakkal Majalla" panose="02000000000000000000" pitchFamily="2" charset="-78"/>
              </a:rPr>
              <a:t>وأهداف التنمية المستدامة</a:t>
            </a:r>
            <a:r>
              <a:rPr lang="ar-SA" sz="36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 </a:t>
            </a:r>
            <a:endParaRPr lang="en-US" sz="3600" dirty="0">
              <a:solidFill>
                <a:srgbClr val="134985"/>
              </a:solidFill>
              <a:latin typeface="Sakkal Majalla" panose="02000000000000000000" pitchFamily="2" charset="-78"/>
              <a:cs typeface="Sakkal Majalla" panose="02000000000000000000" pitchFamily="2" charset="-78"/>
            </a:endParaRPr>
          </a:p>
          <a:p>
            <a:pPr marL="17780" marR="0" algn="just" rtl="1">
              <a:spcBef>
                <a:spcPts val="0"/>
              </a:spcBef>
              <a:spcAft>
                <a:spcPts val="0"/>
              </a:spcAft>
            </a:pPr>
            <a:r>
              <a:rPr lang="ar-LB" sz="3600" dirty="0">
                <a:solidFill>
                  <a:srgbClr val="134985"/>
                </a:solidFill>
                <a:latin typeface="Sakkal Majalla" panose="02000000000000000000" pitchFamily="2" charset="-78"/>
                <a:cs typeface="Sakkal Majalla" panose="02000000000000000000" pitchFamily="2" charset="-78"/>
              </a:rPr>
              <a:t>التقرير لا يهدف إلى تجميع للتقارير الوطنية وحصر إنجازات الدول ولكن يهدف التقرير إلى إلقاء الضوء على التطورات على المستوى الإقليمي ككل وإلى رصد التوجهات الإقليمية العامة في مجال المساواة بين الجنسين.</a:t>
            </a:r>
            <a:endParaRPr lang="en-US" sz="3600" dirty="0">
              <a:solidFill>
                <a:srgbClr val="134985"/>
              </a:solidFill>
              <a:latin typeface="Sakkal Majalla" panose="02000000000000000000" pitchFamily="2" charset="-78"/>
              <a:cs typeface="Sakkal Majalla" panose="02000000000000000000" pitchFamily="2" charset="-78"/>
            </a:endParaRPr>
          </a:p>
        </p:txBody>
      </p:sp>
      <p:sp>
        <p:nvSpPr>
          <p:cNvPr id="5" name="Title 1">
            <a:extLst>
              <a:ext uri="{FF2B5EF4-FFF2-40B4-BE49-F238E27FC236}">
                <a16:creationId xmlns:a16="http://schemas.microsoft.com/office/drawing/2014/main" id="{17354A48-E20C-473B-9A7F-AB58CFA34058}"/>
              </a:ext>
            </a:extLst>
          </p:cNvPr>
          <p:cNvSpPr txBox="1">
            <a:spLocks/>
          </p:cNvSpPr>
          <p:nvPr/>
        </p:nvSpPr>
        <p:spPr>
          <a:xfrm>
            <a:off x="2560320" y="402336"/>
            <a:ext cx="9175445" cy="61264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r>
              <a:rPr lang="ar-EG" sz="40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r>
              <a:rPr lang="ar-EG" sz="4000" b="1" dirty="0">
                <a:solidFill>
                  <a:srgbClr val="C00000"/>
                </a:solidFill>
                <a:latin typeface="Sakkal Majalla" panose="02000000000000000000" pitchFamily="2" charset="-78"/>
                <a:cs typeface="Sakkal Majalla" panose="02000000000000000000" pitchFamily="2" charset="-78"/>
              </a:rPr>
              <a:t> </a:t>
            </a:r>
            <a:endParaRPr lang="en-US" sz="3200" dirty="0">
              <a:solidFill>
                <a:schemeClr val="bg1">
                  <a:lumMod val="65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524002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E35A66-B1DA-59E8-2739-BFB3F4CDF529}"/>
              </a:ext>
            </a:extLst>
          </p:cNvPr>
          <p:cNvSpPr txBox="1"/>
          <p:nvPr/>
        </p:nvSpPr>
        <p:spPr>
          <a:xfrm>
            <a:off x="531135" y="716954"/>
            <a:ext cx="10972800" cy="5136471"/>
          </a:xfrm>
          <a:prstGeom prst="rect">
            <a:avLst/>
          </a:prstGeom>
          <a:noFill/>
        </p:spPr>
        <p:txBody>
          <a:bodyPr wrap="square">
            <a:spAutoFit/>
          </a:bodyPr>
          <a:lstStyle/>
          <a:p>
            <a:pPr marR="0" lvl="0" algn="r" rtl="1">
              <a:lnSpc>
                <a:spcPct val="125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وفقا لما ورد في تقارير الدول، فقد توافقت الدول العربية على التصدي للعنف ضد النساء والفتيات من خلال المدخل التشريعي ب</a:t>
            </a: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تقديم أو بتعزيز قوانين مناهضة العنف ضد المرأة، وتطبيقها وتنفيذها، ويتسق ذلك مع تحليل البيئة القانونية في الدول العربية والذي جاء مفصلاً في القسم الأول من التقرير. وبالإضافة إلى النهج التشريعي، فقد عملت الدول العربية خلال السنوات الخمس الماضية على تقديم خطط عمل وطنية أو تحديثها أو توسيعها بشأن إنهاء العنف ضد النساء والفتيات، كما عملت على تقديم أو تعزيز الخدمات المقدمة للناجيات من العنف (مثل الملاجئ، وخطوط المساعدة، والخدمات الصحية المخصصة، والخدمات القانونية، وخدمات العدالة، والمشورة، والإسكان، وإعادة التأهيل الاجتماعي والاقتصادي). واستجابة لسؤال حول الإجراءات المحددة التي اتخذتها الدول، جاء "تمكين النساء والفتيات لتعزيز استقلالهن الاقتصادي وحصولهن على الموارد، وتعزيز التكافؤ في العلاقات داخل الأسر والمجتمعات المحلية والمجتمع" على قمة قائمة الإجراءات المتخذة في الدول العربية يليها "التخفيف من وطأة الفقر من خلال تدخلات تستهدف المرأة أو الأسرة"، ثم "تهيئة بيئات آمنة بما في ذلك المدارس وأماكن العمل والأماكن العامة".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6DE0CD60-6304-7F4D-52E2-132424AB5DBB}"/>
              </a:ext>
            </a:extLst>
          </p:cNvPr>
          <p:cNvSpPr txBox="1"/>
          <p:nvPr/>
        </p:nvSpPr>
        <p:spPr>
          <a:xfrm>
            <a:off x="3048000" y="143694"/>
            <a:ext cx="6096000" cy="375552"/>
          </a:xfrm>
          <a:prstGeom prst="rect">
            <a:avLst/>
          </a:prstGeom>
          <a:solidFill>
            <a:schemeClr val="bg2">
              <a:lumMod val="60000"/>
              <a:lumOff val="40000"/>
            </a:schemeClr>
          </a:solidFill>
        </p:spPr>
        <p:txBody>
          <a:bodyPr wrap="square">
            <a:spAutoFit/>
          </a:bodyPr>
          <a:lstStyle/>
          <a:p>
            <a:pPr marL="0" marR="0" algn="ctr" rtl="1">
              <a:lnSpc>
                <a:spcPct val="107000"/>
              </a:lnSpc>
              <a:spcBef>
                <a:spcPts val="0"/>
              </a:spcBef>
              <a:spcAft>
                <a:spcPts val="0"/>
              </a:spcAft>
            </a:pPr>
            <a:r>
              <a:rPr lang="ar-MA" sz="1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الإجراءات والاستراتيجيات للتصدي للعنف ضد النساء والفتيات</a:t>
            </a:r>
            <a:endParaRPr lang="en-US" sz="18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4737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E35A66-B1DA-59E8-2739-BFB3F4CDF529}"/>
              </a:ext>
            </a:extLst>
          </p:cNvPr>
          <p:cNvSpPr txBox="1"/>
          <p:nvPr/>
        </p:nvSpPr>
        <p:spPr>
          <a:xfrm>
            <a:off x="815340" y="395686"/>
            <a:ext cx="10972800" cy="4674806"/>
          </a:xfrm>
          <a:prstGeom prst="rect">
            <a:avLst/>
          </a:prstGeom>
          <a:noFill/>
        </p:spPr>
        <p:txBody>
          <a:bodyPr wrap="square">
            <a:spAutoFit/>
          </a:bodyPr>
          <a:lstStyle/>
          <a:p>
            <a:pPr marR="0" lvl="0" algn="r" rtl="1">
              <a:lnSpc>
                <a:spcPct val="125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تشير تقارير الدول العربية إلى أن التصدي للعنف ضد النساء والفتيات حظي باهتمام كبير وأن التدخلات التي شهدتها السنوات الخمس الماضية كانت متنوعة. فعلى صعيد التشريع، </a:t>
            </a:r>
            <a:r>
              <a:rPr lang="ar-JO" sz="2400" dirty="0">
                <a:effectLst/>
                <a:latin typeface="Calibri" panose="020F0502020204030204" pitchFamily="34" charset="0"/>
                <a:ea typeface="Calibri" panose="020F0502020204030204" pitchFamily="34" charset="0"/>
                <a:cs typeface="Calibri" panose="020F0502020204030204" pitchFamily="34" charset="0"/>
              </a:rPr>
              <a:t>سنت مجموعة من الدول العربية قوانين وتشريعات وطنية لتهيئة بيئة مواتية للنهوض بأوضاع المرأة. على سبيل المثال، تمّ إقرار قوانين لمكافحة العنف الأسري في كل من الكويت </a:t>
            </a:r>
            <a:r>
              <a:rPr lang="ar-SA" sz="2400" dirty="0">
                <a:effectLst/>
                <a:latin typeface="Calibri" panose="020F0502020204030204" pitchFamily="34" charset="0"/>
                <a:ea typeface="Calibri" panose="020F0502020204030204" pitchFamily="34" charset="0"/>
                <a:cs typeface="Calibri" panose="020F0502020204030204" pitchFamily="34" charset="0"/>
              </a:rPr>
              <a:t>(</a:t>
            </a:r>
            <a:r>
              <a:rPr lang="en-US" sz="2400" dirty="0">
                <a:effectLst/>
                <a:latin typeface="Calibri" panose="020F0502020204030204" pitchFamily="34" charset="0"/>
                <a:ea typeface="Calibri" panose="020F0502020204030204" pitchFamily="34" charset="0"/>
                <a:cs typeface="Calibri" panose="020F0502020204030204" pitchFamily="34" charset="0"/>
              </a:rPr>
              <a:t>2020</a:t>
            </a:r>
            <a:r>
              <a:rPr lang="ar-SA"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والإمارات العربية المتحدة </a:t>
            </a:r>
            <a:r>
              <a:rPr lang="ar-SA" sz="2400" dirty="0">
                <a:effectLst/>
                <a:latin typeface="Calibri" panose="020F0502020204030204" pitchFamily="34" charset="0"/>
                <a:ea typeface="Calibri" panose="020F0502020204030204" pitchFamily="34" charset="0"/>
                <a:cs typeface="Calibri" panose="020F0502020204030204" pitchFamily="34" charset="0"/>
              </a:rPr>
              <a:t>(</a:t>
            </a:r>
            <a:r>
              <a:rPr lang="en-US" sz="2400" dirty="0">
                <a:effectLst/>
                <a:latin typeface="Calibri" panose="020F0502020204030204" pitchFamily="34" charset="0"/>
                <a:ea typeface="Calibri" panose="020F0502020204030204" pitchFamily="34" charset="0"/>
                <a:cs typeface="Calibri" panose="020F0502020204030204" pitchFamily="34" charset="0"/>
              </a:rPr>
              <a:t>2019</a:t>
            </a:r>
            <a:r>
              <a:rPr lang="ar-SA"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وفي تونس</a:t>
            </a:r>
            <a:r>
              <a:rPr lang="ar-SA" sz="2400" dirty="0">
                <a:effectLst/>
                <a:latin typeface="Calibri" panose="020F0502020204030204" pitchFamily="34" charset="0"/>
                <a:ea typeface="Calibri" panose="020F0502020204030204" pitchFamily="34" charset="0"/>
                <a:cs typeface="Calibri" panose="020F0502020204030204" pitchFamily="34" charset="0"/>
              </a:rPr>
              <a:t> (2021)</a:t>
            </a:r>
            <a:r>
              <a:rPr lang="ar-JO" sz="2400" dirty="0">
                <a:effectLst/>
                <a:latin typeface="Calibri" panose="020F0502020204030204" pitchFamily="34" charset="0"/>
                <a:ea typeface="Calibri" panose="020F0502020204030204" pitchFamily="34" charset="0"/>
                <a:cs typeface="Calibri" panose="020F0502020204030204" pitchFamily="34" charset="0"/>
              </a:rPr>
              <a:t>، صدر قانون يتعلق بالعمل المنزلي ويضمن العمل اللائق دون تمييز. أما في الجزائر</a:t>
            </a:r>
            <a:r>
              <a:rPr lang="ar-SA" sz="2400" dirty="0">
                <a:effectLst/>
                <a:latin typeface="Calibri" panose="020F0502020204030204" pitchFamily="34" charset="0"/>
                <a:ea typeface="Calibri" panose="020F0502020204030204" pitchFamily="34" charset="0"/>
                <a:cs typeface="Calibri" panose="020F0502020204030204" pitchFamily="34" charset="0"/>
              </a:rPr>
              <a:t> (2020)</a:t>
            </a:r>
            <a:r>
              <a:rPr lang="ar-JO" sz="2400" dirty="0">
                <a:effectLst/>
                <a:latin typeface="Calibri" panose="020F0502020204030204" pitchFamily="34" charset="0"/>
                <a:ea typeface="Calibri" panose="020F0502020204030204" pitchFamily="34" charset="0"/>
                <a:cs typeface="Calibri" panose="020F0502020204030204" pitchFamily="34" charset="0"/>
              </a:rPr>
              <a:t>، تمّ إقرار القانون المتعلق بالوقاية من التمييز وخطاب الكراهية ومكافحتهما، والذي يتضمن إنشاء المرصد الوطني للوقاية من التمييز وخطاب الكراهية. كذلك، أصدرت سور</a:t>
            </a:r>
            <a:r>
              <a:rPr lang="ar-SA" sz="2400" dirty="0">
                <a:effectLst/>
                <a:latin typeface="Calibri" panose="020F0502020204030204" pitchFamily="34" charset="0"/>
                <a:ea typeface="Calibri" panose="020F0502020204030204" pitchFamily="34" charset="0"/>
                <a:cs typeface="Calibri" panose="020F0502020204030204" pitchFamily="34" charset="0"/>
              </a:rPr>
              <a:t>يا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SA"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قانون متضمن حماية حقوق الطفل الذي أكدّ على مبدأ مصلحة الطفل الفضلى وعلى عدم التمييز في القانون والمعاملة بين الأطفال ذكراً أم أنثى وقامت الدول، بإلغاء عددٍ من المواد المتصلة بما يسمى جرائم الشرف، أو المواد التي تتيح الإفلات من العقاب بالزواج من ضحية الاعتداء الجنسي في البحرين، الإمارات وسوريا.</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96303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E35A66-B1DA-59E8-2739-BFB3F4CDF529}"/>
              </a:ext>
            </a:extLst>
          </p:cNvPr>
          <p:cNvSpPr txBox="1"/>
          <p:nvPr/>
        </p:nvSpPr>
        <p:spPr>
          <a:xfrm>
            <a:off x="815340" y="395686"/>
            <a:ext cx="10972800" cy="5212068"/>
          </a:xfrm>
          <a:prstGeom prst="rect">
            <a:avLst/>
          </a:prstGeom>
          <a:noFill/>
        </p:spPr>
        <p:txBody>
          <a:bodyPr wrap="square">
            <a:spAutoFit/>
          </a:bodyPr>
          <a:lstStyle/>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أولت الدول العربية قضية الحماية من العنف أهمية خاصَّة، فأقرّت أو عدّلت قوانين تحمي المرأة من العنف. وقد اُعتمد نهجين في هذا الشأن، بعض الدول اختارت تعديل قانون العقوبات لمكافحة العنف المرتكب ضد النساء، بينما دول أخرى أصدرت قوانين خاصة بالحماية من العنف الأسري أو المنزلي. وقد أصدرت كلٍ من الإمارات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2019</a:t>
            </a:r>
            <a:r>
              <a:rPr lang="ar-JO" sz="2400" dirty="0">
                <a:effectLst/>
                <a:latin typeface="Calibri" panose="020F0502020204030204" pitchFamily="34" charset="0"/>
                <a:ea typeface="Calibri" panose="020F0502020204030204" pitchFamily="34" charset="0"/>
                <a:cs typeface="Calibri" panose="020F0502020204030204" pitchFamily="34" charset="0"/>
              </a:rPr>
              <a:t>، والكويت ولبنان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قانون لمكافحة العنف الأسري. كذلك، اعتمدت جيبوتي قانون خاص بحماية الأطفال والنساء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أما في الأردن، بهدف رفع نسبة الإفصاح عن العنف الأسري بحسب ما ورد في التقرير، تمّ تعديل قانون العقوبات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2022</a:t>
            </a:r>
            <a:r>
              <a:rPr lang="ar-JO" sz="2400" dirty="0">
                <a:effectLst/>
                <a:latin typeface="Calibri" panose="020F0502020204030204" pitchFamily="34" charset="0"/>
                <a:ea typeface="Calibri" panose="020F0502020204030204" pitchFamily="34" charset="0"/>
                <a:cs typeface="Calibri" panose="020F0502020204030204" pitchFamily="34" charset="0"/>
              </a:rPr>
              <a:t>، بحيث تمّ توسيع أنواع بدائل العقوبات السالبة للحرية في الجرائم البسيطة (الجنح) في إطار الأسرة لتشمل وفق نظام وآليات تنفيذ محددة: الخدمة المجتمعية، المراقبة الالكترونية، وحظر ارتياد المحكوم عليه أماكن محددة. من جانبها، اعتمدت الكويت تعديلات بشأن قانون المساعدات للبنت غير المتأهلة في العام</a:t>
            </a:r>
            <a:r>
              <a:rPr lang="en-US" sz="2400" dirty="0">
                <a:effectLst/>
                <a:latin typeface="Calibri" panose="020F0502020204030204" pitchFamily="34" charset="0"/>
                <a:ea typeface="Calibri" panose="020F0502020204030204" pitchFamily="34" charset="0"/>
                <a:cs typeface="Calibri" panose="020F0502020204030204" pitchFamily="34" charset="0"/>
              </a:rPr>
              <a:t>2021 </a:t>
            </a:r>
            <a:r>
              <a:rPr lang="ar-JO" sz="2400" dirty="0">
                <a:effectLst/>
                <a:latin typeface="Calibri" panose="020F0502020204030204" pitchFamily="34" charset="0"/>
                <a:ea typeface="Calibri" panose="020F0502020204030204" pitchFamily="34" charset="0"/>
                <a:cs typeface="Calibri" panose="020F0502020204030204" pitchFamily="34" charset="0"/>
              </a:rPr>
              <a:t>، حيث تم إضافة شريحة جديدة من النساء والفتيات </a:t>
            </a:r>
            <a:r>
              <a:rPr lang="ar-JO" sz="2400" dirty="0" err="1">
                <a:effectLst/>
                <a:latin typeface="Calibri" panose="020F0502020204030204" pitchFamily="34" charset="0"/>
                <a:ea typeface="Calibri" panose="020F0502020204030204" pitchFamily="34" charset="0"/>
                <a:cs typeface="Calibri" panose="020F0502020204030204" pitchFamily="34" charset="0"/>
              </a:rPr>
              <a:t>المعنفات</a:t>
            </a:r>
            <a:r>
              <a:rPr lang="ar-JO" sz="2400" dirty="0">
                <a:effectLst/>
                <a:latin typeface="Calibri" panose="020F0502020204030204" pitchFamily="34" charset="0"/>
                <a:ea typeface="Calibri" panose="020F0502020204030204" pitchFamily="34" charset="0"/>
                <a:cs typeface="Calibri" panose="020F0502020204030204" pitchFamily="34" charset="0"/>
              </a:rPr>
              <a:t> اللواتي يحتجن إلى المساعدة من ضمن فئة الفتيات أو البنات غير المتزوجة التي تعاني من التصدع الأسري مثل حالة وفاة الأب أو تفكك أسري. وبخطوة بالغة الأهمية، ألغت الإمارات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النصوص في قانون الجرائم والعقوبات التي تنصّ على عقوبات بدنية مثل الجلد والرجم.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2812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E35A66-B1DA-59E8-2739-BFB3F4CDF529}"/>
              </a:ext>
            </a:extLst>
          </p:cNvPr>
          <p:cNvSpPr txBox="1"/>
          <p:nvPr/>
        </p:nvSpPr>
        <p:spPr>
          <a:xfrm>
            <a:off x="815340" y="395686"/>
            <a:ext cx="10972800" cy="4816896"/>
          </a:xfrm>
          <a:prstGeom prst="rect">
            <a:avLst/>
          </a:prstGeom>
          <a:noFill/>
        </p:spPr>
        <p:txBody>
          <a:bodyPr wrap="square">
            <a:spAutoFit/>
          </a:bodyPr>
          <a:lstStyle/>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وبشأن التحرش الجنسي، أصدر لبنان قانون حول تجريم التحرش الجنسي وتأهيل ضحاياه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أما الإمارات، فأقرّت تعديلات على قانون العقوبات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2019</a:t>
            </a:r>
            <a:r>
              <a:rPr lang="ar-JO" sz="2400" dirty="0">
                <a:effectLst/>
                <a:latin typeface="Calibri" panose="020F0502020204030204" pitchFamily="34" charset="0"/>
                <a:ea typeface="Calibri" panose="020F0502020204030204" pitchFamily="34" charset="0"/>
                <a:cs typeface="Calibri" panose="020F0502020204030204" pitchFamily="34" charset="0"/>
              </a:rPr>
              <a:t> والعام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حيث أصبح يجرّم التحرش الجنسي من جهة، ومن جهة ثانية بات يعاقب بشكلٍ عام على المساس بجسم الإنسان وأي نوع من أنواع العنف والأذى. وفي العراق، تمّ إقرار قانون الناجيات </a:t>
            </a:r>
            <a:r>
              <a:rPr lang="ar-JO" sz="2400" dirty="0" err="1">
                <a:effectLst/>
                <a:latin typeface="Calibri" panose="020F0502020204030204" pitchFamily="34" charset="0"/>
                <a:ea typeface="Calibri" panose="020F0502020204030204" pitchFamily="34" charset="0"/>
                <a:cs typeface="Calibri" panose="020F0502020204030204" pitchFamily="34" charset="0"/>
              </a:rPr>
              <a:t>الأيزيديات</a:t>
            </a:r>
            <a:r>
              <a:rPr lang="ar-JO" sz="2400" dirty="0">
                <a:effectLst/>
                <a:latin typeface="Calibri" panose="020F0502020204030204" pitchFamily="34" charset="0"/>
                <a:ea typeface="Calibri" panose="020F0502020204030204" pitchFamily="34" charset="0"/>
                <a:cs typeface="Calibri" panose="020F0502020204030204" pitchFamily="34" charset="0"/>
              </a:rPr>
              <a:t>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ويهدف إلى تعويض الناجيات مادياً ومعنوياً، كما يُعنى بجرائم العنف الجنسي المرتكب أثناء النزاع. أما في مصر، تمّ إضافة مادة إلى قانون الإجراءات الجنائية تنصّ على الحفاظ على سرية بيانات المجني عليه في الجرائم الجنسية مثل التحرش،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وبهدف تعزيز حماية المرأة من العنف والحدّ من الإفلات والعقاب وإرساء المساءلة، ألغت كل من البحرين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2023</a:t>
            </a:r>
            <a:r>
              <a:rPr lang="ar-JO" sz="2400" dirty="0">
                <a:effectLst/>
                <a:latin typeface="Calibri" panose="020F0502020204030204" pitchFamily="34" charset="0"/>
                <a:ea typeface="Calibri" panose="020F0502020204030204" pitchFamily="34" charset="0"/>
                <a:cs typeface="Calibri" panose="020F0502020204030204" pitchFamily="34" charset="0"/>
              </a:rPr>
              <a:t>، والإمارات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المادة المنصوص عنها في قانون العقوبات والتي كانت تعفي المغتصب من العقوبة في حال الزواج من الضحية. وفي الاتجاه نفسه، ألغت سوريا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النص في قانون العقوبات الذي كان يمنح عذراً مخففاً لمرتكب جريمة الشرف، وأصبح الفاعل بعاقب بعقوبة جريمة القتل. ومن جانبه، شدّد السودان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عقوبة الاغتصاب المنصوص عنها في قانون العقوبات لتصبح السجن المؤبد.</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98725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E35A66-B1DA-59E8-2739-BFB3F4CDF529}"/>
              </a:ext>
            </a:extLst>
          </p:cNvPr>
          <p:cNvSpPr txBox="1"/>
          <p:nvPr/>
        </p:nvSpPr>
        <p:spPr>
          <a:xfrm>
            <a:off x="815340" y="395686"/>
            <a:ext cx="10972800" cy="5607241"/>
          </a:xfrm>
          <a:prstGeom prst="rect">
            <a:avLst/>
          </a:prstGeom>
          <a:noFill/>
        </p:spPr>
        <p:txBody>
          <a:bodyPr wrap="square">
            <a:spAutoFit/>
          </a:bodyPr>
          <a:lstStyle/>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و</a:t>
            </a:r>
            <a:r>
              <a:rPr lang="ar-EG" sz="2400" dirty="0">
                <a:effectLst/>
                <a:latin typeface="Calibri" panose="020F0502020204030204" pitchFamily="34" charset="0"/>
                <a:ea typeface="Calibri" panose="020F0502020204030204" pitchFamily="34" charset="0"/>
                <a:cs typeface="Calibri" panose="020F0502020204030204" pitchFamily="34" charset="0"/>
              </a:rPr>
              <a:t>فيما يتعلق</a:t>
            </a:r>
            <a:r>
              <a:rPr lang="ar-JO" sz="2400" dirty="0">
                <a:effectLst/>
                <a:latin typeface="Calibri" panose="020F0502020204030204" pitchFamily="34" charset="0"/>
                <a:ea typeface="Calibri" panose="020F0502020204030204" pitchFamily="34" charset="0"/>
                <a:cs typeface="Calibri" panose="020F0502020204030204" pitchFamily="34" charset="0"/>
              </a:rPr>
              <a:t> </a:t>
            </a:r>
            <a:r>
              <a:rPr lang="ar-EG" sz="2400" dirty="0">
                <a:effectLst/>
                <a:latin typeface="Calibri" panose="020F0502020204030204" pitchFamily="34" charset="0"/>
                <a:ea typeface="Calibri" panose="020F0502020204030204" pitchFamily="34" charset="0"/>
                <a:cs typeface="Calibri" panose="020F0502020204030204" pitchFamily="34" charset="0"/>
              </a:rPr>
              <a:t>ل</a:t>
            </a:r>
            <a:r>
              <a:rPr lang="ar-JO" sz="2400" dirty="0">
                <a:effectLst/>
                <a:latin typeface="Calibri" panose="020F0502020204030204" pitchFamily="34" charset="0"/>
                <a:ea typeface="Calibri" panose="020F0502020204030204" pitchFamily="34" charset="0"/>
                <a:cs typeface="Calibri" panose="020F0502020204030204" pitchFamily="34" charset="0"/>
              </a:rPr>
              <a:t>منع الإتجار بالبشر، عدّل الأردن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قانون منع الإتجار بالبشر، حيث بات يوفر الحماية القانونية للضحايا ويشدّد العقوبات على مرتكبي تلك الجرائم خاصة إذا كانت الضحية امرأة أو طفل، كما وأنشأ محكمة خاصة تنظر بقضايا الإتجار بالبشر. بالإضافة إلى ذلك، أقرّ الأردن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2022</a:t>
            </a:r>
            <a:r>
              <a:rPr lang="ar-JO" sz="2400" dirty="0">
                <a:effectLst/>
                <a:latin typeface="Calibri" panose="020F0502020204030204" pitchFamily="34" charset="0"/>
                <a:ea typeface="Calibri" panose="020F0502020204030204" pitchFamily="34" charset="0"/>
                <a:cs typeface="Calibri" panose="020F0502020204030204" pitchFamily="34" charset="0"/>
              </a:rPr>
              <a:t> قانون حقوق الطفل الذي يحظر تعريض الطفل للعنف وإساءة المعاملة أو الاستغلال بكافة أشكاله (الاقتصادي أو الجنسي) أو أي شكل من أشكال الاتجار بالبشر. كذلك، أقرّت فلسطين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2022</a:t>
            </a:r>
            <a:r>
              <a:rPr lang="ar-JO" sz="2400" dirty="0">
                <a:effectLst/>
                <a:latin typeface="Calibri" panose="020F0502020204030204" pitchFamily="34" charset="0"/>
                <a:ea typeface="Calibri" panose="020F0502020204030204" pitchFamily="34" charset="0"/>
                <a:cs typeface="Calibri" panose="020F0502020204030204" pitchFamily="34" charset="0"/>
              </a:rPr>
              <a:t> تعديل قانون الطفل الفلسطيني الذي بات يجرّم الاستغلال الجنسي للأطفال إلى جانب الاستغلال الاقتصادي. بدورها، أقرّت الجزائر القانون المتعلق بالوقاية من الإتجار بالبشر ومكافحته. وشدّد السودان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عقوبة الإتجار بالنساء والأطفال لتصلّ العقوبة القصوى للإعدام. من جانبها، أقرّت سوريا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قانون حقوق الطفل الذي يؤكد على حق الطفل في الحماية والأمن الشخصي لمكافحة التجنيد والإتجار.</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وبشأن تجريم تشويه الأعضاء التناسلية للإناث، أقرّ السودان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أحكام تجرّم تلك الممارسة بموجب القانون الجنائي. أما سلطنة عُمان، فأصدرت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2019</a:t>
            </a:r>
            <a:r>
              <a:rPr lang="ar-JO" sz="2400" dirty="0">
                <a:effectLst/>
                <a:latin typeface="Calibri" panose="020F0502020204030204" pitchFamily="34" charset="0"/>
                <a:ea typeface="Calibri" panose="020F0502020204030204" pitchFamily="34" charset="0"/>
                <a:cs typeface="Calibri" panose="020F0502020204030204" pitchFamily="34" charset="0"/>
              </a:rPr>
              <a:t>، لائحة تنفيذية لقانون الطفل التي تحدد وتجرّم الممارسات الضارة بصحة الطفل، ومن ضمنها تشويه الأعضاء التناسلية بأي طريقة كانت. وعدّلت مصر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2019</a:t>
            </a:r>
            <a:r>
              <a:rPr lang="ar-JO" sz="2400" dirty="0">
                <a:effectLst/>
                <a:latin typeface="Calibri" panose="020F0502020204030204" pitchFamily="34" charset="0"/>
                <a:ea typeface="Calibri" panose="020F0502020204030204" pitchFamily="34" charset="0"/>
                <a:cs typeface="Calibri" panose="020F0502020204030204" pitchFamily="34" charset="0"/>
              </a:rPr>
              <a:t>، بعض أحكام قانون العقوبات المتعلقة بختان الإناث بهدف تغليظ العقوبة، كما حذفت أي إشارة إلى استخدام المبرر الطبي.</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860259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E35A66-B1DA-59E8-2739-BFB3F4CDF529}"/>
              </a:ext>
            </a:extLst>
          </p:cNvPr>
          <p:cNvSpPr txBox="1"/>
          <p:nvPr/>
        </p:nvSpPr>
        <p:spPr>
          <a:xfrm>
            <a:off x="815340" y="395686"/>
            <a:ext cx="10972800" cy="6397585"/>
          </a:xfrm>
          <a:prstGeom prst="rect">
            <a:avLst/>
          </a:prstGeom>
          <a:noFill/>
        </p:spPr>
        <p:txBody>
          <a:bodyPr wrap="square">
            <a:spAutoFit/>
          </a:bodyPr>
          <a:lstStyle/>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أصدرت وزارة الصحة في الإمارات مؤخراً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2024</a:t>
            </a:r>
            <a:r>
              <a:rPr lang="ar-JO" sz="2400" dirty="0">
                <a:effectLst/>
                <a:latin typeface="Calibri" panose="020F0502020204030204" pitchFamily="34" charset="0"/>
                <a:ea typeface="Calibri" panose="020F0502020204030204" pitchFamily="34" charset="0"/>
                <a:cs typeface="Calibri" panose="020F0502020204030204" pitchFamily="34" charset="0"/>
              </a:rPr>
              <a:t>، قرار يسمح الإجهاض في حالات جديدة وهي التالية: إذا كان الحمل نتيجة مواقعة أنثى كرهاً أو بغير رضاها أو بإرادة لا يعتدّ بها، إذا كان المتسبب في الحمل من أصول المرأة أو من محارمها، وبناءً على طلب الزوجين وبعد موافقة اللجنة. على أن يتمّ إثبات الحالة الأولى والثانية بموجب تقرير رسمي صادر عن النيابة العامة المختصة في الدولة. أما العراق، أجاز الإجهاض في حال إصابة الجنين بمرض خطير يشكل خطورة على حياة المرأة الحامل، شرط الحصول على موافقة الزوج وقرار اللجنة المتخصصة.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لا تزال جهود الدول العربية ضئيلة في مجال العنف الناتج عن الجرائم الالكترونية. على سبيل المثال، أصدر كلٍ من الأردن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2023</a:t>
            </a:r>
            <a:r>
              <a:rPr lang="ar-JO" sz="2400" dirty="0">
                <a:effectLst/>
                <a:latin typeface="Calibri" panose="020F0502020204030204" pitchFamily="34" charset="0"/>
                <a:ea typeface="Calibri" panose="020F0502020204030204" pitchFamily="34" charset="0"/>
                <a:cs typeface="Calibri" panose="020F0502020204030204" pitchFamily="34" charset="0"/>
              </a:rPr>
              <a:t>، والإمارات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قانون الجرائم الالكترونية. ويعاقبان على كل الأفعال المرتكبة بشأن الاتجار بالبشر والدعارة والفجور. ولكنهما قانونين ذات طابع عام، لا يتمحورا بشكل خاص حول العنف المرتكب ضد النساء والفتيات في العالم الرقمي أو الافتراضي. كذلك، أصدرت سوريا في العام</a:t>
            </a:r>
            <a:r>
              <a:rPr lang="en-US" sz="2400" dirty="0">
                <a:effectLst/>
                <a:latin typeface="Calibri" panose="020F0502020204030204" pitchFamily="34" charset="0"/>
                <a:ea typeface="Calibri" panose="020F0502020204030204" pitchFamily="34" charset="0"/>
                <a:cs typeface="Calibri" panose="020F0502020204030204" pitchFamily="34" charset="0"/>
              </a:rPr>
              <a:t>2022 </a:t>
            </a:r>
            <a:r>
              <a:rPr lang="ar-JO" sz="2400" dirty="0">
                <a:effectLst/>
                <a:latin typeface="Calibri" panose="020F0502020204030204" pitchFamily="34" charset="0"/>
                <a:ea typeface="Calibri" panose="020F0502020204030204" pitchFamily="34" charset="0"/>
                <a:cs typeface="Calibri" panose="020F0502020204030204" pitchFamily="34" charset="0"/>
              </a:rPr>
              <a:t> قانون مكافحة الجرائم المعلوماتية. إلا أنه يتداخل مع أحكام وجرائم واردة في قوانين أخرى وبالتحديد قانون العقوبات، كما يضيف الغموض في تطبيق القوانين ويؤدي بالتالي إلى المزيد من قمع حرية التعبير التي قد تطال المرأة.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استحدثت </a:t>
            </a:r>
            <a:r>
              <a:rPr lang="ar-EG" sz="2400" dirty="0">
                <a:effectLst/>
                <a:latin typeface="Calibri" panose="020F0502020204030204" pitchFamily="34" charset="0"/>
                <a:ea typeface="Calibri" panose="020F0502020204030204" pitchFamily="34" charset="0"/>
                <a:cs typeface="Calibri" panose="020F0502020204030204" pitchFamily="34" charset="0"/>
              </a:rPr>
              <a:t>البحرين</a:t>
            </a:r>
            <a:r>
              <a:rPr lang="ar-SA" sz="2400" dirty="0">
                <a:effectLst/>
                <a:latin typeface="Calibri" panose="020F0502020204030204" pitchFamily="34" charset="0"/>
                <a:ea typeface="Calibri" panose="020F0502020204030204" pitchFamily="34" charset="0"/>
                <a:cs typeface="Calibri" panose="020F0502020204030204" pitchFamily="34" charset="0"/>
              </a:rPr>
              <a:t> مكتب حماية الأسرة والطفل بهدف تبني مسار مستقل من التدابير والإجراءات القانونية المتبعة حيال الوقائع المتعلقة بالأسرة والطفل ومباشرة توفير الحماية الفورية لهما وتحقيق الاطمئنان الشعور بالأمان النفسي من خلال توفير البيئة الملائمة لطبيعة الأسرة والطفل أثناء ارتيادهم للمديريات الأمنية. ومن أجل القيام بتدخلات مبنية على القرائن،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85572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E35A66-B1DA-59E8-2739-BFB3F4CDF529}"/>
              </a:ext>
            </a:extLst>
          </p:cNvPr>
          <p:cNvSpPr txBox="1"/>
          <p:nvPr/>
        </p:nvSpPr>
        <p:spPr>
          <a:xfrm>
            <a:off x="475735" y="284475"/>
            <a:ext cx="11497756" cy="6397585"/>
          </a:xfrm>
          <a:prstGeom prst="rect">
            <a:avLst/>
          </a:prstGeom>
          <a:noFill/>
        </p:spPr>
        <p:txBody>
          <a:bodyPr wrap="square">
            <a:spAutoFit/>
          </a:bodyPr>
          <a:lstStyle/>
          <a:p>
            <a:pPr marR="0" lvl="0" algn="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قامت </a:t>
            </a:r>
            <a:r>
              <a:rPr lang="ar-EG" sz="2400" dirty="0">
                <a:effectLst/>
                <a:latin typeface="Calibri" panose="020F0502020204030204" pitchFamily="34" charset="0"/>
                <a:ea typeface="Calibri" panose="020F0502020204030204" pitchFamily="34" charset="0"/>
                <a:cs typeface="Calibri" panose="020F0502020204030204" pitchFamily="34" charset="0"/>
              </a:rPr>
              <a:t>الأردن</a:t>
            </a:r>
            <a:r>
              <a:rPr lang="ar-SA" sz="2400" dirty="0">
                <a:effectLst/>
                <a:latin typeface="Calibri" panose="020F0502020204030204" pitchFamily="34" charset="0"/>
                <a:ea typeface="Calibri" panose="020F0502020204030204" pitchFamily="34" charset="0"/>
                <a:cs typeface="Calibri" panose="020F0502020204030204" pitchFamily="34" charset="0"/>
              </a:rPr>
              <a:t> في العام 2023 بإجراء دراسة وطنية لتقدير التكلفة الاقتصادية للعنف ضد المرأة هدفت لتقدير التكلفة المترتبة على الناجيات نتيجة تعرضهن للعنف وتكلفة الخدمات المقدمة من الجهات الحكومية وغير الحكومية المتعلقة بالرعاية الصحية، والخدمات الاجتماعية لإنفاذ القانون والمقاضاة في مجال العنف ضد المرأة، ستدعم هذه الدراسة السياسات الواجب اتخاذها للاستجابة والوقاية من ظاهرة العنف ضد المرأة، وتوجيه الموارد بشكل أفضل لتحسين الاستجابة بالتركيز على الوقاية، للمساهمة في الحد من حالات العنف. </a:t>
            </a:r>
            <a:r>
              <a:rPr lang="ar-EG" sz="2400" dirty="0">
                <a:effectLst/>
                <a:latin typeface="Calibri" panose="020F0502020204030204" pitchFamily="34" charset="0"/>
                <a:ea typeface="Calibri" panose="020F0502020204030204" pitchFamily="34" charset="0"/>
                <a:cs typeface="Calibri" panose="020F0502020204030204" pitchFamily="34" charset="0"/>
              </a:rPr>
              <a:t> وانشأت تونس المرصد الوطني لمقاومة العنف ضد المرأة في العام 2020 كما أنشأت مصر في العام 2019 الوحدة المجمعة لحماية المرأة من العنف تتبع مجلس الوزراء وتهدف إلى تلقي الشكاوى المتعلقة بقضايا العنف ضد المرأة.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كما انتشرت الخطوط الساخنة للإبلاغ عن العنف ضد النساء والفتيات في معظم الدول العربية، إلا أن </a:t>
            </a:r>
            <a:r>
              <a:rPr lang="ar-AE" sz="2400" dirty="0">
                <a:effectLst/>
                <a:latin typeface="Calibri" panose="020F0502020204030204" pitchFamily="34" charset="0"/>
                <a:ea typeface="Calibri" panose="020F0502020204030204" pitchFamily="34" charset="0"/>
                <a:cs typeface="Calibri" panose="020F0502020204030204" pitchFamily="34" charset="0"/>
              </a:rPr>
              <a:t>أحد الممارسات الفضلى تطبق في الإمارات من خلال نظام صون الإلكتروني والذي لا يقتصر على التعامل مع حالات العنف بعد حدوثها، إنما يحاول وقاية الأسرة والمجتمع من حدوثها، حيث يهدف هذا النظام الالكتروني إلى الكشف المبكر عن حالات الإساءة المحتمل حدوثها لأي من أفراد الأسرة، بخاصة المرأة والطفل لدعم جودة الحياة لكافة أفرادها، حيث يحقق التوعية والوقاية والعلاج في آن معا من خلال أربع مكونات</a:t>
            </a:r>
            <a:r>
              <a:rPr lang="ar-EG" sz="2400" dirty="0">
                <a:effectLst/>
                <a:latin typeface="Calibri" panose="020F0502020204030204" pitchFamily="34" charset="0"/>
                <a:ea typeface="Calibri" panose="020F0502020204030204" pitchFamily="34" charset="0"/>
                <a:cs typeface="Calibri" panose="020F0502020204030204" pitchFamily="34" charset="0"/>
              </a:rPr>
              <a:t> هي: 1) </a:t>
            </a:r>
            <a:r>
              <a:rPr lang="ar-AE" sz="2400" dirty="0">
                <a:effectLst/>
                <a:latin typeface="Calibri" panose="020F0502020204030204" pitchFamily="34" charset="0"/>
                <a:ea typeface="Calibri" panose="020F0502020204030204" pitchFamily="34" charset="0"/>
                <a:cs typeface="Calibri" panose="020F0502020204030204" pitchFamily="34" charset="0"/>
              </a:rPr>
              <a:t>الكشف عن الإساءة المحتملة بحق الشخص، حيث يقوم النظام من خلال العمليات التحليلية التقنية المتضمنة به بإشعار الشخص بالحالة التي هو عليها، بالاعتماد على ثلاثة ألوان (الأخضر – البرتقالي – الأحمر) حيث يعطي كل منهم مدلولا على حالة المفحوص. </a:t>
            </a:r>
            <a:r>
              <a:rPr lang="ar-EG" sz="2400" dirty="0">
                <a:effectLst/>
                <a:latin typeface="Calibri" panose="020F0502020204030204" pitchFamily="34" charset="0"/>
                <a:ea typeface="Calibri" panose="020F0502020204030204" pitchFamily="34" charset="0"/>
                <a:cs typeface="Calibri" panose="020F0502020204030204" pitchFamily="34" charset="0"/>
              </a:rPr>
              <a:t>2) </a:t>
            </a:r>
            <a:r>
              <a:rPr lang="ar-AE" sz="2400" dirty="0">
                <a:effectLst/>
                <a:latin typeface="Calibri" panose="020F0502020204030204" pitchFamily="34" charset="0"/>
                <a:ea typeface="Calibri" panose="020F0502020204030204" pitchFamily="34" charset="0"/>
                <a:cs typeface="Calibri" panose="020F0502020204030204" pitchFamily="34" charset="0"/>
              </a:rPr>
              <a:t>التشريعات والقوانين ذات الصلة بالشأن الأسري. </a:t>
            </a:r>
            <a:r>
              <a:rPr lang="ar-EG" sz="2400" dirty="0">
                <a:effectLst/>
                <a:latin typeface="Calibri" panose="020F0502020204030204" pitchFamily="34" charset="0"/>
                <a:ea typeface="Calibri" panose="020F0502020204030204" pitchFamily="34" charset="0"/>
                <a:cs typeface="Calibri" panose="020F0502020204030204" pitchFamily="34" charset="0"/>
              </a:rPr>
              <a:t>3) </a:t>
            </a:r>
            <a:r>
              <a:rPr lang="ar-AE" sz="2400" dirty="0">
                <a:effectLst/>
                <a:latin typeface="Calibri" panose="020F0502020204030204" pitchFamily="34" charset="0"/>
                <a:ea typeface="Calibri" panose="020F0502020204030204" pitchFamily="34" charset="0"/>
                <a:cs typeface="Calibri" panose="020F0502020204030204" pitchFamily="34" charset="0"/>
              </a:rPr>
              <a:t>فيديوهات توعوية تمنح المعلومات الهامة المتعلقة بتجنب العنف الأسري</a:t>
            </a:r>
            <a:r>
              <a:rPr lang="en-US" sz="2400" dirty="0">
                <a:effectLst/>
                <a:latin typeface="Calibri" panose="020F0502020204030204" pitchFamily="34" charset="0"/>
                <a:ea typeface="Calibri" panose="020F0502020204030204" pitchFamily="34" charset="0"/>
                <a:cs typeface="Calibri" panose="020F0502020204030204" pitchFamily="34" charset="0"/>
              </a:rPr>
              <a:t>.</a:t>
            </a:r>
            <a:r>
              <a:rPr lang="ar-EG" sz="2400" dirty="0">
                <a:effectLst/>
                <a:latin typeface="Calibri" panose="020F0502020204030204" pitchFamily="34" charset="0"/>
                <a:ea typeface="Calibri" panose="020F0502020204030204" pitchFamily="34" charset="0"/>
                <a:cs typeface="Calibri" panose="020F0502020204030204" pitchFamily="34" charset="0"/>
              </a:rPr>
              <a:t> 4) </a:t>
            </a:r>
            <a:r>
              <a:rPr lang="ar-AE" sz="2400" dirty="0">
                <a:effectLst/>
                <a:latin typeface="Calibri" panose="020F0502020204030204" pitchFamily="34" charset="0"/>
                <a:ea typeface="Calibri" panose="020F0502020204030204" pitchFamily="34" charset="0"/>
                <a:cs typeface="Calibri" panose="020F0502020204030204" pitchFamily="34" charset="0"/>
              </a:rPr>
              <a:t>دليل حماية الأسرة.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93560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E35A66-B1DA-59E8-2739-BFB3F4CDF529}"/>
              </a:ext>
            </a:extLst>
          </p:cNvPr>
          <p:cNvSpPr txBox="1"/>
          <p:nvPr/>
        </p:nvSpPr>
        <p:spPr>
          <a:xfrm>
            <a:off x="815340" y="395686"/>
            <a:ext cx="10972800" cy="4335867"/>
          </a:xfrm>
          <a:prstGeom prst="rect">
            <a:avLst/>
          </a:prstGeom>
          <a:noFill/>
        </p:spPr>
        <p:txBody>
          <a:bodyPr wrap="square">
            <a:spAutoFit/>
          </a:bodyPr>
          <a:lstStyle/>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ومن التجارب الفضلى لحماية المرأة والأطفال في حالة حدوث طلاق بين الزوجين، أنشأت الجزائر صندوق للنفقة وأصدرت قانون في 2024 لضمان حصول المطلقات والأبناء على النفقة المقررة مع إنشاء مكتباً لدى الجهات القضائية يتولى استلام طلبات الاستفادة من النفقة ومتابعة تنفيذ الأحكام ذات الصلة، كما </a:t>
            </a:r>
            <a:r>
              <a:rPr lang="ar-SA" sz="2400" dirty="0">
                <a:effectLst/>
                <a:latin typeface="Calibri" panose="020F0502020204030204" pitchFamily="34" charset="0"/>
                <a:ea typeface="Calibri" panose="020F0502020204030204" pitchFamily="34" charset="0"/>
                <a:cs typeface="Calibri" panose="020F0502020204030204" pitchFamily="34" charset="0"/>
              </a:rPr>
              <a:t>أطلقت تونس برنامج وطني جديد "صامدة للتّمكين الاقتصادي للنّساء ضحايا العنف الزّوجي والمهدّدات به"، ليجمعَ بين التّمكين الاقتصادي وحماية النّساء ضحايا العنف. ويرتكز البرنامج على توفير موارد رزق لفائدة النّساء والفتيات ضحايا العنف تساعدهنّ على دعم الاستقلاليّة الماليّة والرّفع من فرص إدماجهنّ في الحياة النّشطة والحركة الاقتصاديّة.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algn="r" rtl="1"/>
            <a:r>
              <a:rPr lang="ar-EG" sz="2400" kern="0" dirty="0">
                <a:effectLst/>
                <a:latin typeface="Calibri" panose="020F0502020204030204" pitchFamily="34" charset="0"/>
                <a:ea typeface="Calibri" panose="020F0502020204030204" pitchFamily="34" charset="0"/>
                <a:cs typeface="Calibri" panose="020F0502020204030204" pitchFamily="34" charset="0"/>
              </a:rPr>
              <a:t>ولنشر ثقافة نبذ العنف الموجه ضد النساء والفتيات تحتفل معظم الدول العربية بحملة 16 يوم لمناهضة العنف ضد المرأة وتتنوع المبادرات من دولة لأخرى وتأخذ أشكال متنوعة منها التظاهرات الثقافية والفنية والرياضية وتتوجه لمختلف شرائح المجتمع لاسيما الشباب بهدف إحداث تغيير في الأعراف السائدة التي تتسامح مع ممارسة العنف ضد النساء والفتيات بأنواعه.</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25990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53F1B8-2192-3566-404C-876418C4F8DB}"/>
              </a:ext>
            </a:extLst>
          </p:cNvPr>
          <p:cNvSpPr txBox="1"/>
          <p:nvPr/>
        </p:nvSpPr>
        <p:spPr>
          <a:xfrm>
            <a:off x="248783" y="803030"/>
            <a:ext cx="11521440" cy="5632311"/>
          </a:xfrm>
          <a:prstGeom prst="rect">
            <a:avLst/>
          </a:prstGeom>
          <a:noFill/>
        </p:spPr>
        <p:txBody>
          <a:bodyPr wrap="square">
            <a:spAutoFit/>
          </a:bodyPr>
          <a:lstStyle/>
          <a:p>
            <a:pPr algn="r" rtl="1"/>
            <a:r>
              <a:rPr lang="ar-SA" sz="2400" kern="0" dirty="0">
                <a:effectLst/>
                <a:latin typeface="Calibri" panose="020F0502020204030204" pitchFamily="34" charset="0"/>
                <a:ea typeface="Calibri" panose="020F0502020204030204" pitchFamily="34" charset="0"/>
                <a:cs typeface="Calibri" panose="020F0502020204030204" pitchFamily="34" charset="0"/>
              </a:rPr>
              <a:t>توافقت الدول العربية على التصدي للعنف ضد النساء والفتيات الذي تيسره التكنولوجيا من خلال تقديم أو تعزيز التشريعات والأحكام التنظيمية. كما أن عدد كبير من الدول عملت على تنفيذ مبادرات لرفع مستوى الوعي تستهدف عامة الناس وبيئات التعليم لتوعية الشباب ومقدمي الرعاية والمعلمين بالسلوك الأخلاقي والمسؤول عبر الإنترنت. وقد أ</a:t>
            </a:r>
            <a:r>
              <a:rPr lang="ar-EG" sz="2400" kern="0" dirty="0">
                <a:effectLst/>
                <a:latin typeface="Calibri" panose="020F0502020204030204" pitchFamily="34" charset="0"/>
                <a:ea typeface="Calibri" panose="020F0502020204030204" pitchFamily="34" charset="0"/>
                <a:cs typeface="Calibri" panose="020F0502020204030204" pitchFamily="34" charset="0"/>
              </a:rPr>
              <a:t>ست</a:t>
            </a:r>
            <a:r>
              <a:rPr lang="ar-SA" sz="2400" kern="0" dirty="0">
                <a:effectLst/>
                <a:latin typeface="Calibri" panose="020F0502020204030204" pitchFamily="34" charset="0"/>
                <a:ea typeface="Calibri" panose="020F0502020204030204" pitchFamily="34" charset="0"/>
                <a:cs typeface="Calibri" panose="020F0502020204030204" pitchFamily="34" charset="0"/>
              </a:rPr>
              <a:t>حدثت تونس فرقة للبحث في جرائم تكنولوجيا الاتصال لتقوم بالبحث في هذه الجرائم والمرتكبة ضدّ الأطفال والرّشّد والنّساء. هذا وقد تمّ تهيئة الفضاءات والعمل على تحسين جودة الخدمات المقدّمة وتهيئة أربع فرق مختصّة بالبحث في جرائم العنف ضدّ المرأة والطّفل لتصبح فرقا نموذجيّة تستجيب للمواصفات والمعايير الدّوليّة وتمكين جُلّ الفرق من وسائل نقل خاصّة، بنسبة 75% وتعمل على استكمال توفير هذه الوسائل لبقيّة الفرق وتجهيز كلّ الفرق المختصّة بتجهيزات سمعيّة بصريّة لسماع الأطفال ضحايا العنف الجنسيّ عملا بمقتضيات الفصل 29 من نفس القانون. و</a:t>
            </a:r>
            <a:r>
              <a:rPr lang="ar-JO" sz="2400" kern="0" dirty="0">
                <a:effectLst/>
                <a:latin typeface="Calibri" panose="020F0502020204030204" pitchFamily="34" charset="0"/>
                <a:ea typeface="Calibri" panose="020F0502020204030204" pitchFamily="34" charset="0"/>
                <a:cs typeface="Calibri" panose="020F0502020204030204" pitchFamily="34" charset="0"/>
              </a:rPr>
              <a:t>في فلسطين، أطلقت وزارة شؤون المرأة وبالتنسيق مع الشركاء المرصد الوطني الالكتروني للعنف ضد المرأة. كما أطلقت المغرب </a:t>
            </a:r>
            <a:r>
              <a:rPr lang="ar-EG" sz="2400" kern="0" dirty="0">
                <a:effectLst/>
                <a:latin typeface="Calibri" panose="020F0502020204030204" pitchFamily="34" charset="0"/>
                <a:ea typeface="Calibri" panose="020F0502020204030204" pitchFamily="34" charset="0"/>
                <a:cs typeface="Calibri" panose="020F0502020204030204" pitchFamily="34" charset="0"/>
              </a:rPr>
              <a:t>الحملة الوطنية لوقف العنف ضد النساء والفتيات حول موضوع مخاطر العنف الرقمي على النساء والفتيات تحت شعار "جميعا من أجل فضاء رقمي مسؤول وآمن للنساء والفتيات" وذلك لتسليط الضوء على حجم الظاهرة وسبل الوقاية منها وتعزيزاً لفرص التعايش والتنشئة على أساس المساواة والتعاون بين الجنسين. وصاحب ذلك إطلاق المغرب منصة "كلنا معك" للاستماع ودعم وتوجيه النساء والفتيات في وضعية هشة وهي منصة هاتفية لاستقبال اتصالات النساء ضحايا العنف وتهدف المنصة إلى استقبال طلبات الدعم والتوجيه في مجال التشغيل والتدريب المهني و المشاريع المدرة للداخل على المستوى المحلي والجهوي لجميع النساء.</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4" name="Table 3">
            <a:extLst>
              <a:ext uri="{FF2B5EF4-FFF2-40B4-BE49-F238E27FC236}">
                <a16:creationId xmlns:a16="http://schemas.microsoft.com/office/drawing/2014/main" id="{1D0C317E-C764-6D34-15F1-BB41119FA135}"/>
              </a:ext>
            </a:extLst>
          </p:cNvPr>
          <p:cNvGraphicFramePr>
            <a:graphicFrameLocks noGrp="1"/>
          </p:cNvGraphicFramePr>
          <p:nvPr>
            <p:extLst>
              <p:ext uri="{D42A27DB-BD31-4B8C-83A1-F6EECF244321}">
                <p14:modId xmlns:p14="http://schemas.microsoft.com/office/powerpoint/2010/main" val="2885212731"/>
              </p:ext>
            </p:extLst>
          </p:nvPr>
        </p:nvGraphicFramePr>
        <p:xfrm>
          <a:off x="609600" y="262467"/>
          <a:ext cx="10972800" cy="457200"/>
        </p:xfrm>
        <a:graphic>
          <a:graphicData uri="http://schemas.openxmlformats.org/drawingml/2006/table">
            <a:tbl>
              <a:tblPr firstRow="1" bandRow="1">
                <a:tableStyleId>{5C22544A-7EE6-4342-B048-85BDC9FD1C3A}</a:tableStyleId>
              </a:tblPr>
              <a:tblGrid>
                <a:gridCol w="10972800">
                  <a:extLst>
                    <a:ext uri="{9D8B030D-6E8A-4147-A177-3AD203B41FA5}">
                      <a16:colId xmlns:a16="http://schemas.microsoft.com/office/drawing/2014/main" val="3155451328"/>
                    </a:ext>
                  </a:extLst>
                </a:gridCol>
              </a:tblGrid>
              <a:tr h="41852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الإجراءات والاستراتيجيات للتصدي للعنف ضد النساء والفتيات الذي تيسّره التكنولوجيا</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2">
                        <a:lumMod val="40000"/>
                        <a:lumOff val="60000"/>
                      </a:schemeClr>
                    </a:solidFill>
                  </a:tcPr>
                </a:tc>
                <a:extLst>
                  <a:ext uri="{0D108BD9-81ED-4DB2-BD59-A6C34878D82A}">
                    <a16:rowId xmlns:a16="http://schemas.microsoft.com/office/drawing/2014/main" val="2790926130"/>
                  </a:ext>
                </a:extLst>
              </a:tr>
            </a:tbl>
          </a:graphicData>
        </a:graphic>
      </p:graphicFrame>
    </p:spTree>
    <p:extLst>
      <p:ext uri="{BB962C8B-B14F-4D97-AF65-F5344CB8AC3E}">
        <p14:creationId xmlns:p14="http://schemas.microsoft.com/office/powerpoint/2010/main" val="30491300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1AC055-A559-BBA6-FBC9-54A4399C29DF}"/>
              </a:ext>
            </a:extLst>
          </p:cNvPr>
          <p:cNvSpPr txBox="1"/>
          <p:nvPr/>
        </p:nvSpPr>
        <p:spPr>
          <a:xfrm>
            <a:off x="609600" y="1129971"/>
            <a:ext cx="10972800" cy="4524315"/>
          </a:xfrm>
          <a:prstGeom prst="rect">
            <a:avLst/>
          </a:prstGeom>
          <a:noFill/>
        </p:spPr>
        <p:txBody>
          <a:bodyPr wrap="square">
            <a:spAutoFit/>
          </a:bodyPr>
          <a:lstStyle/>
          <a:p>
            <a:pPr algn="r" rtl="1"/>
            <a:r>
              <a:rPr lang="ar-SA" sz="2400" kern="0" dirty="0">
                <a:effectLst/>
                <a:ea typeface="Times New Roman" panose="02020603050405020304" pitchFamily="18" charset="0"/>
                <a:cs typeface="Calibri" panose="020F0502020204030204" pitchFamily="34" charset="0"/>
              </a:rPr>
              <a:t>أشارت بعض الدول إلى شراكات فيما بين الحكومات والمنظمات النسائية للتصدي للعنف ضد النساء والفتيات، في المغرب، تخصص القطاعات الحكومية، ضمن ميزانياتها السنوية، حيزا لبرنامج الشراكة مع الجمعيات، يتم من خلاله تقديم الدعم لفائدة الجمعيات الحاملة للمشاريع والعاملة في مختلف مجالات تدخلها، بما فيها النهوض بحقوق النساء، وتعزيز المساواة بين الجنسين، ومحاربة جميع أشكال العنف والتمييز ضد المرأة</a:t>
            </a:r>
            <a:r>
              <a:rPr lang="en-US" sz="2400" b="1" kern="0" dirty="0">
                <a:effectLst/>
                <a:latin typeface="Calibri" panose="020F0502020204030204" pitchFamily="34" charset="0"/>
                <a:ea typeface="Times New Roman" panose="02020603050405020304" pitchFamily="18" charset="0"/>
              </a:rPr>
              <a:t>.</a:t>
            </a:r>
            <a:r>
              <a:rPr lang="ar-SA" sz="2400" kern="0" dirty="0">
                <a:effectLst/>
                <a:ea typeface="Times New Roman" panose="02020603050405020304" pitchFamily="18" charset="0"/>
                <a:cs typeface="Calibri" panose="020F0502020204030204" pitchFamily="34" charset="0"/>
              </a:rPr>
              <a:t> وفي مجال تعزيز تقديم الخدمات في مجال التكفل بالنساء ضحايا العنف، يتم منح دعم مالي للمشاريع التي تروم إحداث أو تطوير مراكز الاستماع والتوجيه للنساء ضحايا العنف، مع الحرص على توفير هذه الخدمات بالمناطق الريفية. وتتميز الشراكة مع الجمعيات العاملة في مجال محاربة العنف ضد النساء، باعتماد مقاربة منح دعم يمتد على 3 سنوات بدلا من سنة واحدة، لضمان استمرارية الخدمات التي تقدمها هذه المراكز لفائدة النساء ضحايا العنف</a:t>
            </a:r>
            <a:r>
              <a:rPr lang="en-US" sz="2400" b="1" kern="0" dirty="0">
                <a:effectLst/>
                <a:latin typeface="Calibri" panose="020F0502020204030204" pitchFamily="34" charset="0"/>
                <a:ea typeface="Times New Roman" panose="02020603050405020304" pitchFamily="18" charset="0"/>
              </a:rPr>
              <a:t>.</a:t>
            </a:r>
            <a:r>
              <a:rPr lang="ar-SA" sz="2400" kern="0" dirty="0">
                <a:effectLst/>
                <a:ea typeface="Times New Roman" panose="02020603050405020304" pitchFamily="18" charset="0"/>
                <a:cs typeface="Calibri" panose="020F0502020204030204" pitchFamily="34" charset="0"/>
              </a:rPr>
              <a:t> وفي لبنان، </a:t>
            </a:r>
            <a:r>
              <a:rPr lang="ar-SA" sz="2400" kern="0" dirty="0">
                <a:effectLst/>
                <a:ea typeface="Aptos" panose="020B0004020202020204" pitchFamily="34" charset="0"/>
                <a:cs typeface="Calibri" panose="020F0502020204030204" pitchFamily="34" charset="0"/>
              </a:rPr>
              <a:t>تساهم وزارة الشؤون الاجتماعية عبر إبرام عقود سنوية مع جمعيات تُعنى باستقبال وإيواء و متابعة و تأهيل النساء </a:t>
            </a:r>
            <a:r>
              <a:rPr lang="ar-SA" sz="2400" kern="0" dirty="0" err="1">
                <a:effectLst/>
                <a:ea typeface="Aptos" panose="020B0004020202020204" pitchFamily="34" charset="0"/>
                <a:cs typeface="Calibri" panose="020F0502020204030204" pitchFamily="34" charset="0"/>
              </a:rPr>
              <a:t>المعنفات</a:t>
            </a:r>
            <a:r>
              <a:rPr lang="ar-SA" sz="2400" kern="0" dirty="0">
                <a:effectLst/>
                <a:ea typeface="Aptos" panose="020B0004020202020204" pitchFamily="34" charset="0"/>
                <a:cs typeface="Calibri" panose="020F0502020204030204" pitchFamily="34" charset="0"/>
              </a:rPr>
              <a:t> والمعرضات للخطر. وخلال الأعوام الأربع الماضية (من 2019 ولغاية العام 2023)، شكلت الميزانية المخصّصة لهذه الجمعيات ما يقدّر بحوالي 20% إلى 23% من مجموع موازنة دائرة الرعاية </a:t>
            </a:r>
            <a:r>
              <a:rPr lang="ar-SA" sz="2400" kern="0" dirty="0" err="1">
                <a:effectLst/>
                <a:ea typeface="Aptos" panose="020B0004020202020204" pitchFamily="34" charset="0"/>
                <a:cs typeface="Calibri" panose="020F0502020204030204" pitchFamily="34" charset="0"/>
              </a:rPr>
              <a:t>الإجتماعية</a:t>
            </a:r>
            <a:r>
              <a:rPr lang="ar-SA" sz="2400" kern="0" dirty="0">
                <a:effectLst/>
                <a:ea typeface="Aptos" panose="020B0004020202020204" pitchFamily="34" charset="0"/>
                <a:cs typeface="Calibri" panose="020F0502020204030204" pitchFamily="34" charset="0"/>
              </a:rPr>
              <a:t> المتخصصة.</a:t>
            </a:r>
            <a:endParaRPr lang="en-US" sz="2400" dirty="0"/>
          </a:p>
        </p:txBody>
      </p:sp>
      <p:graphicFrame>
        <p:nvGraphicFramePr>
          <p:cNvPr id="4" name="Table 3">
            <a:extLst>
              <a:ext uri="{FF2B5EF4-FFF2-40B4-BE49-F238E27FC236}">
                <a16:creationId xmlns:a16="http://schemas.microsoft.com/office/drawing/2014/main" id="{2BD5A186-ED73-0846-B408-03EDAF136E2E}"/>
              </a:ext>
            </a:extLst>
          </p:cNvPr>
          <p:cNvGraphicFramePr>
            <a:graphicFrameLocks noGrp="1"/>
          </p:cNvGraphicFramePr>
          <p:nvPr>
            <p:extLst>
              <p:ext uri="{D42A27DB-BD31-4B8C-83A1-F6EECF244321}">
                <p14:modId xmlns:p14="http://schemas.microsoft.com/office/powerpoint/2010/main" val="1039656190"/>
              </p:ext>
            </p:extLst>
          </p:nvPr>
        </p:nvGraphicFramePr>
        <p:xfrm>
          <a:off x="609600" y="339079"/>
          <a:ext cx="10972800" cy="457200"/>
        </p:xfrm>
        <a:graphic>
          <a:graphicData uri="http://schemas.openxmlformats.org/drawingml/2006/table">
            <a:tbl>
              <a:tblPr firstRow="1" bandRow="1">
                <a:tableStyleId>{5C22544A-7EE6-4342-B048-85BDC9FD1C3A}</a:tableStyleId>
              </a:tblPr>
              <a:tblGrid>
                <a:gridCol w="10972800">
                  <a:extLst>
                    <a:ext uri="{9D8B030D-6E8A-4147-A177-3AD203B41FA5}">
                      <a16:colId xmlns:a16="http://schemas.microsoft.com/office/drawing/2014/main" val="3155451328"/>
                    </a:ext>
                  </a:extLst>
                </a:gridCol>
              </a:tblGrid>
              <a:tr h="3657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تدابير توفير الموارد للمنظمات النسائية التي تعمل على منع العنف ضد النساء والفتيات والتصدي له</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6">
                        <a:lumMod val="40000"/>
                        <a:lumOff val="60000"/>
                      </a:schemeClr>
                    </a:solidFill>
                  </a:tcPr>
                </a:tc>
                <a:extLst>
                  <a:ext uri="{0D108BD9-81ED-4DB2-BD59-A6C34878D82A}">
                    <a16:rowId xmlns:a16="http://schemas.microsoft.com/office/drawing/2014/main" val="706009617"/>
                  </a:ext>
                </a:extLst>
              </a:tr>
            </a:tbl>
          </a:graphicData>
        </a:graphic>
      </p:graphicFrame>
    </p:spTree>
    <p:extLst>
      <p:ext uri="{BB962C8B-B14F-4D97-AF65-F5344CB8AC3E}">
        <p14:creationId xmlns:p14="http://schemas.microsoft.com/office/powerpoint/2010/main" val="807884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0BB1DA-A80C-4C57-9385-6B34B5ECB460}"/>
              </a:ext>
            </a:extLst>
          </p:cNvPr>
          <p:cNvSpPr/>
          <p:nvPr/>
        </p:nvSpPr>
        <p:spPr>
          <a:xfrm>
            <a:off x="381000" y="667512"/>
            <a:ext cx="11442192" cy="5257800"/>
          </a:xfrm>
          <a:prstGeom prst="rect">
            <a:avLst/>
          </a:prstGeom>
        </p:spPr>
        <p:txBody>
          <a:bodyPr wrap="square">
            <a:noAutofit/>
          </a:bodyPr>
          <a:lstStyle/>
          <a:p>
            <a:pPr marL="17780" marR="0" algn="just" rtl="1">
              <a:lnSpc>
                <a:spcPct val="150000"/>
              </a:lnSpc>
              <a:spcBef>
                <a:spcPts val="0"/>
              </a:spcBef>
              <a:spcAft>
                <a:spcPts val="0"/>
              </a:spcAft>
            </a:pPr>
            <a:r>
              <a:rPr lang="ar-SA" sz="3200" dirty="0">
                <a:solidFill>
                  <a:srgbClr val="134985"/>
                </a:solidFill>
                <a:latin typeface="Sakkal Majalla" panose="02000000000000000000" pitchFamily="2" charset="-78"/>
                <a:cs typeface="Sakkal Majalla" panose="02000000000000000000" pitchFamily="2" charset="-78"/>
              </a:rPr>
              <a:t>كشفت التقارير الوطنية للدول العربية عن إنجازات جوهرية في بعض المجالات بينما ظلت بعض المجالات الأخرى في حاجة إلى مزيد من الاهتمام في السنوات القادمة، كما كشفت التقارير عن تفاوتات بين الدول في درجة التقدم المحرز، ويُلقي التحدي الماثل أمام الدول التي تعاني من الصراعات بظلاله على النساء والفتيات بشكل أكثر حدة</a:t>
            </a:r>
            <a:r>
              <a:rPr lang="ar-SA" sz="32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a:t>
            </a:r>
            <a:endParaRPr lang="en-US" sz="3200" dirty="0">
              <a:solidFill>
                <a:srgbClr val="134985"/>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0921975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B856364-33E2-5420-EDE9-D768C7CB8CF6}"/>
              </a:ext>
            </a:extLst>
          </p:cNvPr>
          <p:cNvGraphicFramePr>
            <a:graphicFrameLocks noGrp="1"/>
          </p:cNvGraphicFramePr>
          <p:nvPr>
            <p:extLst>
              <p:ext uri="{D42A27DB-BD31-4B8C-83A1-F6EECF244321}">
                <p14:modId xmlns:p14="http://schemas.microsoft.com/office/powerpoint/2010/main" val="1431588470"/>
              </p:ext>
            </p:extLst>
          </p:nvPr>
        </p:nvGraphicFramePr>
        <p:xfrm>
          <a:off x="609600" y="292947"/>
          <a:ext cx="10972800" cy="457200"/>
        </p:xfrm>
        <a:graphic>
          <a:graphicData uri="http://schemas.openxmlformats.org/drawingml/2006/table">
            <a:tbl>
              <a:tblPr firstRow="1" bandRow="1">
                <a:tableStyleId>{5C22544A-7EE6-4342-B048-85BDC9FD1C3A}</a:tableStyleId>
              </a:tblPr>
              <a:tblGrid>
                <a:gridCol w="10972800">
                  <a:extLst>
                    <a:ext uri="{9D8B030D-6E8A-4147-A177-3AD203B41FA5}">
                      <a16:colId xmlns:a16="http://schemas.microsoft.com/office/drawing/2014/main" val="3155451328"/>
                    </a:ext>
                  </a:extLst>
                </a:gridCol>
              </a:tblGrid>
              <a:tr h="41852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معالجة التحيز ضد المرأة في وسائل الإعلام</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val="1804871492"/>
                  </a:ext>
                </a:extLst>
              </a:tr>
            </a:tbl>
          </a:graphicData>
        </a:graphic>
      </p:graphicFrame>
      <p:sp>
        <p:nvSpPr>
          <p:cNvPr id="4" name="TextBox 3">
            <a:extLst>
              <a:ext uri="{FF2B5EF4-FFF2-40B4-BE49-F238E27FC236}">
                <a16:creationId xmlns:a16="http://schemas.microsoft.com/office/drawing/2014/main" id="{B77A270B-8CCB-12D8-6CFD-22A61F8803B9}"/>
              </a:ext>
            </a:extLst>
          </p:cNvPr>
          <p:cNvSpPr txBox="1"/>
          <p:nvPr/>
        </p:nvSpPr>
        <p:spPr>
          <a:xfrm>
            <a:off x="609600" y="750147"/>
            <a:ext cx="10972800" cy="4026552"/>
          </a:xfrm>
          <a:prstGeom prst="rect">
            <a:avLst/>
          </a:prstGeom>
          <a:noFill/>
        </p:spPr>
        <p:txBody>
          <a:bodyPr wrap="square">
            <a:spAutoFit/>
          </a:bodyPr>
          <a:lstStyle/>
          <a:p>
            <a:pPr algn="r" rtl="1">
              <a:lnSpc>
                <a:spcPct val="107000"/>
              </a:lnSpc>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لمعالجة التحيز ضد المرأة في وسائل الإعلام قامت معظم الدول العربية بتوفير التدريب للإعلاميين للتشجيع على إنشاء الصور غير النمطية والمتوازنة والمتنوعة للنساء والفتيات في وسائل الإعلام واستخدامها، بما في ذلك وسائل التواصل الاجتماعي؛ كما قامت معظم الدول بتعزيز مشاركة وقيادة النساء في وسائل الإعلام. كما قامت أغلبية الدول بسَنّ إصلاحات قانونية وتعزيزها وإنفاذها لمكافحة التمييز و/أو التحيز على أساس الجنس في وسائل الإعلام، بما في ذلك وسائل التواصل الاجتماعي. وقامت الدول العربية بدرجة أقل بإدخال لوائح ملزمة لوسائل الإعلام، بما في ذلك للإعلان؛ وبدعم صناعة الإعلام لتطوير مدونات قواعد سلوك طوعية؛ وبتعزيز خدمات حماية المستهلك لتلقي الشكاوى المتعلقة بمحتوى الوسائط أو التمييز/التحيز القائم على نوع الجنس في وسائل الإعلام ومراجعتها.</a:t>
            </a:r>
            <a:r>
              <a:rPr lang="ar-EG"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ar-JO" sz="2400" dirty="0">
                <a:effectLst/>
                <a:latin typeface="Calibri" panose="020F0502020204030204" pitchFamily="34" charset="0"/>
                <a:ea typeface="Calibri" panose="020F0502020204030204" pitchFamily="34" charset="0"/>
                <a:cs typeface="Calibri" panose="020F0502020204030204" pitchFamily="34" charset="0"/>
              </a:rPr>
              <a:t>فيما يتعلق بصورة المرأة في الإعلام، أقرّت الجزائر في العام </a:t>
            </a:r>
            <a:r>
              <a:rPr lang="en-US" sz="2400" dirty="0">
                <a:effectLst/>
                <a:latin typeface="Calibri" panose="020F0502020204030204" pitchFamily="34" charset="0"/>
                <a:ea typeface="Calibri" panose="020F0502020204030204" pitchFamily="34" charset="0"/>
                <a:cs typeface="Calibri" panose="020F0502020204030204" pitchFamily="34" charset="0"/>
              </a:rPr>
              <a:t>2023</a:t>
            </a:r>
            <a:r>
              <a:rPr lang="ar-JO" sz="2400" dirty="0">
                <a:effectLst/>
                <a:latin typeface="Calibri" panose="020F0502020204030204" pitchFamily="34" charset="0"/>
                <a:ea typeface="Calibri" panose="020F0502020204030204" pitchFamily="34" charset="0"/>
                <a:cs typeface="Calibri" panose="020F0502020204030204" pitchFamily="34" charset="0"/>
              </a:rPr>
              <a:t> قانون يتعلق بالإعلام ينصّ على منع نشر أو بث أي خطاب الكراهية والتمييز أو أي انتهاك لحقوق الطفل أو المساس بصورة المرأة وشرفها وكرامتها.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09734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B856364-33E2-5420-EDE9-D768C7CB8CF6}"/>
              </a:ext>
            </a:extLst>
          </p:cNvPr>
          <p:cNvGraphicFramePr>
            <a:graphicFrameLocks noGrp="1"/>
          </p:cNvGraphicFramePr>
          <p:nvPr/>
        </p:nvGraphicFramePr>
        <p:xfrm>
          <a:off x="609600" y="292947"/>
          <a:ext cx="10972800" cy="457200"/>
        </p:xfrm>
        <a:graphic>
          <a:graphicData uri="http://schemas.openxmlformats.org/drawingml/2006/table">
            <a:tbl>
              <a:tblPr firstRow="1" bandRow="1">
                <a:tableStyleId>{5C22544A-7EE6-4342-B048-85BDC9FD1C3A}</a:tableStyleId>
              </a:tblPr>
              <a:tblGrid>
                <a:gridCol w="10972800">
                  <a:extLst>
                    <a:ext uri="{9D8B030D-6E8A-4147-A177-3AD203B41FA5}">
                      <a16:colId xmlns:a16="http://schemas.microsoft.com/office/drawing/2014/main" val="3155451328"/>
                    </a:ext>
                  </a:extLst>
                </a:gridCol>
              </a:tblGrid>
              <a:tr h="41852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معالجة التحيز ضد المرأة في وسائل الإعلام</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val="1804871492"/>
                  </a:ext>
                </a:extLst>
              </a:tr>
            </a:tbl>
          </a:graphicData>
        </a:graphic>
      </p:graphicFrame>
      <p:sp>
        <p:nvSpPr>
          <p:cNvPr id="4" name="TextBox 3">
            <a:extLst>
              <a:ext uri="{FF2B5EF4-FFF2-40B4-BE49-F238E27FC236}">
                <a16:creationId xmlns:a16="http://schemas.microsoft.com/office/drawing/2014/main" id="{B77A270B-8CCB-12D8-6CFD-22A61F8803B9}"/>
              </a:ext>
            </a:extLst>
          </p:cNvPr>
          <p:cNvSpPr txBox="1"/>
          <p:nvPr/>
        </p:nvSpPr>
        <p:spPr>
          <a:xfrm>
            <a:off x="609600" y="750147"/>
            <a:ext cx="10972800" cy="5262979"/>
          </a:xfrm>
          <a:prstGeom prst="rect">
            <a:avLst/>
          </a:prstGeom>
          <a:noFill/>
        </p:spPr>
        <p:txBody>
          <a:bodyPr wrap="square">
            <a:spAutoFit/>
          </a:bodyPr>
          <a:lstStyle/>
          <a:p>
            <a:pPr algn="r" rtl="1"/>
            <a:r>
              <a:rPr lang="ar-SA" sz="2400" kern="0" dirty="0">
                <a:effectLst/>
                <a:latin typeface="Calibri" panose="020F0502020204030204" pitchFamily="34" charset="0"/>
                <a:ea typeface="Calibri" panose="020F0502020204030204" pitchFamily="34" charset="0"/>
                <a:cs typeface="Calibri" panose="020F0502020204030204" pitchFamily="34" charset="0"/>
              </a:rPr>
              <a:t>تشير تقارير الدول إلى قناعة بأن معالجة التحيز ضد المرأة في وسائل الإعلام هو أحد المداخل لتغيير الأعراف الاجتماعية السائدة. وقد حرصت عمان من خلال جمعية الصحفيين العُمانية على تمكين المرأة للقيام بدورها الإعلامي حيث أنشأت لجنة خاصة باسم "لجنة شؤون الصحفيات" تعمل على إعداد برامج التأهيل والتدريب لبناء قدراتها الذاتية والمهارية، وقد نُفذ منتدى صحافة المرأة العُمانية بهدف تسليط الضوء على دور المرأة في قطاع الصحافة والإعلام، كما تم </a:t>
            </a:r>
            <a:r>
              <a:rPr lang="ar-OM" sz="2400" kern="0" dirty="0">
                <a:effectLst/>
                <a:latin typeface="Calibri" panose="020F0502020204030204" pitchFamily="34" charset="0"/>
                <a:ea typeface="Calibri" panose="020F0502020204030204" pitchFamily="34" charset="0"/>
                <a:cs typeface="Calibri" panose="020F0502020204030204" pitchFamily="34" charset="0"/>
              </a:rPr>
              <a:t>تدشين مبادرة "ويكي نساء عُمانيات" بعام 2021م، وتهدف هذه المبادرة إلى إثراء المحتوى الرقمي للنساء العمانيات المؤثرات في مجالات الثقافة والتعليم والمجتمع والسياسة والابتكار، من خلال رفع تمثيلهن الرقمي عن طريق النشر الالكتروني، وتوثيــق الســير لمجموعــة من النســاء العُمانيــات في موسوعــة "ويكيبيديــا". </a:t>
            </a:r>
            <a:endParaRPr lang="ar-EG" sz="2400" kern="0" dirty="0">
              <a:effectLst/>
              <a:latin typeface="Calibri" panose="020F0502020204030204" pitchFamily="34" charset="0"/>
              <a:ea typeface="Calibri" panose="020F0502020204030204" pitchFamily="34" charset="0"/>
              <a:cs typeface="Calibri" panose="020F0502020204030204" pitchFamily="34" charset="0"/>
            </a:endParaRPr>
          </a:p>
          <a:p>
            <a:pPr algn="r" rtl="1"/>
            <a:r>
              <a:rPr lang="ar-SA" sz="2400" kern="0" dirty="0">
                <a:effectLst/>
                <a:latin typeface="Calibri" panose="020F0502020204030204" pitchFamily="34" charset="0"/>
                <a:ea typeface="Calibri" panose="020F0502020204030204" pitchFamily="34" charset="0"/>
                <a:cs typeface="Calibri" panose="020F0502020204030204" pitchFamily="34" charset="0"/>
              </a:rPr>
              <a:t>نظمت مصر مهرجان أسوان الدولي لسينما المرأة والذي يعد بمثابة حوار سينمائي بين المبدعين بمختلف قارات العالم بهدف ابراز دور المرأة في المجتمع وتسليط الضوء على أهم القضايا والتحديات التي تواجهها ويشارك فيه أفلام من مختلف دول العالم.</a:t>
            </a:r>
            <a:r>
              <a:rPr lang="ar-OM" sz="2400" kern="0" dirty="0">
                <a:effectLst/>
                <a:latin typeface="Calibri" panose="020F0502020204030204" pitchFamily="34" charset="0"/>
                <a:ea typeface="Calibri" panose="020F0502020204030204" pitchFamily="34" charset="0"/>
                <a:cs typeface="Calibri" panose="020F0502020204030204" pitchFamily="34" charset="0"/>
              </a:rPr>
              <a:t> </a:t>
            </a:r>
            <a:endParaRPr lang="ar-EG" sz="2400" kern="0" dirty="0">
              <a:effectLst/>
              <a:latin typeface="Calibri" panose="020F0502020204030204" pitchFamily="34" charset="0"/>
              <a:ea typeface="Calibri" panose="020F0502020204030204" pitchFamily="34" charset="0"/>
              <a:cs typeface="Calibri" panose="020F0502020204030204" pitchFamily="34" charset="0"/>
            </a:endParaRPr>
          </a:p>
          <a:p>
            <a:pPr algn="r" rtl="1"/>
            <a:r>
              <a:rPr lang="ar-OM" sz="2400" kern="0" dirty="0">
                <a:effectLst/>
                <a:latin typeface="Calibri" panose="020F0502020204030204" pitchFamily="34" charset="0"/>
                <a:ea typeface="Calibri" panose="020F0502020204030204" pitchFamily="34" charset="0"/>
                <a:cs typeface="Calibri" panose="020F0502020204030204" pitchFamily="34" charset="0"/>
              </a:rPr>
              <a:t>في المغرب تم إطلاق جائزة "</a:t>
            </a:r>
            <a:r>
              <a:rPr lang="ar-OM" sz="2400" kern="0" dirty="0" err="1">
                <a:effectLst/>
                <a:latin typeface="Calibri" panose="020F0502020204030204" pitchFamily="34" charset="0"/>
                <a:ea typeface="Calibri" panose="020F0502020204030204" pitchFamily="34" charset="0"/>
                <a:cs typeface="Calibri" panose="020F0502020204030204" pitchFamily="34" charset="0"/>
              </a:rPr>
              <a:t>تيليلا</a:t>
            </a:r>
            <a:r>
              <a:rPr lang="ar-OM" sz="2400" kern="0" dirty="0">
                <a:effectLst/>
                <a:latin typeface="Calibri" panose="020F0502020204030204" pitchFamily="34" charset="0"/>
                <a:ea typeface="Calibri" panose="020F0502020204030204" pitchFamily="34" charset="0"/>
                <a:cs typeface="Calibri" panose="020F0502020204030204" pitchFamily="34" charset="0"/>
              </a:rPr>
              <a:t>"</a:t>
            </a:r>
            <a:r>
              <a:rPr lang="ar-EG" sz="2400" kern="0" dirty="0">
                <a:effectLst/>
                <a:latin typeface="Calibri" panose="020F0502020204030204" pitchFamily="34" charset="0"/>
                <a:ea typeface="Calibri" panose="020F0502020204030204" pitchFamily="34" charset="0"/>
                <a:cs typeface="Calibri" panose="020F0502020204030204" pitchFamily="34" charset="0"/>
              </a:rPr>
              <a:t> بهدف مكافحة الصور النمطية للمرأة في الإعلانات عن طريق تحسيس المعلنين ووكالات الاتصال والإشهار بضرورة احترام قيم المناصفة والمساواة ما بين المرأة والرجل. وهي جائزة سنوية تكافئ الوصلة الإعلانية الأكثر إسهاما في تعزيز صورة المرأة. </a:t>
            </a:r>
          </a:p>
        </p:txBody>
      </p:sp>
    </p:spTree>
    <p:extLst>
      <p:ext uri="{BB962C8B-B14F-4D97-AF65-F5344CB8AC3E}">
        <p14:creationId xmlns:p14="http://schemas.microsoft.com/office/powerpoint/2010/main" val="5625507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B856364-33E2-5420-EDE9-D768C7CB8CF6}"/>
              </a:ext>
            </a:extLst>
          </p:cNvPr>
          <p:cNvGraphicFramePr>
            <a:graphicFrameLocks noGrp="1"/>
          </p:cNvGraphicFramePr>
          <p:nvPr/>
        </p:nvGraphicFramePr>
        <p:xfrm>
          <a:off x="609600" y="292947"/>
          <a:ext cx="10972800" cy="457200"/>
        </p:xfrm>
        <a:graphic>
          <a:graphicData uri="http://schemas.openxmlformats.org/drawingml/2006/table">
            <a:tbl>
              <a:tblPr firstRow="1" bandRow="1">
                <a:tableStyleId>{5C22544A-7EE6-4342-B048-85BDC9FD1C3A}</a:tableStyleId>
              </a:tblPr>
              <a:tblGrid>
                <a:gridCol w="10972800">
                  <a:extLst>
                    <a:ext uri="{9D8B030D-6E8A-4147-A177-3AD203B41FA5}">
                      <a16:colId xmlns:a16="http://schemas.microsoft.com/office/drawing/2014/main" val="3155451328"/>
                    </a:ext>
                  </a:extLst>
                </a:gridCol>
              </a:tblGrid>
              <a:tr h="41852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معالجة التحيز ضد المرأة في وسائل الإعلام</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val="1804871492"/>
                  </a:ext>
                </a:extLst>
              </a:tr>
            </a:tbl>
          </a:graphicData>
        </a:graphic>
      </p:graphicFrame>
      <p:sp>
        <p:nvSpPr>
          <p:cNvPr id="4" name="TextBox 3">
            <a:extLst>
              <a:ext uri="{FF2B5EF4-FFF2-40B4-BE49-F238E27FC236}">
                <a16:creationId xmlns:a16="http://schemas.microsoft.com/office/drawing/2014/main" id="{B77A270B-8CCB-12D8-6CFD-22A61F8803B9}"/>
              </a:ext>
            </a:extLst>
          </p:cNvPr>
          <p:cNvSpPr txBox="1"/>
          <p:nvPr/>
        </p:nvSpPr>
        <p:spPr>
          <a:xfrm>
            <a:off x="609600" y="750147"/>
            <a:ext cx="10972800" cy="3046988"/>
          </a:xfrm>
          <a:prstGeom prst="rect">
            <a:avLst/>
          </a:prstGeom>
          <a:noFill/>
        </p:spPr>
        <p:txBody>
          <a:bodyPr wrap="square">
            <a:spAutoFit/>
          </a:bodyPr>
          <a:lstStyle/>
          <a:p>
            <a:pPr algn="r" rtl="1"/>
            <a:r>
              <a:rPr lang="ar-EG" sz="2400" kern="0" dirty="0">
                <a:effectLst/>
                <a:latin typeface="Calibri" panose="020F0502020204030204" pitchFamily="34" charset="0"/>
                <a:ea typeface="Calibri" panose="020F0502020204030204" pitchFamily="34" charset="0"/>
                <a:cs typeface="Calibri" panose="020F0502020204030204" pitchFamily="34" charset="0"/>
              </a:rPr>
              <a:t>في مصر يتم إنتاج والمراجعة الفنية لعدد من المسلسلات الدرامية (المرئية والمسموعة) </a:t>
            </a:r>
            <a:r>
              <a:rPr lang="ar-SA" sz="2400" kern="0" dirty="0">
                <a:effectLst/>
                <a:latin typeface="Calibri" panose="020F0502020204030204" pitchFamily="34" charset="0"/>
                <a:ea typeface="Calibri" panose="020F0502020204030204" pitchFamily="34" charset="0"/>
                <a:cs typeface="Calibri" panose="020F0502020204030204" pitchFamily="34" charset="0"/>
              </a:rPr>
              <a:t>التي تناقش القضايا الهامة المعنية بالمرأة من أجل بناء الوعي، وتغيير الصورة النمطية للمرأة، كما قام المجلس القومي للمرأة بإعداد كود اعلامي لتناول قضايا المرأة في وسائل الإعلام، وتقوم لجنة متخصصة من المجلس بمراجعة المسلسلات التليفزيونية عند بثها للإبلاغ عن المشاهد المسيئة للمرأة. </a:t>
            </a:r>
            <a:endParaRPr lang="ar-EG" sz="2400" kern="0" dirty="0">
              <a:effectLst/>
              <a:latin typeface="Calibri" panose="020F0502020204030204" pitchFamily="34" charset="0"/>
              <a:ea typeface="Calibri" panose="020F0502020204030204" pitchFamily="34" charset="0"/>
              <a:cs typeface="Calibri" panose="020F0502020204030204" pitchFamily="34" charset="0"/>
            </a:endParaRPr>
          </a:p>
          <a:p>
            <a:pPr algn="r" rtl="1"/>
            <a:r>
              <a:rPr lang="ar-SA" sz="2400" kern="0" dirty="0">
                <a:effectLst/>
                <a:latin typeface="Calibri" panose="020F0502020204030204" pitchFamily="34" charset="0"/>
                <a:ea typeface="Calibri" panose="020F0502020204030204" pitchFamily="34" charset="0"/>
                <a:cs typeface="Calibri" panose="020F0502020204030204" pitchFamily="34" charset="0"/>
              </a:rPr>
              <a:t>في سوريا تم إنتاج فواصل درامية تلفزيونية وإذاعية ومسلسلات درامية وأفلام وثائقية وحملة إعلانات طرقية حول العنف القائم على أساس </a:t>
            </a:r>
            <a:r>
              <a:rPr lang="ar-LB" sz="2400" kern="0" dirty="0">
                <a:effectLst/>
                <a:latin typeface="Calibri" panose="020F0502020204030204" pitchFamily="34" charset="0"/>
                <a:ea typeface="Calibri" panose="020F0502020204030204" pitchFamily="34" charset="0"/>
                <a:cs typeface="Calibri" panose="020F0502020204030204" pitchFamily="34" charset="0"/>
              </a:rPr>
              <a:t>الجنس</a:t>
            </a:r>
            <a:r>
              <a:rPr lang="ar-SA" sz="2400" kern="0" dirty="0">
                <a:effectLst/>
                <a:latin typeface="Calibri" panose="020F0502020204030204" pitchFamily="34" charset="0"/>
                <a:ea typeface="Calibri" panose="020F0502020204030204" pitchFamily="34" charset="0"/>
                <a:cs typeface="Calibri" panose="020F0502020204030204" pitchFamily="34" charset="0"/>
              </a:rPr>
              <a:t> وقد تناولت قضايا العنف ضد المرأة، الزواج المبكر، تعليم الفتيات، المساواة بين الجنسين، زواج الأقارب، أثر وسائل التواصل الاجتماعي السلبي، الإتجار بالأشخاص وخاصة الفتيات، تجنيد الفتيات، الصحة الإنجابية.</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30382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9E9A90C-4BBF-D814-95F1-1DE69D6F311D}"/>
              </a:ext>
            </a:extLst>
          </p:cNvPr>
          <p:cNvGraphicFramePr>
            <a:graphicFrameLocks noGrp="1"/>
          </p:cNvGraphicFramePr>
          <p:nvPr>
            <p:extLst>
              <p:ext uri="{D42A27DB-BD31-4B8C-83A1-F6EECF244321}">
                <p14:modId xmlns:p14="http://schemas.microsoft.com/office/powerpoint/2010/main" val="1142437646"/>
              </p:ext>
            </p:extLst>
          </p:nvPr>
        </p:nvGraphicFramePr>
        <p:xfrm>
          <a:off x="609600" y="315807"/>
          <a:ext cx="10972800" cy="457200"/>
        </p:xfrm>
        <a:graphic>
          <a:graphicData uri="http://schemas.openxmlformats.org/drawingml/2006/table">
            <a:tbl>
              <a:tblPr firstRow="1" bandRow="1">
                <a:tableStyleId>{5C22544A-7EE6-4342-B048-85BDC9FD1C3A}</a:tableStyleId>
              </a:tblPr>
              <a:tblGrid>
                <a:gridCol w="10972800">
                  <a:extLst>
                    <a:ext uri="{9D8B030D-6E8A-4147-A177-3AD203B41FA5}">
                      <a16:colId xmlns:a16="http://schemas.microsoft.com/office/drawing/2014/main" val="3155451328"/>
                    </a:ext>
                  </a:extLst>
                </a:gridCol>
              </a:tblGrid>
              <a:tr h="41852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الإجراءات والاستراتيجيات للتصدي للعنف ضد الفئات المهمشة من النساء والفتيات</a:t>
                      </a:r>
                      <a:endParaRPr lang="en-US" sz="2400" kern="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a:solidFill>
                      <a:srgbClr val="FFFFCC"/>
                    </a:solidFill>
                  </a:tcPr>
                </a:tc>
                <a:extLst>
                  <a:ext uri="{0D108BD9-81ED-4DB2-BD59-A6C34878D82A}">
                    <a16:rowId xmlns:a16="http://schemas.microsoft.com/office/drawing/2014/main" val="463796341"/>
                  </a:ext>
                </a:extLst>
              </a:tr>
            </a:tbl>
          </a:graphicData>
        </a:graphic>
      </p:graphicFrame>
      <p:sp>
        <p:nvSpPr>
          <p:cNvPr id="4" name="TextBox 3">
            <a:extLst>
              <a:ext uri="{FF2B5EF4-FFF2-40B4-BE49-F238E27FC236}">
                <a16:creationId xmlns:a16="http://schemas.microsoft.com/office/drawing/2014/main" id="{BA79F678-6174-0336-E3F7-58D2904A5326}"/>
              </a:ext>
            </a:extLst>
          </p:cNvPr>
          <p:cNvSpPr txBox="1"/>
          <p:nvPr/>
        </p:nvSpPr>
        <p:spPr>
          <a:xfrm>
            <a:off x="451022" y="773007"/>
            <a:ext cx="11131378" cy="5632311"/>
          </a:xfrm>
          <a:prstGeom prst="rect">
            <a:avLst/>
          </a:prstGeom>
          <a:noFill/>
        </p:spPr>
        <p:txBody>
          <a:bodyPr wrap="square">
            <a:spAutoFit/>
          </a:bodyPr>
          <a:lstStyle/>
          <a:p>
            <a:pPr algn="r" rtl="1"/>
            <a:r>
              <a:rPr lang="ar-SA" sz="2400" kern="0" dirty="0">
                <a:effectLst/>
                <a:latin typeface="Calibri" panose="020F0502020204030204" pitchFamily="34" charset="0"/>
                <a:ea typeface="Calibri" panose="020F0502020204030204" pitchFamily="34" charset="0"/>
                <a:cs typeface="Calibri" panose="020F0502020204030204" pitchFamily="34" charset="0"/>
              </a:rPr>
              <a:t>قام عدد كبير من الدول بإجراءات </a:t>
            </a:r>
            <a:r>
              <a:rPr lang="ar-EG" sz="2400" kern="0" dirty="0">
                <a:effectLst/>
                <a:latin typeface="Calibri" panose="020F0502020204030204" pitchFamily="34" charset="0"/>
                <a:ea typeface="Calibri" panose="020F0502020204030204" pitchFamily="34" charset="0"/>
                <a:cs typeface="Calibri" panose="020F0502020204030204" pitchFamily="34" charset="0"/>
              </a:rPr>
              <a:t>في هذا الصدد</a:t>
            </a:r>
            <a:r>
              <a:rPr lang="ar-SA" sz="2400" kern="0" dirty="0">
                <a:effectLst/>
                <a:latin typeface="Calibri" panose="020F0502020204030204" pitchFamily="34" charset="0"/>
                <a:ea typeface="Calibri" panose="020F0502020204030204" pitchFamily="34" charset="0"/>
                <a:cs typeface="Calibri" panose="020F0502020204030204" pitchFamily="34" charset="0"/>
              </a:rPr>
              <a:t>، وعلى سبيل المثال</a:t>
            </a:r>
            <a:r>
              <a:rPr lang="ar-EG" sz="2400" kern="0" dirty="0">
                <a:effectLst/>
                <a:latin typeface="Calibri" panose="020F0502020204030204" pitchFamily="34" charset="0"/>
                <a:ea typeface="Calibri" panose="020F0502020204030204" pitchFamily="34" charset="0"/>
                <a:cs typeface="Calibri" panose="020F0502020204030204" pitchFamily="34" charset="0"/>
              </a:rPr>
              <a:t>:</a:t>
            </a:r>
            <a:r>
              <a:rPr lang="ar-SA" sz="2400" kern="0" dirty="0">
                <a:effectLst/>
                <a:latin typeface="Calibri" panose="020F0502020204030204" pitchFamily="34" charset="0"/>
                <a:ea typeface="Calibri" panose="020F0502020204030204" pitchFamily="34" charset="0"/>
                <a:cs typeface="Calibri" panose="020F0502020204030204" pitchFamily="34" charset="0"/>
              </a:rPr>
              <a:t> </a:t>
            </a:r>
            <a:endParaRPr lang="ar-EG" sz="2400" kern="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gn="r" rtl="1">
              <a:buFont typeface="+mj-lt"/>
              <a:buAutoNum type="arabicParenR"/>
            </a:pPr>
            <a:r>
              <a:rPr lang="ar-SA" sz="2400" kern="0" dirty="0">
                <a:effectLst/>
                <a:latin typeface="Calibri" panose="020F0502020204030204" pitchFamily="34" charset="0"/>
                <a:ea typeface="Calibri" panose="020F0502020204030204" pitchFamily="34" charset="0"/>
                <a:cs typeface="Calibri" panose="020F0502020204030204" pitchFamily="34" charset="0"/>
              </a:rPr>
              <a:t>أنشأت الجزائر "فرق حماية الأشخاص الهشة" للتصدي للعنف الذي قد تتعرض له النساء والفتيات. بالنسبة لذوات الإعاقة، </a:t>
            </a:r>
            <a:endParaRPr lang="ar-EG" sz="2400" kern="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gn="r" rtl="1">
              <a:buFont typeface="+mj-lt"/>
              <a:buAutoNum type="arabicParenR"/>
            </a:pPr>
            <a:r>
              <a:rPr lang="ar-SA" sz="2400" kern="0" dirty="0">
                <a:effectLst/>
                <a:latin typeface="Calibri" panose="020F0502020204030204" pitchFamily="34" charset="0"/>
                <a:ea typeface="Calibri" panose="020F0502020204030204" pitchFamily="34" charset="0"/>
                <a:cs typeface="Calibri" panose="020F0502020204030204" pitchFamily="34" charset="0"/>
              </a:rPr>
              <a:t>أطلقت السعودية برنامج مواءمة، تطبيقًا لاستراتيجية المملكة لحقوق الأشخاص ذوي الإعاقة، ويهدف إلى تمكين ذوي الإعاقة من الحصول على فرص عمل مناسبة، ومدّهم بكافة التسهيلات والأدوات التي تساعدهم على تحقيق النجاح، إضافة إلى تحفيز المنشآت في القطاع الخاص على توفير بيئة عمل ملائمة للأشخاص ذوي الإعاقة، </a:t>
            </a:r>
            <a:endParaRPr lang="ar-EG" sz="2400" kern="0" dirty="0">
              <a:latin typeface="Calibri" panose="020F0502020204030204" pitchFamily="34" charset="0"/>
              <a:ea typeface="Calibri" panose="020F0502020204030204" pitchFamily="34" charset="0"/>
              <a:cs typeface="Calibri" panose="020F0502020204030204" pitchFamily="34" charset="0"/>
            </a:endParaRPr>
          </a:p>
          <a:p>
            <a:pPr marL="457200" indent="-457200" algn="r" rtl="1">
              <a:buFont typeface="+mj-lt"/>
              <a:buAutoNum type="arabicParenR"/>
            </a:pPr>
            <a:r>
              <a:rPr lang="ar-TN" sz="2400" kern="0" dirty="0">
                <a:effectLst/>
                <a:latin typeface="Calibri" panose="020F0502020204030204" pitchFamily="34" charset="0"/>
                <a:ea typeface="Calibri" panose="020F0502020204030204" pitchFamily="34" charset="0"/>
                <a:cs typeface="Calibri" panose="020F0502020204030204" pitchFamily="34" charset="0"/>
              </a:rPr>
              <a:t>تنفيذا للاستراتيجيّة الوطنيّة متعدّدة القطاعات لكبار السّنّ أنشأت تونس خطّ أخضر مجاني في سنة 2023 تزامنا مع</a:t>
            </a:r>
            <a:r>
              <a:rPr lang="ar-EG" sz="2400" kern="0" dirty="0">
                <a:effectLst/>
                <a:latin typeface="Calibri" panose="020F0502020204030204" pitchFamily="34" charset="0"/>
                <a:ea typeface="Calibri" panose="020F0502020204030204" pitchFamily="34" charset="0"/>
                <a:cs typeface="Calibri" panose="020F0502020204030204" pitchFamily="34" charset="0"/>
              </a:rPr>
              <a:t> </a:t>
            </a:r>
            <a:r>
              <a:rPr lang="ar-TN" sz="2400" u="sng" kern="0" dirty="0">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اليوم العالمي للتّوعية بشأن إساءة معاملة كبار السنّ، يهدف إلى مساعدة كبار السّنّ البالغين من العمر 60 سنة فما فوق، من خلال تلقّي الإشعارات المتعلّقة بحالات العنف ومختلف أشكال التّهديد التي تطالهم والعمل على تقديم خدمات الإرشاد والتّوجيه حول الخدمات المسداة لفائدتهم.</a:t>
            </a:r>
            <a:endParaRPr lang="ar-EG" sz="2400" u="sng" kern="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gn="r" rtl="1">
              <a:buFont typeface="+mj-lt"/>
              <a:buAutoNum type="arabicParenR"/>
            </a:pPr>
            <a:r>
              <a:rPr lang="ar-EG" sz="2400" kern="0" dirty="0">
                <a:effectLst/>
                <a:latin typeface="Calibri" panose="020F0502020204030204" pitchFamily="34" charset="0"/>
                <a:ea typeface="Calibri" panose="020F0502020204030204" pitchFamily="34" charset="0"/>
                <a:cs typeface="Calibri" panose="020F0502020204030204" pitchFamily="34" charset="0"/>
              </a:rPr>
              <a:t>شكلت العراق لجنة عليا لمتابعة أوضاع المرأة في السجون ووضع برامج لتدريب السجينات والمحتجزات وإعداد لائحة سلوك خاصة بموظفي الدوائر الإصلاحية والعاملين فيها. </a:t>
            </a:r>
          </a:p>
          <a:p>
            <a:pPr marL="457200" indent="-457200" algn="r" rtl="1">
              <a:buFont typeface="+mj-lt"/>
              <a:buAutoNum type="arabicParenR"/>
            </a:pPr>
            <a:r>
              <a:rPr lang="ar-EG" sz="2400" kern="0" dirty="0">
                <a:effectLst/>
                <a:latin typeface="Calibri" panose="020F0502020204030204" pitchFamily="34" charset="0"/>
                <a:ea typeface="Calibri" panose="020F0502020204030204" pitchFamily="34" charset="0"/>
                <a:cs typeface="Calibri" panose="020F0502020204030204" pitchFamily="34" charset="0"/>
              </a:rPr>
              <a:t>قامت السودان بتعديل يقضي باستعاضة عقوبة الاحتجاز بالخدمات المجتمعية للنساء الحوامل والمرضعات أو اللاتي بصحبة أطفالهن.</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18021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56C1E8-8408-45E3-987F-21674BD94A7D}"/>
              </a:ext>
            </a:extLst>
          </p:cNvPr>
          <p:cNvSpPr txBox="1"/>
          <p:nvPr/>
        </p:nvSpPr>
        <p:spPr>
          <a:xfrm>
            <a:off x="5181600" y="2514600"/>
            <a:ext cx="1828800" cy="1015663"/>
          </a:xfrm>
          <a:prstGeom prst="rect">
            <a:avLst/>
          </a:prstGeom>
          <a:noFill/>
        </p:spPr>
        <p:txBody>
          <a:bodyPr wrap="square" rtlCol="0">
            <a:spAutoFit/>
          </a:bodyPr>
          <a:lstStyle/>
          <a:p>
            <a:r>
              <a:rPr lang="ar-EG" sz="6000" b="1" kern="1200"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شكرا</a:t>
            </a:r>
            <a:endParaRPr lang="en-US" sz="6000" b="1" kern="1200"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03899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4496F8-B3C4-486A-A528-7087B13364CC}"/>
              </a:ext>
            </a:extLst>
          </p:cNvPr>
          <p:cNvSpPr/>
          <p:nvPr/>
        </p:nvSpPr>
        <p:spPr>
          <a:xfrm>
            <a:off x="335280" y="1501537"/>
            <a:ext cx="11521440" cy="4880009"/>
          </a:xfrm>
          <a:prstGeom prst="rect">
            <a:avLst/>
          </a:prstGeom>
        </p:spPr>
        <p:txBody>
          <a:bodyPr wrap="square">
            <a:noAutofit/>
          </a:bodyPr>
          <a:lstStyle/>
          <a:p>
            <a:pPr marL="17780" algn="just" rtl="1">
              <a:lnSpc>
                <a:spcPct val="150000"/>
              </a:lnSpc>
            </a:pPr>
            <a:r>
              <a:rPr lang="ar-LB" sz="3200" dirty="0">
                <a:solidFill>
                  <a:srgbClr val="134985"/>
                </a:solidFill>
                <a:latin typeface="Sakkal Majalla" panose="02000000000000000000" pitchFamily="2" charset="-78"/>
                <a:cs typeface="Sakkal Majalla" panose="02000000000000000000" pitchFamily="2" charset="-78"/>
              </a:rPr>
              <a:t>أولاً</a:t>
            </a:r>
            <a:r>
              <a:rPr lang="ar-LB" sz="32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 </a:t>
            </a:r>
            <a:r>
              <a:rPr lang="ar-LB" sz="3200" dirty="0">
                <a:solidFill>
                  <a:srgbClr val="134985"/>
                </a:solidFill>
                <a:latin typeface="Sakkal Majalla" panose="02000000000000000000" pitchFamily="2" charset="-78"/>
                <a:cs typeface="Sakkal Majalla" panose="02000000000000000000" pitchFamily="2" charset="-78"/>
              </a:rPr>
              <a:t>التنمية الشاملة والرخاء المشترك والعمل اللائق</a:t>
            </a:r>
            <a:endParaRPr lang="ar-EG" sz="3200" dirty="0">
              <a:solidFill>
                <a:srgbClr val="134985"/>
              </a:solidFill>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latin typeface="Sakkal Majalla" panose="02000000000000000000" pitchFamily="2" charset="-78"/>
                <a:cs typeface="Sakkal Majalla" panose="02000000000000000000" pitchFamily="2" charset="-78"/>
              </a:rPr>
              <a:t>ثانيا</a:t>
            </a:r>
            <a:r>
              <a:rPr lang="ar-EG" sz="3200" dirty="0">
                <a:solidFill>
                  <a:srgbClr val="134985"/>
                </a:solidFill>
                <a:latin typeface="Sakkal Majalla" panose="02000000000000000000" pitchFamily="2" charset="-78"/>
                <a:cs typeface="Sakkal Majalla" panose="02000000000000000000" pitchFamily="2" charset="-78"/>
              </a:rPr>
              <a:t>ً</a:t>
            </a:r>
            <a:r>
              <a:rPr lang="ar-SA" sz="32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 </a:t>
            </a:r>
            <a:r>
              <a:rPr lang="ar-SA" sz="3200" dirty="0">
                <a:solidFill>
                  <a:srgbClr val="134985"/>
                </a:solidFill>
                <a:latin typeface="Sakkal Majalla" panose="02000000000000000000" pitchFamily="2" charset="-78"/>
                <a:cs typeface="Sakkal Majalla" panose="02000000000000000000" pitchFamily="2" charset="-78"/>
              </a:rPr>
              <a:t>القضاء على الفقر والحماية الاجتماعية والخدمات الاجتماعية</a:t>
            </a:r>
            <a:endParaRPr lang="ar-EG" sz="3200" dirty="0">
              <a:solidFill>
                <a:srgbClr val="134985"/>
              </a:solidFill>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latin typeface="Sakkal Majalla" panose="02000000000000000000" pitchFamily="2" charset="-78"/>
                <a:cs typeface="Sakkal Majalla" panose="02000000000000000000" pitchFamily="2" charset="-78"/>
              </a:rPr>
              <a:t>ثالثا</a:t>
            </a:r>
            <a:r>
              <a:rPr lang="ar-EG" sz="3200" dirty="0">
                <a:solidFill>
                  <a:srgbClr val="134985"/>
                </a:solidFill>
                <a:latin typeface="Sakkal Majalla" panose="02000000000000000000" pitchFamily="2" charset="-78"/>
                <a:cs typeface="Sakkal Majalla" panose="02000000000000000000" pitchFamily="2" charset="-78"/>
              </a:rPr>
              <a:t>ً</a:t>
            </a:r>
            <a:r>
              <a:rPr lang="ar-SA" sz="32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 </a:t>
            </a:r>
            <a:r>
              <a:rPr lang="ar-SA" sz="3200" dirty="0">
                <a:solidFill>
                  <a:srgbClr val="134985"/>
                </a:solidFill>
                <a:latin typeface="Sakkal Majalla" panose="02000000000000000000" pitchFamily="2" charset="-78"/>
                <a:cs typeface="Sakkal Majalla" panose="02000000000000000000" pitchFamily="2" charset="-78"/>
              </a:rPr>
              <a:t>التحرر من العنف والوصم والقوالب النمطية</a:t>
            </a:r>
            <a:endParaRPr lang="ar-EG" sz="3200" dirty="0">
              <a:solidFill>
                <a:srgbClr val="134985"/>
              </a:solidFill>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latin typeface="Sakkal Majalla" panose="02000000000000000000" pitchFamily="2" charset="-78"/>
                <a:cs typeface="Sakkal Majalla" panose="02000000000000000000" pitchFamily="2" charset="-78"/>
              </a:rPr>
              <a:t>رابعا</a:t>
            </a:r>
            <a:r>
              <a:rPr lang="ar-EG" sz="3200" dirty="0">
                <a:solidFill>
                  <a:srgbClr val="134985"/>
                </a:solidFill>
                <a:latin typeface="Sakkal Majalla" panose="02000000000000000000" pitchFamily="2" charset="-78"/>
                <a:cs typeface="Sakkal Majalla" panose="02000000000000000000" pitchFamily="2" charset="-78"/>
              </a:rPr>
              <a:t>ً</a:t>
            </a:r>
            <a:r>
              <a:rPr lang="ar-SA" sz="3200" dirty="0">
                <a:solidFill>
                  <a:srgbClr val="134985"/>
                </a:solidFill>
                <a:latin typeface="Sakkal Majalla" panose="02000000000000000000" pitchFamily="2" charset="-78"/>
                <a:cs typeface="Sakkal Majalla" panose="02000000000000000000" pitchFamily="2" charset="-78"/>
              </a:rPr>
              <a:t>: المشاركة والمساءلة والمؤسسات المراعية لمنظور المساواة بين الجنسين </a:t>
            </a:r>
            <a:endParaRPr lang="en-US" sz="3200" dirty="0">
              <a:solidFill>
                <a:srgbClr val="134985"/>
              </a:solidFill>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latin typeface="Sakkal Majalla" panose="02000000000000000000" pitchFamily="2" charset="-78"/>
                <a:cs typeface="Sakkal Majalla" panose="02000000000000000000" pitchFamily="2" charset="-78"/>
              </a:rPr>
              <a:t>خامساً: المجتمعات المسالمة التي لا يُهمّش فيها أحد</a:t>
            </a:r>
            <a:endParaRPr lang="en-US" sz="3200" dirty="0">
              <a:solidFill>
                <a:srgbClr val="134985"/>
              </a:solidFill>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latin typeface="Sakkal Majalla" panose="02000000000000000000" pitchFamily="2" charset="-78"/>
                <a:cs typeface="Sakkal Majalla" panose="02000000000000000000" pitchFamily="2" charset="-78"/>
              </a:rPr>
              <a:t>سادساً: الحفاظ على البيئة وحمايتها وإصلاحها</a:t>
            </a:r>
            <a:endParaRPr lang="en-US" sz="3200" dirty="0">
              <a:solidFill>
                <a:srgbClr val="134985"/>
              </a:solidFill>
              <a:latin typeface="Sakkal Majalla" panose="02000000000000000000" pitchFamily="2" charset="-78"/>
              <a:cs typeface="Sakkal Majalla" panose="02000000000000000000" pitchFamily="2" charset="-78"/>
            </a:endParaRPr>
          </a:p>
        </p:txBody>
      </p:sp>
      <p:sp>
        <p:nvSpPr>
          <p:cNvPr id="3" name="Rectangle 2">
            <a:extLst>
              <a:ext uri="{FF2B5EF4-FFF2-40B4-BE49-F238E27FC236}">
                <a16:creationId xmlns:a16="http://schemas.microsoft.com/office/drawing/2014/main" id="{D38EFD60-D122-4BB7-900E-3DA0EE803B89}"/>
              </a:ext>
            </a:extLst>
          </p:cNvPr>
          <p:cNvSpPr/>
          <p:nvPr/>
        </p:nvSpPr>
        <p:spPr>
          <a:xfrm>
            <a:off x="609600" y="385008"/>
            <a:ext cx="10972800" cy="770021"/>
          </a:xfrm>
          <a:prstGeom prst="rect">
            <a:avLst/>
          </a:prstGeom>
        </p:spPr>
        <p:txBody>
          <a:bodyPr wrap="none">
            <a:noAutofit/>
          </a:bodyPr>
          <a:lstStyle/>
          <a:p>
            <a:pPr algn="ctr"/>
            <a:r>
              <a:rPr lang="ar-EG" sz="4000" b="1" dirty="0">
                <a:solidFill>
                  <a:srgbClr val="C00000"/>
                </a:solidFill>
                <a:latin typeface="Sakkal Majalla" panose="02000000000000000000" pitchFamily="2" charset="-78"/>
                <a:cs typeface="Sakkal Majalla" panose="02000000000000000000" pitchFamily="2" charset="-78"/>
              </a:rPr>
              <a:t>التقدم المحرز في تمكين المرأة في المنطقة العربية</a:t>
            </a:r>
            <a:endParaRPr lang="en-US" sz="4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1127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87B55B1-4F8A-464F-8876-DEC2D8518D28}"/>
              </a:ext>
            </a:extLst>
          </p:cNvPr>
          <p:cNvGraphicFramePr>
            <a:graphicFrameLocks noGrp="1"/>
          </p:cNvGraphicFramePr>
          <p:nvPr>
            <p:extLst>
              <p:ext uri="{D42A27DB-BD31-4B8C-83A1-F6EECF244321}">
                <p14:modId xmlns:p14="http://schemas.microsoft.com/office/powerpoint/2010/main" val="3313564232"/>
              </p:ext>
            </p:extLst>
          </p:nvPr>
        </p:nvGraphicFramePr>
        <p:xfrm>
          <a:off x="348592" y="154005"/>
          <a:ext cx="9430675" cy="5151120"/>
        </p:xfrm>
        <a:graphic>
          <a:graphicData uri="http://schemas.openxmlformats.org/drawingml/2006/table">
            <a:tbl>
              <a:tblPr rtl="1" firstRow="1" firstCol="1" bandRow="1">
                <a:tableStyleId>{7DF18680-E054-41AD-8BC1-D1AEF772440D}</a:tableStyleId>
              </a:tblPr>
              <a:tblGrid>
                <a:gridCol w="4452265">
                  <a:extLst>
                    <a:ext uri="{9D8B030D-6E8A-4147-A177-3AD203B41FA5}">
                      <a16:colId xmlns:a16="http://schemas.microsoft.com/office/drawing/2014/main" val="1279837959"/>
                    </a:ext>
                  </a:extLst>
                </a:gridCol>
                <a:gridCol w="829735">
                  <a:extLst>
                    <a:ext uri="{9D8B030D-6E8A-4147-A177-3AD203B41FA5}">
                      <a16:colId xmlns:a16="http://schemas.microsoft.com/office/drawing/2014/main" val="2696847933"/>
                    </a:ext>
                  </a:extLst>
                </a:gridCol>
                <a:gridCol w="829735">
                  <a:extLst>
                    <a:ext uri="{9D8B030D-6E8A-4147-A177-3AD203B41FA5}">
                      <a16:colId xmlns:a16="http://schemas.microsoft.com/office/drawing/2014/main" val="1394838392"/>
                    </a:ext>
                  </a:extLst>
                </a:gridCol>
                <a:gridCol w="829735">
                  <a:extLst>
                    <a:ext uri="{9D8B030D-6E8A-4147-A177-3AD203B41FA5}">
                      <a16:colId xmlns:a16="http://schemas.microsoft.com/office/drawing/2014/main" val="512521024"/>
                    </a:ext>
                  </a:extLst>
                </a:gridCol>
                <a:gridCol w="829735">
                  <a:extLst>
                    <a:ext uri="{9D8B030D-6E8A-4147-A177-3AD203B41FA5}">
                      <a16:colId xmlns:a16="http://schemas.microsoft.com/office/drawing/2014/main" val="1266948270"/>
                    </a:ext>
                  </a:extLst>
                </a:gridCol>
                <a:gridCol w="829735">
                  <a:extLst>
                    <a:ext uri="{9D8B030D-6E8A-4147-A177-3AD203B41FA5}">
                      <a16:colId xmlns:a16="http://schemas.microsoft.com/office/drawing/2014/main" val="466260998"/>
                    </a:ext>
                  </a:extLst>
                </a:gridCol>
                <a:gridCol w="829735">
                  <a:extLst>
                    <a:ext uri="{9D8B030D-6E8A-4147-A177-3AD203B41FA5}">
                      <a16:colId xmlns:a16="http://schemas.microsoft.com/office/drawing/2014/main" val="1424257367"/>
                    </a:ext>
                  </a:extLst>
                </a:gridCol>
              </a:tblGrid>
              <a:tr h="363539">
                <a:tc>
                  <a:txBody>
                    <a:bodyPr/>
                    <a:lstStyle/>
                    <a:p>
                      <a:pPr marL="0" marR="0" algn="ctr" rtl="1">
                        <a:lnSpc>
                          <a:spcPct val="100000"/>
                        </a:lnSpc>
                        <a:spcBef>
                          <a:spcPts val="0"/>
                        </a:spcBef>
                        <a:spcAft>
                          <a:spcPts val="0"/>
                        </a:spcAft>
                      </a:pPr>
                      <a:r>
                        <a:rPr lang="ar-EG" sz="2600" b="0" dirty="0">
                          <a:effectLst/>
                          <a:latin typeface="Sakkal Majalla" panose="02000000000000000000" pitchFamily="2" charset="-78"/>
                          <a:cs typeface="Sakkal Majalla" panose="02000000000000000000" pitchFamily="2" charset="-78"/>
                        </a:rPr>
                        <a:t>مجالات الاهتمام الحاسمة</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r>
                        <a:rPr lang="en-US" sz="2600" dirty="0">
                          <a:effectLst/>
                          <a:latin typeface="Sakkal Majalla" panose="02000000000000000000" pitchFamily="2" charset="-78"/>
                          <a:cs typeface="Sakkal Majalla" panose="02000000000000000000" pitchFamily="2" charset="-78"/>
                        </a:rPr>
                        <a:t>1</a:t>
                      </a:r>
                      <a:endParaRPr lang="en-US" sz="260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r>
                        <a:rPr lang="en-US" sz="2600" dirty="0">
                          <a:effectLst/>
                          <a:latin typeface="Sakkal Majalla" panose="02000000000000000000" pitchFamily="2" charset="-78"/>
                          <a:cs typeface="Sakkal Majalla" panose="02000000000000000000" pitchFamily="2" charset="-78"/>
                        </a:rPr>
                        <a:t>2</a:t>
                      </a:r>
                      <a:endParaRPr lang="en-US" sz="260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r>
                        <a:rPr lang="en-US" sz="2600" dirty="0">
                          <a:effectLst/>
                          <a:latin typeface="Sakkal Majalla" panose="02000000000000000000" pitchFamily="2" charset="-78"/>
                          <a:cs typeface="Sakkal Majalla" panose="02000000000000000000" pitchFamily="2" charset="-78"/>
                        </a:rPr>
                        <a:t>3</a:t>
                      </a:r>
                      <a:endParaRPr lang="en-US" sz="260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r>
                        <a:rPr lang="en-US" sz="2600" dirty="0">
                          <a:effectLst/>
                          <a:latin typeface="Sakkal Majalla" panose="02000000000000000000" pitchFamily="2" charset="-78"/>
                          <a:cs typeface="Sakkal Majalla" panose="02000000000000000000" pitchFamily="2" charset="-78"/>
                        </a:rPr>
                        <a:t>4</a:t>
                      </a:r>
                      <a:endParaRPr lang="en-US" sz="260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r>
                        <a:rPr lang="en-US" sz="2600" dirty="0">
                          <a:effectLst/>
                          <a:latin typeface="Sakkal Majalla" panose="02000000000000000000" pitchFamily="2" charset="-78"/>
                          <a:cs typeface="Sakkal Majalla" panose="02000000000000000000" pitchFamily="2" charset="-78"/>
                        </a:rPr>
                        <a:t>5</a:t>
                      </a:r>
                      <a:endParaRPr lang="en-US" sz="260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r>
                        <a:rPr lang="en-US" sz="2600" dirty="0">
                          <a:effectLst/>
                          <a:latin typeface="Sakkal Majalla" panose="02000000000000000000" pitchFamily="2" charset="-78"/>
                          <a:cs typeface="Sakkal Majalla" panose="02000000000000000000" pitchFamily="2" charset="-78"/>
                        </a:rPr>
                        <a:t>6</a:t>
                      </a:r>
                      <a:endParaRPr lang="en-US" sz="260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1784472793"/>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المرأة والفقر</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algn="ctr" rtl="1">
                        <a:lnSpc>
                          <a:spcPct val="100000"/>
                        </a:lnSpc>
                        <a:spcBef>
                          <a:spcPts val="0"/>
                        </a:spcBef>
                        <a:spcAft>
                          <a:spcPts val="0"/>
                        </a:spcAft>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1581381491"/>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تعليم المرأة وتدريبها</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3274626531"/>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المرأة والصحة</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821306552"/>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العنف ضد المرأة</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855293618"/>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المرأة والنزاع المسلح</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863081940"/>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المرأة والاقتصاد</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3257282662"/>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المرأة في السلطة وصنع القرار</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2362428586"/>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الآليات المؤسسية للنهوض بالمرأة</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3756137657"/>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الحقوق الإنسانية للمرأة</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383577722"/>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المرأة ووسائل الإعلام</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2760303214"/>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المرأة والبيئة</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3940012783"/>
                  </a:ext>
                </a:extLst>
              </a:tr>
              <a:tr h="363539">
                <a:tc>
                  <a:txBody>
                    <a:bodyPr/>
                    <a:lstStyle/>
                    <a:p>
                      <a:pPr marL="0" marR="0" algn="r" rtl="1">
                        <a:lnSpc>
                          <a:spcPct val="100000"/>
                        </a:lnSpc>
                        <a:spcBef>
                          <a:spcPts val="0"/>
                        </a:spcBef>
                        <a:spcAft>
                          <a:spcPts val="0"/>
                        </a:spcAft>
                      </a:pPr>
                      <a:r>
                        <a:rPr lang="ar-SA" sz="2600" b="0" dirty="0">
                          <a:effectLst/>
                          <a:latin typeface="Sakkal Majalla" panose="02000000000000000000" pitchFamily="2" charset="-78"/>
                          <a:cs typeface="Sakkal Majalla" panose="02000000000000000000" pitchFamily="2" charset="-78"/>
                        </a:rPr>
                        <a:t>الطفلة الأنثى</a:t>
                      </a:r>
                      <a:endParaRPr lang="en-US" sz="2600" b="0" dirty="0">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600" dirty="0">
                          <a:solidFill>
                            <a:srgbClr val="C00000"/>
                          </a:solidFill>
                          <a:effectLst/>
                          <a:latin typeface="Sakkal Majalla" panose="02000000000000000000" pitchFamily="2" charset="-78"/>
                          <a:cs typeface="Sakkal Majalla" panose="02000000000000000000" pitchFamily="2" charset="-78"/>
                        </a:rPr>
                        <a:t>✔</a:t>
                      </a:r>
                      <a:endParaRPr lang="en-US" sz="2600" dirty="0">
                        <a:solidFill>
                          <a:srgbClr val="C00000"/>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68580" marR="68580" marT="0" marB="0" anchor="ctr"/>
                </a:tc>
                <a:extLst>
                  <a:ext uri="{0D108BD9-81ED-4DB2-BD59-A6C34878D82A}">
                    <a16:rowId xmlns:a16="http://schemas.microsoft.com/office/drawing/2014/main" val="2527850001"/>
                  </a:ext>
                </a:extLst>
              </a:tr>
            </a:tbl>
          </a:graphicData>
        </a:graphic>
      </p:graphicFrame>
      <p:graphicFrame>
        <p:nvGraphicFramePr>
          <p:cNvPr id="3" name="Table 3">
            <a:extLst>
              <a:ext uri="{FF2B5EF4-FFF2-40B4-BE49-F238E27FC236}">
                <a16:creationId xmlns:a16="http://schemas.microsoft.com/office/drawing/2014/main" id="{B3040D2E-DFD0-49D8-8046-DC71BD34273A}"/>
              </a:ext>
            </a:extLst>
          </p:cNvPr>
          <p:cNvGraphicFramePr>
            <a:graphicFrameLocks noGrp="1"/>
          </p:cNvGraphicFramePr>
          <p:nvPr>
            <p:extLst>
              <p:ext uri="{D42A27DB-BD31-4B8C-83A1-F6EECF244321}">
                <p14:modId xmlns:p14="http://schemas.microsoft.com/office/powerpoint/2010/main" val="974102597"/>
              </p:ext>
            </p:extLst>
          </p:nvPr>
        </p:nvGraphicFramePr>
        <p:xfrm>
          <a:off x="149095" y="5479288"/>
          <a:ext cx="11887200" cy="1405890"/>
        </p:xfrm>
        <a:graphic>
          <a:graphicData uri="http://schemas.openxmlformats.org/drawingml/2006/table">
            <a:tbl>
              <a:tblPr firstRow="1" bandRow="1">
                <a:tableStyleId>{5C22544A-7EE6-4342-B048-85BDC9FD1C3A}</a:tableStyleId>
              </a:tblPr>
              <a:tblGrid>
                <a:gridCol w="5577840">
                  <a:extLst>
                    <a:ext uri="{9D8B030D-6E8A-4147-A177-3AD203B41FA5}">
                      <a16:colId xmlns:a16="http://schemas.microsoft.com/office/drawing/2014/main" val="2381358048"/>
                    </a:ext>
                  </a:extLst>
                </a:gridCol>
                <a:gridCol w="457200">
                  <a:extLst>
                    <a:ext uri="{9D8B030D-6E8A-4147-A177-3AD203B41FA5}">
                      <a16:colId xmlns:a16="http://schemas.microsoft.com/office/drawing/2014/main" val="2639574629"/>
                    </a:ext>
                  </a:extLst>
                </a:gridCol>
                <a:gridCol w="5394960">
                  <a:extLst>
                    <a:ext uri="{9D8B030D-6E8A-4147-A177-3AD203B41FA5}">
                      <a16:colId xmlns:a16="http://schemas.microsoft.com/office/drawing/2014/main" val="682000267"/>
                    </a:ext>
                  </a:extLst>
                </a:gridCol>
                <a:gridCol w="457200">
                  <a:extLst>
                    <a:ext uri="{9D8B030D-6E8A-4147-A177-3AD203B41FA5}">
                      <a16:colId xmlns:a16="http://schemas.microsoft.com/office/drawing/2014/main" val="2081155040"/>
                    </a:ext>
                  </a:extLst>
                </a:gridCol>
              </a:tblGrid>
              <a:tr h="381784">
                <a:tc>
                  <a:txBody>
                    <a:bodyPr/>
                    <a:lstStyle/>
                    <a:p>
                      <a:pPr algn="r"/>
                      <a:r>
                        <a:rPr lang="ar-SA" sz="2200" b="1" dirty="0">
                          <a:solidFill>
                            <a:srgbClr val="134985"/>
                          </a:solidFill>
                          <a:effectLst/>
                          <a:latin typeface="Sakkal Majalla" panose="02000000000000000000" pitchFamily="2" charset="-78"/>
                          <a:cs typeface="Sakkal Majalla" panose="02000000000000000000" pitchFamily="2" charset="-78"/>
                        </a:rPr>
                        <a:t>المشاركة والمساءلة والمؤسسات المراعية لمنظور المساواة بين الجنسين</a:t>
                      </a:r>
                      <a:endParaRPr lang="en-US" sz="2200" dirty="0">
                        <a:solidFill>
                          <a:srgbClr val="134985"/>
                        </a:solidFill>
                        <a:effectLst/>
                        <a:latin typeface="Sakkal Majalla" panose="02000000000000000000" pitchFamily="2" charset="-78"/>
                        <a:cs typeface="Sakkal Majalla" panose="02000000000000000000" pitchFamily="2" charset="-78"/>
                      </a:endParaRP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tc>
                  <a:txBody>
                    <a:bodyPr/>
                    <a:lstStyle/>
                    <a:p>
                      <a:pPr algn="ctr"/>
                      <a:r>
                        <a:rPr lang="en-US" sz="2200" b="0" dirty="0">
                          <a:solidFill>
                            <a:srgbClr val="134985"/>
                          </a:solidFill>
                          <a:latin typeface="Sakkal Majalla" panose="02000000000000000000" pitchFamily="2" charset="-78"/>
                          <a:cs typeface="Sakkal Majalla" panose="02000000000000000000" pitchFamily="2" charset="-78"/>
                        </a:rPr>
                        <a:t>4</a:t>
                      </a: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tc>
                  <a:txBody>
                    <a:bodyPr/>
                    <a:lstStyle/>
                    <a:p>
                      <a:pPr marL="17780" algn="just" rtl="1">
                        <a:lnSpc>
                          <a:spcPct val="150000"/>
                        </a:lnSpc>
                      </a:pPr>
                      <a:r>
                        <a:rPr lang="ar-LB" sz="2200" b="1" dirty="0">
                          <a:solidFill>
                            <a:srgbClr val="134985"/>
                          </a:solidFill>
                          <a:effectLst/>
                          <a:latin typeface="Sakkal Majalla" panose="02000000000000000000" pitchFamily="2" charset="-78"/>
                          <a:cs typeface="Sakkal Majalla" panose="02000000000000000000" pitchFamily="2" charset="-78"/>
                        </a:rPr>
                        <a:t>التنمية الشاملة والرخاء المشترك والعمل اللائق</a:t>
                      </a:r>
                      <a:endParaRPr lang="ar-EG" sz="2200" b="1" dirty="0">
                        <a:solidFill>
                          <a:srgbClr val="134985"/>
                        </a:solidFill>
                        <a:effectLst/>
                        <a:latin typeface="Sakkal Majalla" panose="02000000000000000000" pitchFamily="2" charset="-78"/>
                        <a:cs typeface="Sakkal Majalla" panose="02000000000000000000" pitchFamily="2" charset="-78"/>
                      </a:endParaRP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tc>
                  <a:txBody>
                    <a:bodyPr/>
                    <a:lstStyle/>
                    <a:p>
                      <a:pPr algn="ctr"/>
                      <a:r>
                        <a:rPr lang="en-US" sz="2200" b="0" dirty="0">
                          <a:solidFill>
                            <a:srgbClr val="134985"/>
                          </a:solidFill>
                          <a:latin typeface="Sakkal Majalla" panose="02000000000000000000" pitchFamily="2" charset="-78"/>
                          <a:cs typeface="Sakkal Majalla" panose="02000000000000000000" pitchFamily="2" charset="-78"/>
                        </a:rPr>
                        <a:t>1</a:t>
                      </a: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extLst>
                  <a:ext uri="{0D108BD9-81ED-4DB2-BD59-A6C34878D82A}">
                    <a16:rowId xmlns:a16="http://schemas.microsoft.com/office/drawing/2014/main" val="2216567191"/>
                  </a:ext>
                </a:extLst>
              </a:tr>
              <a:tr h="381784">
                <a:tc>
                  <a:txBody>
                    <a:bodyPr/>
                    <a:lstStyle/>
                    <a:p>
                      <a:pPr algn="r"/>
                      <a:r>
                        <a:rPr lang="ar-SA" sz="2200" b="1" dirty="0">
                          <a:solidFill>
                            <a:srgbClr val="134985"/>
                          </a:solidFill>
                          <a:effectLst/>
                          <a:latin typeface="Sakkal Majalla" panose="02000000000000000000" pitchFamily="2" charset="-78"/>
                          <a:cs typeface="Sakkal Majalla" panose="02000000000000000000" pitchFamily="2" charset="-78"/>
                        </a:rPr>
                        <a:t>المجتمعات المسالمة التي لا يُهمّش فيها أحد</a:t>
                      </a:r>
                      <a:endParaRPr lang="en-US" sz="2200" dirty="0">
                        <a:solidFill>
                          <a:srgbClr val="134985"/>
                        </a:solidFill>
                        <a:effectLst/>
                        <a:latin typeface="Sakkal Majalla" panose="02000000000000000000" pitchFamily="2" charset="-78"/>
                        <a:cs typeface="Sakkal Majalla" panose="02000000000000000000" pitchFamily="2" charset="-78"/>
                      </a:endParaRP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tc>
                  <a:txBody>
                    <a:bodyPr/>
                    <a:lstStyle/>
                    <a:p>
                      <a:pPr algn="ctr"/>
                      <a:r>
                        <a:rPr lang="en-US" sz="2200" b="0" dirty="0">
                          <a:solidFill>
                            <a:srgbClr val="134985"/>
                          </a:solidFill>
                          <a:latin typeface="Sakkal Majalla" panose="02000000000000000000" pitchFamily="2" charset="-78"/>
                          <a:cs typeface="Sakkal Majalla" panose="02000000000000000000" pitchFamily="2" charset="-78"/>
                        </a:rPr>
                        <a:t>5</a:t>
                      </a: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tc>
                  <a:txBody>
                    <a:bodyPr/>
                    <a:lstStyle/>
                    <a:p>
                      <a:pPr algn="r"/>
                      <a:r>
                        <a:rPr lang="ar-SA" sz="2200" b="1" dirty="0">
                          <a:solidFill>
                            <a:srgbClr val="134985"/>
                          </a:solidFill>
                          <a:effectLst/>
                          <a:latin typeface="Sakkal Majalla" panose="02000000000000000000" pitchFamily="2" charset="-78"/>
                          <a:cs typeface="Sakkal Majalla" panose="02000000000000000000" pitchFamily="2" charset="-78"/>
                        </a:rPr>
                        <a:t>القضاء على الفقر والحماية الاجتماعية والخدمات الاجتماعية</a:t>
                      </a:r>
                      <a:endParaRPr lang="en-US" sz="2200" dirty="0">
                        <a:solidFill>
                          <a:srgbClr val="134985"/>
                        </a:solidFill>
                        <a:effectLst/>
                        <a:latin typeface="Sakkal Majalla" panose="02000000000000000000" pitchFamily="2" charset="-78"/>
                        <a:cs typeface="Sakkal Majalla" panose="02000000000000000000" pitchFamily="2" charset="-78"/>
                      </a:endParaRP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tc>
                  <a:txBody>
                    <a:bodyPr/>
                    <a:lstStyle/>
                    <a:p>
                      <a:pPr algn="ctr"/>
                      <a:r>
                        <a:rPr lang="en-US" sz="2200" b="0" dirty="0">
                          <a:solidFill>
                            <a:srgbClr val="134985"/>
                          </a:solidFill>
                          <a:latin typeface="Sakkal Majalla" panose="02000000000000000000" pitchFamily="2" charset="-78"/>
                          <a:cs typeface="Sakkal Majalla" panose="02000000000000000000" pitchFamily="2" charset="-78"/>
                        </a:rPr>
                        <a:t>2</a:t>
                      </a: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extLst>
                  <a:ext uri="{0D108BD9-81ED-4DB2-BD59-A6C34878D82A}">
                    <a16:rowId xmlns:a16="http://schemas.microsoft.com/office/drawing/2014/main" val="1950929237"/>
                  </a:ext>
                </a:extLst>
              </a:tr>
              <a:tr h="38178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SA" sz="2200" b="1" dirty="0">
                          <a:solidFill>
                            <a:srgbClr val="134985"/>
                          </a:solidFill>
                          <a:effectLst/>
                          <a:latin typeface="Sakkal Majalla" panose="02000000000000000000" pitchFamily="2" charset="-78"/>
                          <a:cs typeface="Sakkal Majalla" panose="02000000000000000000" pitchFamily="2" charset="-78"/>
                        </a:rPr>
                        <a:t>الحفاظ على البيئة وحمايتها وإصلاحها</a:t>
                      </a:r>
                      <a:endParaRPr lang="en-US" sz="2200" b="1" dirty="0">
                        <a:solidFill>
                          <a:srgbClr val="134985"/>
                        </a:solidFill>
                        <a:effectLst/>
                        <a:latin typeface="Sakkal Majalla" panose="02000000000000000000" pitchFamily="2" charset="-78"/>
                        <a:cs typeface="Sakkal Majalla" panose="02000000000000000000" pitchFamily="2" charset="-78"/>
                      </a:endParaRP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tc>
                  <a:txBody>
                    <a:bodyPr/>
                    <a:lstStyle/>
                    <a:p>
                      <a:pPr algn="ctr"/>
                      <a:r>
                        <a:rPr lang="en-US" sz="2200" b="0" dirty="0">
                          <a:solidFill>
                            <a:srgbClr val="134985"/>
                          </a:solidFill>
                          <a:latin typeface="Sakkal Majalla" panose="02000000000000000000" pitchFamily="2" charset="-78"/>
                          <a:cs typeface="Sakkal Majalla" panose="02000000000000000000" pitchFamily="2" charset="-78"/>
                        </a:rPr>
                        <a:t>6</a:t>
                      </a: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tc>
                  <a:txBody>
                    <a:bodyPr/>
                    <a:lstStyle/>
                    <a:p>
                      <a:pPr algn="r"/>
                      <a:r>
                        <a:rPr lang="ar-SA" sz="2200" b="1" dirty="0">
                          <a:solidFill>
                            <a:srgbClr val="134985"/>
                          </a:solidFill>
                          <a:effectLst/>
                          <a:latin typeface="Sakkal Majalla" panose="02000000000000000000" pitchFamily="2" charset="-78"/>
                          <a:cs typeface="Sakkal Majalla" panose="02000000000000000000" pitchFamily="2" charset="-78"/>
                        </a:rPr>
                        <a:t>التحرر من العنف والوصم والقوالب النمطية</a:t>
                      </a:r>
                      <a:endParaRPr lang="en-US" sz="2200" dirty="0">
                        <a:solidFill>
                          <a:srgbClr val="134985"/>
                        </a:solidFill>
                        <a:effectLst/>
                        <a:latin typeface="Sakkal Majalla" panose="02000000000000000000" pitchFamily="2" charset="-78"/>
                        <a:cs typeface="Sakkal Majalla" panose="02000000000000000000" pitchFamily="2" charset="-78"/>
                      </a:endParaRP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tc>
                  <a:txBody>
                    <a:bodyPr/>
                    <a:lstStyle/>
                    <a:p>
                      <a:pPr algn="ctr"/>
                      <a:r>
                        <a:rPr lang="en-US" sz="2200" b="0" dirty="0">
                          <a:solidFill>
                            <a:srgbClr val="134985"/>
                          </a:solidFill>
                          <a:latin typeface="Sakkal Majalla" panose="02000000000000000000" pitchFamily="2" charset="-78"/>
                          <a:cs typeface="Sakkal Majalla" panose="02000000000000000000" pitchFamily="2" charset="-78"/>
                        </a:rPr>
                        <a:t>3</a:t>
                      </a:r>
                    </a:p>
                  </a:txBody>
                  <a:tcPr anchor="ctr">
                    <a:lnL w="28575" cap="flat" cmpd="sng" algn="ctr">
                      <a:solidFill>
                        <a:srgbClr val="134985"/>
                      </a:solidFill>
                      <a:prstDash val="solid"/>
                      <a:round/>
                      <a:headEnd type="none" w="med" len="med"/>
                      <a:tailEnd type="none" w="med" len="med"/>
                    </a:lnL>
                    <a:lnR w="28575" cap="flat" cmpd="sng" algn="ctr">
                      <a:solidFill>
                        <a:srgbClr val="134985"/>
                      </a:solidFill>
                      <a:prstDash val="solid"/>
                      <a:round/>
                      <a:headEnd type="none" w="med" len="med"/>
                      <a:tailEnd type="none" w="med" len="med"/>
                    </a:lnR>
                    <a:lnT w="28575" cap="flat" cmpd="sng" algn="ctr">
                      <a:solidFill>
                        <a:srgbClr val="134985"/>
                      </a:solidFill>
                      <a:prstDash val="solid"/>
                      <a:round/>
                      <a:headEnd type="none" w="med" len="med"/>
                      <a:tailEnd type="none" w="med" len="med"/>
                    </a:lnT>
                    <a:lnB w="28575" cap="flat" cmpd="sng" algn="ctr">
                      <a:solidFill>
                        <a:srgbClr val="134985"/>
                      </a:solidFill>
                      <a:prstDash val="solid"/>
                      <a:round/>
                      <a:headEnd type="none" w="med" len="med"/>
                      <a:tailEnd type="none" w="med" len="med"/>
                    </a:lnB>
                    <a:noFill/>
                  </a:tcPr>
                </a:tc>
                <a:extLst>
                  <a:ext uri="{0D108BD9-81ED-4DB2-BD59-A6C34878D82A}">
                    <a16:rowId xmlns:a16="http://schemas.microsoft.com/office/drawing/2014/main" val="2631187887"/>
                  </a:ext>
                </a:extLst>
              </a:tr>
            </a:tbl>
          </a:graphicData>
        </a:graphic>
      </p:graphicFrame>
      <p:sp>
        <p:nvSpPr>
          <p:cNvPr id="5" name="TextBox 4">
            <a:extLst>
              <a:ext uri="{FF2B5EF4-FFF2-40B4-BE49-F238E27FC236}">
                <a16:creationId xmlns:a16="http://schemas.microsoft.com/office/drawing/2014/main" id="{AA998E3F-68AA-4375-8F20-F2DF39987C20}"/>
              </a:ext>
            </a:extLst>
          </p:cNvPr>
          <p:cNvSpPr txBox="1"/>
          <p:nvPr/>
        </p:nvSpPr>
        <p:spPr>
          <a:xfrm>
            <a:off x="10443415" y="596765"/>
            <a:ext cx="1299410" cy="4031873"/>
          </a:xfrm>
          <a:custGeom>
            <a:avLst/>
            <a:gdLst>
              <a:gd name="connsiteX0" fmla="*/ 0 w 1299410"/>
              <a:gd name="connsiteY0" fmla="*/ 0 h 4031873"/>
              <a:gd name="connsiteX1" fmla="*/ 407148 w 1299410"/>
              <a:gd name="connsiteY1" fmla="*/ 0 h 4031873"/>
              <a:gd name="connsiteX2" fmla="*/ 801303 w 1299410"/>
              <a:gd name="connsiteY2" fmla="*/ 0 h 4031873"/>
              <a:gd name="connsiteX3" fmla="*/ 1299410 w 1299410"/>
              <a:gd name="connsiteY3" fmla="*/ 0 h 4031873"/>
              <a:gd name="connsiteX4" fmla="*/ 1299410 w 1299410"/>
              <a:gd name="connsiteY4" fmla="*/ 535663 h 4031873"/>
              <a:gd name="connsiteX5" fmla="*/ 1299410 w 1299410"/>
              <a:gd name="connsiteY5" fmla="*/ 1071326 h 4031873"/>
              <a:gd name="connsiteX6" fmla="*/ 1299410 w 1299410"/>
              <a:gd name="connsiteY6" fmla="*/ 1687627 h 4031873"/>
              <a:gd name="connsiteX7" fmla="*/ 1299410 w 1299410"/>
              <a:gd name="connsiteY7" fmla="*/ 2344246 h 4031873"/>
              <a:gd name="connsiteX8" fmla="*/ 1299410 w 1299410"/>
              <a:gd name="connsiteY8" fmla="*/ 3000865 h 4031873"/>
              <a:gd name="connsiteX9" fmla="*/ 1299410 w 1299410"/>
              <a:gd name="connsiteY9" fmla="*/ 3536529 h 4031873"/>
              <a:gd name="connsiteX10" fmla="*/ 1299410 w 1299410"/>
              <a:gd name="connsiteY10" fmla="*/ 4031873 h 4031873"/>
              <a:gd name="connsiteX11" fmla="*/ 892262 w 1299410"/>
              <a:gd name="connsiteY11" fmla="*/ 4031873 h 4031873"/>
              <a:gd name="connsiteX12" fmla="*/ 498107 w 1299410"/>
              <a:gd name="connsiteY12" fmla="*/ 4031873 h 4031873"/>
              <a:gd name="connsiteX13" fmla="*/ 0 w 1299410"/>
              <a:gd name="connsiteY13" fmla="*/ 4031873 h 4031873"/>
              <a:gd name="connsiteX14" fmla="*/ 0 w 1299410"/>
              <a:gd name="connsiteY14" fmla="*/ 3496210 h 4031873"/>
              <a:gd name="connsiteX15" fmla="*/ 0 w 1299410"/>
              <a:gd name="connsiteY15" fmla="*/ 2960547 h 4031873"/>
              <a:gd name="connsiteX16" fmla="*/ 0 w 1299410"/>
              <a:gd name="connsiteY16" fmla="*/ 2465202 h 4031873"/>
              <a:gd name="connsiteX17" fmla="*/ 0 w 1299410"/>
              <a:gd name="connsiteY17" fmla="*/ 1808583 h 4031873"/>
              <a:gd name="connsiteX18" fmla="*/ 0 w 1299410"/>
              <a:gd name="connsiteY18" fmla="*/ 1353557 h 4031873"/>
              <a:gd name="connsiteX19" fmla="*/ 0 w 1299410"/>
              <a:gd name="connsiteY19" fmla="*/ 898532 h 4031873"/>
              <a:gd name="connsiteX20" fmla="*/ 0 w 1299410"/>
              <a:gd name="connsiteY20" fmla="*/ 0 h 4031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9410" h="4031873" extrusionOk="0">
                <a:moveTo>
                  <a:pt x="0" y="0"/>
                </a:moveTo>
                <a:cubicBezTo>
                  <a:pt x="185948" y="-7737"/>
                  <a:pt x="280530" y="12713"/>
                  <a:pt x="407148" y="0"/>
                </a:cubicBezTo>
                <a:cubicBezTo>
                  <a:pt x="533766" y="-12713"/>
                  <a:pt x="649833" y="19056"/>
                  <a:pt x="801303" y="0"/>
                </a:cubicBezTo>
                <a:cubicBezTo>
                  <a:pt x="952773" y="-19056"/>
                  <a:pt x="1061586" y="42551"/>
                  <a:pt x="1299410" y="0"/>
                </a:cubicBezTo>
                <a:cubicBezTo>
                  <a:pt x="1360536" y="125765"/>
                  <a:pt x="1290888" y="367105"/>
                  <a:pt x="1299410" y="535663"/>
                </a:cubicBezTo>
                <a:cubicBezTo>
                  <a:pt x="1307932" y="704221"/>
                  <a:pt x="1236395" y="952515"/>
                  <a:pt x="1299410" y="1071326"/>
                </a:cubicBezTo>
                <a:cubicBezTo>
                  <a:pt x="1362425" y="1190137"/>
                  <a:pt x="1283990" y="1398794"/>
                  <a:pt x="1299410" y="1687627"/>
                </a:cubicBezTo>
                <a:cubicBezTo>
                  <a:pt x="1314830" y="1976460"/>
                  <a:pt x="1294460" y="2200243"/>
                  <a:pt x="1299410" y="2344246"/>
                </a:cubicBezTo>
                <a:cubicBezTo>
                  <a:pt x="1304360" y="2488249"/>
                  <a:pt x="1279188" y="2823036"/>
                  <a:pt x="1299410" y="3000865"/>
                </a:cubicBezTo>
                <a:cubicBezTo>
                  <a:pt x="1319632" y="3178694"/>
                  <a:pt x="1241533" y="3356073"/>
                  <a:pt x="1299410" y="3536529"/>
                </a:cubicBezTo>
                <a:cubicBezTo>
                  <a:pt x="1357287" y="3716985"/>
                  <a:pt x="1283253" y="3893477"/>
                  <a:pt x="1299410" y="4031873"/>
                </a:cubicBezTo>
                <a:cubicBezTo>
                  <a:pt x="1154667" y="4049591"/>
                  <a:pt x="1068481" y="4004250"/>
                  <a:pt x="892262" y="4031873"/>
                </a:cubicBezTo>
                <a:cubicBezTo>
                  <a:pt x="716043" y="4059496"/>
                  <a:pt x="648417" y="4017085"/>
                  <a:pt x="498107" y="4031873"/>
                </a:cubicBezTo>
                <a:cubicBezTo>
                  <a:pt x="347798" y="4046661"/>
                  <a:pt x="104816" y="4010926"/>
                  <a:pt x="0" y="4031873"/>
                </a:cubicBezTo>
                <a:cubicBezTo>
                  <a:pt x="-21483" y="3863407"/>
                  <a:pt x="30639" y="3703060"/>
                  <a:pt x="0" y="3496210"/>
                </a:cubicBezTo>
                <a:cubicBezTo>
                  <a:pt x="-30639" y="3289360"/>
                  <a:pt x="37949" y="3192855"/>
                  <a:pt x="0" y="2960547"/>
                </a:cubicBezTo>
                <a:cubicBezTo>
                  <a:pt x="-37949" y="2728239"/>
                  <a:pt x="56" y="2691409"/>
                  <a:pt x="0" y="2465202"/>
                </a:cubicBezTo>
                <a:cubicBezTo>
                  <a:pt x="-56" y="2238995"/>
                  <a:pt x="30726" y="2126689"/>
                  <a:pt x="0" y="1808583"/>
                </a:cubicBezTo>
                <a:cubicBezTo>
                  <a:pt x="-30726" y="1490477"/>
                  <a:pt x="14013" y="1494632"/>
                  <a:pt x="0" y="1353557"/>
                </a:cubicBezTo>
                <a:cubicBezTo>
                  <a:pt x="-14013" y="1212482"/>
                  <a:pt x="13810" y="1045041"/>
                  <a:pt x="0" y="898532"/>
                </a:cubicBezTo>
                <a:cubicBezTo>
                  <a:pt x="-13810" y="752023"/>
                  <a:pt x="10820" y="429907"/>
                  <a:pt x="0" y="0"/>
                </a:cubicBezTo>
                <a:close/>
              </a:path>
            </a:pathLst>
          </a:custGeom>
          <a:noFill/>
          <a:ln w="38100">
            <a:solidFill>
              <a:srgbClr val="C00000"/>
            </a:solidFill>
            <a:extLst>
              <a:ext uri="{C807C97D-BFC1-408E-A445-0C87EB9F89A2}">
                <ask:lineSketchStyleProps xmlns:ask="http://schemas.microsoft.com/office/drawing/2018/sketchyshapes" sd="3862781193">
                  <a:prstGeom prst="rect">
                    <a:avLst/>
                  </a:prstGeom>
                  <ask:type>
                    <ask:lineSketchScribble/>
                  </ask:type>
                </ask:lineSketchStyleProps>
              </a:ext>
            </a:extLst>
          </a:ln>
        </p:spPr>
        <p:txBody>
          <a:bodyPr wrap="square" rtlCol="0">
            <a:spAutoFit/>
          </a:bodyPr>
          <a:lstStyle/>
          <a:p>
            <a:pPr algn="r" rtl="1"/>
            <a:r>
              <a:rPr lang="ar-EG" sz="3200" dirty="0">
                <a:solidFill>
                  <a:srgbClr val="134985"/>
                </a:solidFill>
                <a:latin typeface="Sakkal Majalla" panose="02000000000000000000" pitchFamily="2" charset="-78"/>
                <a:cs typeface="Sakkal Majalla" panose="02000000000000000000" pitchFamily="2" charset="-78"/>
              </a:rPr>
              <a:t>تجميع مجالات الاهتمام الحاسمة الواردة في منهاج عمل بيجين</a:t>
            </a:r>
            <a:endParaRPr lang="en-US" sz="3200" dirty="0">
              <a:solidFill>
                <a:srgbClr val="134985"/>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605525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819C67-4347-4A73-8323-BCA23437ED71}"/>
              </a:ext>
            </a:extLst>
          </p:cNvPr>
          <p:cNvSpPr/>
          <p:nvPr/>
        </p:nvSpPr>
        <p:spPr>
          <a:xfrm>
            <a:off x="609600" y="1470745"/>
            <a:ext cx="10972800" cy="1504804"/>
          </a:xfrm>
          <a:prstGeom prst="rect">
            <a:avLst/>
          </a:prstGeom>
          <a:solidFill>
            <a:schemeClr val="bg1"/>
          </a:solidFill>
        </p:spPr>
        <p:txBody>
          <a:bodyPr wrap="square">
            <a:noAutofit/>
          </a:bodyPr>
          <a:lstStyle/>
          <a:p>
            <a:pPr marL="17780" algn="ctr" rtl="1">
              <a:lnSpc>
                <a:spcPct val="150000"/>
              </a:lnSpc>
            </a:pPr>
            <a:r>
              <a:rPr lang="ar-LB"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أولا</a:t>
            </a:r>
            <a:r>
              <a:rPr lang="ar-EG"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r>
              <a:rPr lang="ar-LB" sz="4400" b="1" dirty="0">
                <a:solidFill>
                  <a:srgbClr val="C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LB"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التنمية الشاملة والرخاء المشترك والعمل اللائق</a:t>
            </a:r>
            <a:endParaRPr lang="en-US" sz="44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marL="17780" marR="0" algn="ctr" rtl="1">
              <a:lnSpc>
                <a:spcPct val="150000"/>
              </a:lnSpc>
              <a:spcBef>
                <a:spcPts val="0"/>
              </a:spcBef>
              <a:spcAft>
                <a:spcPts val="0"/>
              </a:spcAft>
            </a:pPr>
            <a:r>
              <a:rPr lang="ar-SA"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endParaRPr lang="en-US" sz="44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graphicFrame>
        <p:nvGraphicFramePr>
          <p:cNvPr id="5" name="Table 4">
            <a:extLst>
              <a:ext uri="{FF2B5EF4-FFF2-40B4-BE49-F238E27FC236}">
                <a16:creationId xmlns:a16="http://schemas.microsoft.com/office/drawing/2014/main" id="{7FF6CADE-835F-ED84-34FD-9271754F6986}"/>
              </a:ext>
            </a:extLst>
          </p:cNvPr>
          <p:cNvGraphicFramePr>
            <a:graphicFrameLocks noGrp="1"/>
          </p:cNvGraphicFramePr>
          <p:nvPr>
            <p:extLst>
              <p:ext uri="{D42A27DB-BD31-4B8C-83A1-F6EECF244321}">
                <p14:modId xmlns:p14="http://schemas.microsoft.com/office/powerpoint/2010/main" val="3826900085"/>
              </p:ext>
            </p:extLst>
          </p:nvPr>
        </p:nvGraphicFramePr>
        <p:xfrm>
          <a:off x="1524000" y="2929466"/>
          <a:ext cx="9144000" cy="21945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3155451328"/>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تعزيز المساواة بين الجنسين في مجال العمل على مدى السنوات الخمس الماضية.</a:t>
                      </a:r>
                      <a:endParaRPr lang="en-US"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2">
                        <a:lumMod val="40000"/>
                        <a:lumOff val="60000"/>
                      </a:schemeClr>
                    </a:solidFill>
                  </a:tcPr>
                </a:tc>
                <a:extLst>
                  <a:ext uri="{0D108BD9-81ED-4DB2-BD59-A6C34878D82A}">
                    <a16:rowId xmlns:a16="http://schemas.microsoft.com/office/drawing/2014/main" val="3661169058"/>
                  </a:ext>
                </a:extLst>
              </a:tr>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الرعاية غير مدفوعة الأجر والعمل المنزلي وتعزيز التوازن بين الحياة المهنية والأُسَرية وتعزيز حقوق العاملين في مجال الرعاية مدفوعة الأجر.</a:t>
                      </a:r>
                      <a:endParaRPr lang="en-US" sz="2400"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2">
                        <a:lumMod val="40000"/>
                        <a:lumOff val="60000"/>
                      </a:schemeClr>
                    </a:solidFill>
                  </a:tcPr>
                </a:tc>
                <a:extLst>
                  <a:ext uri="{0D108BD9-81ED-4DB2-BD59-A6C34878D82A}">
                    <a16:rowId xmlns:a16="http://schemas.microsoft.com/office/drawing/2014/main" val="2790926130"/>
                  </a:ext>
                </a:extLst>
              </a:tr>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تقليص الفجوة الرقمية بين الجنسين</a:t>
                      </a:r>
                      <a:r>
                        <a:rPr lang="en-US"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a:t>
                      </a:r>
                    </a:p>
                  </a:txBody>
                  <a:tcPr>
                    <a:solidFill>
                      <a:schemeClr val="accent6">
                        <a:lumMod val="40000"/>
                        <a:lumOff val="60000"/>
                      </a:schemeClr>
                    </a:solidFill>
                  </a:tcPr>
                </a:tc>
                <a:extLst>
                  <a:ext uri="{0D108BD9-81ED-4DB2-BD59-A6C34878D82A}">
                    <a16:rowId xmlns:a16="http://schemas.microsoft.com/office/drawing/2014/main" val="706009617"/>
                  </a:ext>
                </a:extLst>
              </a:tr>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TN"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سياسات الاقتصاد الكلّي المتبعة لدعم اقتصاد يحقق قدرًا أكبر من المساواة بين الجنسين</a:t>
                      </a:r>
                      <a:r>
                        <a:rPr lang="en-US"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a:t>
                      </a:r>
                      <a:endParaRPr lang="en-US" sz="2400"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val="1804871492"/>
                  </a:ext>
                </a:extLst>
              </a:tr>
            </a:tbl>
          </a:graphicData>
        </a:graphic>
      </p:graphicFrame>
    </p:spTree>
    <p:extLst>
      <p:ext uri="{BB962C8B-B14F-4D97-AF65-F5344CB8AC3E}">
        <p14:creationId xmlns:p14="http://schemas.microsoft.com/office/powerpoint/2010/main" val="4111492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A02CEA8-AD25-CBF8-43FA-1FE58BFB7A1C}"/>
              </a:ext>
            </a:extLst>
          </p:cNvPr>
          <p:cNvGraphicFramePr>
            <a:graphicFrameLocks noGrp="1"/>
          </p:cNvGraphicFramePr>
          <p:nvPr>
            <p:extLst>
              <p:ext uri="{D42A27DB-BD31-4B8C-83A1-F6EECF244321}">
                <p14:modId xmlns:p14="http://schemas.microsoft.com/office/powerpoint/2010/main" val="3934437912"/>
              </p:ext>
            </p:extLst>
          </p:nvPr>
        </p:nvGraphicFramePr>
        <p:xfrm>
          <a:off x="2225040" y="277706"/>
          <a:ext cx="8397240" cy="457200"/>
        </p:xfrm>
        <a:graphic>
          <a:graphicData uri="http://schemas.openxmlformats.org/drawingml/2006/table">
            <a:tbl>
              <a:tblPr firstRow="1" bandRow="1">
                <a:tableStyleId>{5C22544A-7EE6-4342-B048-85BDC9FD1C3A}</a:tableStyleId>
              </a:tblPr>
              <a:tblGrid>
                <a:gridCol w="8397240">
                  <a:extLst>
                    <a:ext uri="{9D8B030D-6E8A-4147-A177-3AD203B41FA5}">
                      <a16:colId xmlns:a16="http://schemas.microsoft.com/office/drawing/2014/main" val="3155451328"/>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تعزيز المساواة بين الجنسين في مجال العمل على مدى السنوات الخمس الماضية.</a:t>
                      </a:r>
                      <a:endParaRPr lang="en-US" sz="2400" b="1" kern="12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2">
                        <a:lumMod val="40000"/>
                        <a:lumOff val="60000"/>
                      </a:schemeClr>
                    </a:solidFill>
                  </a:tcPr>
                </a:tc>
                <a:extLst>
                  <a:ext uri="{0D108BD9-81ED-4DB2-BD59-A6C34878D82A}">
                    <a16:rowId xmlns:a16="http://schemas.microsoft.com/office/drawing/2014/main" val="3661169058"/>
                  </a:ext>
                </a:extLst>
              </a:tr>
            </a:tbl>
          </a:graphicData>
        </a:graphic>
      </p:graphicFrame>
      <p:sp>
        <p:nvSpPr>
          <p:cNvPr id="8" name="TextBox 7">
            <a:extLst>
              <a:ext uri="{FF2B5EF4-FFF2-40B4-BE49-F238E27FC236}">
                <a16:creationId xmlns:a16="http://schemas.microsoft.com/office/drawing/2014/main" id="{C9CFEF19-CC4F-9769-DB5F-6CDEA7DB6E1F}"/>
              </a:ext>
            </a:extLst>
          </p:cNvPr>
          <p:cNvSpPr txBox="1"/>
          <p:nvPr/>
        </p:nvSpPr>
        <p:spPr>
          <a:xfrm>
            <a:off x="426720" y="898297"/>
            <a:ext cx="11338560" cy="5262979"/>
          </a:xfrm>
          <a:prstGeom prst="rect">
            <a:avLst/>
          </a:prstGeom>
          <a:noFill/>
        </p:spPr>
        <p:txBody>
          <a:bodyPr wrap="square">
            <a:spAutoFit/>
          </a:bodyPr>
          <a:lstStyle/>
          <a:p>
            <a:pPr marL="342900" indent="-342900" algn="r" rtl="1">
              <a:buFont typeface="Wingdings" panose="05000000000000000000" pitchFamily="2" charset="2"/>
              <a:buChar char="¯"/>
            </a:pPr>
            <a:r>
              <a:rPr lang="ar-EG" sz="2400" kern="0" dirty="0">
                <a:effectLst/>
                <a:latin typeface="Calibri" panose="020F0502020204030204" pitchFamily="34" charset="0"/>
                <a:ea typeface="Calibri" panose="020F0502020204030204" pitchFamily="34" charset="0"/>
                <a:cs typeface="Calibri" panose="020F0502020204030204" pitchFamily="34" charset="0"/>
              </a:rPr>
              <a:t>قامت الدول العربية بمجموعة من الإجراءات خلال السنوات الخمس الماضية لتعزيز المساواة بين الجنسين في مجال العمل. </a:t>
            </a:r>
            <a:r>
              <a:rPr lang="ar-JO" sz="2400" kern="0" dirty="0">
                <a:effectLst/>
                <a:latin typeface="Calibri" panose="020F0502020204030204" pitchFamily="34" charset="0"/>
                <a:ea typeface="Calibri" panose="020F0502020204030204" pitchFamily="34" charset="0"/>
                <a:cs typeface="Calibri" panose="020F0502020204030204" pitchFamily="34" charset="0"/>
              </a:rPr>
              <a:t>على صعيد العمل، اجتمعت معظم البلاد العربية في الأعوام الماضية حول أولويات تشريعية مشتركة بهدف تعزيز حماية مشاركة المرأة في العمل، أبرزها: حظر التمييز على أساس الجنس، المساواة في الأجور، إزالة وتعديل القيود على عمل المرأة، رفع إجازة الأمومة مدفوعة الأجر، منح إجازة الأبوة/والدية، وتجريم التحرش الجنسي في مكان العمل.</a:t>
            </a:r>
            <a:endParaRPr lang="en-US" sz="2400" kern="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r" rtl="1">
              <a:buFont typeface="Wingdings" panose="05000000000000000000" pitchFamily="2" charset="2"/>
              <a:buChar char="¯"/>
            </a:pPr>
            <a:r>
              <a:rPr lang="ar-JO" sz="2400" kern="0" dirty="0">
                <a:effectLst/>
                <a:latin typeface="Calibri" panose="020F0502020204030204" pitchFamily="34" charset="0"/>
                <a:ea typeface="Calibri" panose="020F0502020204030204" pitchFamily="34" charset="0"/>
                <a:cs typeface="Calibri" panose="020F0502020204030204" pitchFamily="34" charset="0"/>
              </a:rPr>
              <a:t>فعمدت مجموعة من البلاد العربية إلى تكريس حظر التمييز على أساس الجنس في العمل لمل من شأنه المساس بتكافؤ الفرص في قوانينها، مثل الأردن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2023</a:t>
            </a:r>
            <a:r>
              <a:rPr lang="ar-JO" sz="2400" kern="0" dirty="0">
                <a:effectLst/>
                <a:latin typeface="Calibri" panose="020F0502020204030204" pitchFamily="34" charset="0"/>
                <a:ea typeface="Calibri" panose="020F0502020204030204" pitchFamily="34" charset="0"/>
                <a:cs typeface="Calibri" panose="020F0502020204030204" pitchFamily="34" charset="0"/>
              </a:rPr>
              <a:t>، الإمارات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2022</a:t>
            </a:r>
            <a:r>
              <a:rPr lang="ar-JO" sz="2400" kern="0" dirty="0">
                <a:effectLst/>
                <a:latin typeface="Calibri" panose="020F0502020204030204" pitchFamily="34" charset="0"/>
                <a:ea typeface="Calibri" panose="020F0502020204030204" pitchFamily="34" charset="0"/>
                <a:cs typeface="Calibri" panose="020F0502020204030204" pitchFamily="34" charset="0"/>
              </a:rPr>
              <a:t>، الكويت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2021</a:t>
            </a:r>
            <a:r>
              <a:rPr lang="ar-JO" sz="2400" kern="0" dirty="0">
                <a:effectLst/>
                <a:latin typeface="Calibri" panose="020F0502020204030204" pitchFamily="34" charset="0"/>
                <a:ea typeface="Calibri" panose="020F0502020204030204" pitchFamily="34" charset="0"/>
                <a:cs typeface="Calibri" panose="020F0502020204030204" pitchFamily="34" charset="0"/>
              </a:rPr>
              <a:t>، والسعودية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2020</a:t>
            </a:r>
            <a:r>
              <a:rPr lang="ar-JO" sz="2400" kern="0" dirty="0">
                <a:effectLst/>
                <a:latin typeface="Calibri" panose="020F0502020204030204" pitchFamily="34" charset="0"/>
                <a:ea typeface="Calibri" panose="020F0502020204030204" pitchFamily="34" charset="0"/>
                <a:cs typeface="Calibri" panose="020F0502020204030204" pitchFamily="34" charset="0"/>
              </a:rPr>
              <a:t>. وعدّلت كل من سلطنة عُمان والإمارات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2023</a:t>
            </a:r>
            <a:r>
              <a:rPr lang="ar-JO" sz="2400" kern="0" dirty="0">
                <a:effectLst/>
                <a:latin typeface="Calibri" panose="020F0502020204030204" pitchFamily="34" charset="0"/>
                <a:ea typeface="Calibri" panose="020F0502020204030204" pitchFamily="34" charset="0"/>
                <a:cs typeface="Calibri" panose="020F0502020204030204" pitchFamily="34" charset="0"/>
              </a:rPr>
              <a:t> قانون العمل، بحيث أصبح يحظر على صاحب العمل إنهاء علاقة العمل لعدة أسباب من بينها الجنس، أو الحمل، أو الولادة، أو الرضاعة. وكرّست الإمارات والجزائر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2022</a:t>
            </a:r>
            <a:r>
              <a:rPr lang="ar-JO" sz="2400" kern="0" dirty="0">
                <a:effectLst/>
                <a:latin typeface="Calibri" panose="020F0502020204030204" pitchFamily="34" charset="0"/>
                <a:ea typeface="Calibri" panose="020F0502020204030204" pitchFamily="34" charset="0"/>
                <a:cs typeface="Calibri" panose="020F0502020204030204" pitchFamily="34" charset="0"/>
              </a:rPr>
              <a:t>، والبحرين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2021</a:t>
            </a:r>
            <a:r>
              <a:rPr lang="ar-JO" sz="2400" kern="0" dirty="0">
                <a:effectLst/>
                <a:latin typeface="Calibri" panose="020F0502020204030204" pitchFamily="34" charset="0"/>
                <a:ea typeface="Calibri" panose="020F0502020204030204" pitchFamily="34" charset="0"/>
                <a:cs typeface="Calibri" panose="020F0502020204030204" pitchFamily="34" charset="0"/>
              </a:rPr>
              <a:t>، ومصر والسعودية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2020</a:t>
            </a:r>
            <a:r>
              <a:rPr lang="ar-JO" sz="2400" kern="0" dirty="0">
                <a:effectLst/>
                <a:latin typeface="Calibri" panose="020F0502020204030204" pitchFamily="34" charset="0"/>
                <a:ea typeface="Calibri" panose="020F0502020204030204" pitchFamily="34" charset="0"/>
                <a:cs typeface="Calibri" panose="020F0502020204030204" pitchFamily="34" charset="0"/>
              </a:rPr>
              <a:t>، والأردن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2019</a:t>
            </a:r>
            <a:r>
              <a:rPr lang="ar-JO" sz="2400" kern="0" dirty="0">
                <a:effectLst/>
                <a:latin typeface="Calibri" panose="020F0502020204030204" pitchFamily="34" charset="0"/>
                <a:ea typeface="Calibri" panose="020F0502020204030204" pitchFamily="34" charset="0"/>
                <a:cs typeface="Calibri" panose="020F0502020204030204" pitchFamily="34" charset="0"/>
              </a:rPr>
              <a:t>، مبدأ الإنصاف بالأجور أي المساواة في الأجر عن العمل ذي القيمة المتساوية. </a:t>
            </a:r>
            <a:endParaRPr lang="en-US" sz="2400" kern="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r" rtl="1">
              <a:buFont typeface="Wingdings" panose="05000000000000000000" pitchFamily="2" charset="2"/>
              <a:buChar char="¯"/>
            </a:pPr>
            <a:r>
              <a:rPr lang="ar-JO" sz="2400" kern="0" dirty="0">
                <a:effectLst/>
                <a:latin typeface="Calibri" panose="020F0502020204030204" pitchFamily="34" charset="0"/>
                <a:ea typeface="Calibri" panose="020F0502020204030204" pitchFamily="34" charset="0"/>
                <a:cs typeface="Calibri" panose="020F0502020204030204" pitchFamily="34" charset="0"/>
              </a:rPr>
              <a:t>أقرّت بعض البلدان العربية تعديل وإزالة القيود الواردة في قانون العمل والتي تقيّد عمل المرأة ليلاً أو في صناعات أو مهن معينة مثل البحرين والأردن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2023</a:t>
            </a:r>
            <a:r>
              <a:rPr lang="ar-JO" sz="2400" kern="0" dirty="0">
                <a:effectLst/>
                <a:latin typeface="Calibri" panose="020F0502020204030204" pitchFamily="34" charset="0"/>
                <a:ea typeface="Calibri" panose="020F0502020204030204" pitchFamily="34" charset="0"/>
                <a:cs typeface="Calibri" panose="020F0502020204030204" pitchFamily="34" charset="0"/>
              </a:rPr>
              <a:t>، الكويت والإمارات ومصر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2021</a:t>
            </a:r>
            <a:r>
              <a:rPr lang="ar-JO" sz="2400" kern="0" dirty="0">
                <a:effectLst/>
                <a:latin typeface="Calibri" panose="020F0502020204030204" pitchFamily="34" charset="0"/>
                <a:ea typeface="Calibri" panose="020F0502020204030204" pitchFamily="34" charset="0"/>
                <a:cs typeface="Calibri" panose="020F0502020204030204" pitchFamily="34" charset="0"/>
              </a:rPr>
              <a:t>، والسعودية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2020</a:t>
            </a:r>
            <a:r>
              <a:rPr lang="ar-JO" sz="2400" kern="0" dirty="0">
                <a:effectLst/>
                <a:latin typeface="Calibri" panose="020F0502020204030204" pitchFamily="34" charset="0"/>
                <a:ea typeface="Calibri" panose="020F0502020204030204" pitchFamily="34" charset="0"/>
                <a:cs typeface="Calibri" panose="020F0502020204030204" pitchFamily="34" charset="0"/>
              </a:rPr>
              <a:t>، بهدف تحقيق المزيد من المساواة بين الجنسين في مكان العمل.</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8991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FA2A3E-4E07-2C57-09ED-94B94BCE9367}"/>
              </a:ext>
            </a:extLst>
          </p:cNvPr>
          <p:cNvSpPr txBox="1"/>
          <p:nvPr/>
        </p:nvSpPr>
        <p:spPr>
          <a:xfrm>
            <a:off x="419100" y="654908"/>
            <a:ext cx="10695803" cy="5262979"/>
          </a:xfrm>
          <a:prstGeom prst="rect">
            <a:avLst/>
          </a:prstGeom>
          <a:noFill/>
        </p:spPr>
        <p:txBody>
          <a:bodyPr wrap="square">
            <a:spAutoFit/>
          </a:bodyPr>
          <a:lstStyle/>
          <a:p>
            <a:pPr marL="342900" indent="-342900" algn="r" rtl="1">
              <a:buFont typeface="Wingdings" panose="05000000000000000000" pitchFamily="2" charset="2"/>
              <a:buChar char="¯"/>
            </a:pPr>
            <a:r>
              <a:rPr lang="ar-JO" sz="2400" kern="0" dirty="0">
                <a:effectLst/>
                <a:latin typeface="Calibri" panose="020F0502020204030204" pitchFamily="34" charset="0"/>
                <a:ea typeface="Calibri" panose="020F0502020204030204" pitchFamily="34" charset="0"/>
                <a:cs typeface="Calibri" panose="020F0502020204030204" pitchFamily="34" charset="0"/>
              </a:rPr>
              <a:t>سعت بعض الدولة العربية إلى تعديل تشريعاتها للاقتراب من تحقيق معايير منظمة العمل الدولية الخاصة بإجازة الأمومة المدفوعة الأجر، والبالغة </a:t>
            </a:r>
            <a:r>
              <a:rPr lang="en-US" sz="2400" kern="0" dirty="0">
                <a:effectLst/>
                <a:latin typeface="Calibri" panose="020F0502020204030204" pitchFamily="34" charset="0"/>
                <a:ea typeface="Calibri" panose="020F0502020204030204" pitchFamily="34" charset="0"/>
                <a:cs typeface="Calibri" panose="020F0502020204030204" pitchFamily="34" charset="0"/>
              </a:rPr>
              <a:t>14</a:t>
            </a:r>
            <a:r>
              <a:rPr lang="ar-JO" sz="2400" kern="0" dirty="0">
                <a:effectLst/>
                <a:latin typeface="Calibri" panose="020F0502020204030204" pitchFamily="34" charset="0"/>
                <a:ea typeface="Calibri" panose="020F0502020204030204" pitchFamily="34" charset="0"/>
                <a:cs typeface="Calibri" panose="020F0502020204030204" pitchFamily="34" charset="0"/>
              </a:rPr>
              <a:t> أسبوعاً</a:t>
            </a:r>
            <a:r>
              <a:rPr lang="en-US" sz="2400" kern="0" dirty="0">
                <a:effectLst/>
                <a:latin typeface="Calibri" panose="020F0502020204030204" pitchFamily="34" charset="0"/>
                <a:ea typeface="Calibri" panose="020F0502020204030204" pitchFamily="34" charset="0"/>
                <a:cs typeface="Calibri" panose="020F0502020204030204" pitchFamily="34" charset="0"/>
              </a:rPr>
              <a:t>98) </a:t>
            </a:r>
            <a:r>
              <a:rPr lang="ar-JO" sz="2400" kern="0" dirty="0">
                <a:effectLst/>
                <a:latin typeface="Calibri" panose="020F0502020204030204" pitchFamily="34" charset="0"/>
                <a:ea typeface="Calibri" panose="020F0502020204030204" pitchFamily="34" charset="0"/>
                <a:cs typeface="Calibri" panose="020F0502020204030204" pitchFamily="34" charset="0"/>
              </a:rPr>
              <a:t> يوما</a:t>
            </a:r>
            <a:r>
              <a:rPr lang="en-US" sz="2400" kern="0" dirty="0">
                <a:effectLst/>
                <a:latin typeface="Calibri" panose="020F0502020204030204" pitchFamily="34" charset="0"/>
                <a:ea typeface="Calibri" panose="020F0502020204030204" pitchFamily="34" charset="0"/>
                <a:cs typeface="Calibri" panose="020F0502020204030204" pitchFamily="34" charset="0"/>
              </a:rPr>
              <a:t>(</a:t>
            </a:r>
            <a:r>
              <a:rPr lang="ar-EG" sz="2400" kern="0" dirty="0">
                <a:effectLst/>
                <a:latin typeface="Calibri" panose="020F0502020204030204" pitchFamily="34" charset="0"/>
                <a:ea typeface="Calibri" panose="020F0502020204030204" pitchFamily="34" charset="0"/>
                <a:cs typeface="Calibri" panose="020F0502020204030204" pitchFamily="34" charset="0"/>
              </a:rPr>
              <a:t>.</a:t>
            </a:r>
            <a:r>
              <a:rPr lang="ar-JO" sz="2400" kern="0" dirty="0">
                <a:effectLst/>
                <a:latin typeface="Calibri" panose="020F0502020204030204" pitchFamily="34" charset="0"/>
                <a:ea typeface="Calibri" panose="020F0502020204030204" pitchFamily="34" charset="0"/>
                <a:cs typeface="Calibri" panose="020F0502020204030204" pitchFamily="34" charset="0"/>
              </a:rPr>
              <a:t> </a:t>
            </a:r>
            <a:r>
              <a:rPr lang="ar-EG" sz="2400" kern="0" dirty="0">
                <a:effectLst/>
                <a:latin typeface="Calibri" panose="020F0502020204030204" pitchFamily="34" charset="0"/>
                <a:ea typeface="Calibri" panose="020F0502020204030204" pitchFamily="34" charset="0"/>
                <a:cs typeface="Calibri" panose="020F0502020204030204" pitchFamily="34" charset="0"/>
              </a:rPr>
              <a:t>على سبيل المثال:</a:t>
            </a:r>
          </a:p>
          <a:p>
            <a:pPr algn="r" rtl="1"/>
            <a:r>
              <a:rPr lang="ar-EG" sz="2400" kern="0" dirty="0">
                <a:effectLst/>
                <a:latin typeface="Calibri" panose="020F0502020204030204" pitchFamily="34" charset="0"/>
                <a:ea typeface="Calibri" panose="020F0502020204030204" pitchFamily="34" charset="0"/>
                <a:cs typeface="Calibri" panose="020F0502020204030204" pitchFamily="34" charset="0"/>
              </a:rPr>
              <a:t>	</a:t>
            </a:r>
            <a:r>
              <a:rPr lang="ar-JO" sz="2400" kern="0" dirty="0">
                <a:effectLst/>
                <a:latin typeface="Calibri" panose="020F0502020204030204" pitchFamily="34" charset="0"/>
                <a:ea typeface="Calibri" panose="020F0502020204030204" pitchFamily="34" charset="0"/>
                <a:cs typeface="Calibri" panose="020F0502020204030204" pitchFamily="34" charset="0"/>
              </a:rPr>
              <a:t>سلطنة عُمان </a:t>
            </a:r>
            <a:r>
              <a:rPr lang="ar-EG" sz="2400" kern="0" dirty="0">
                <a:effectLst/>
                <a:latin typeface="Calibri" panose="020F0502020204030204" pitchFamily="34" charset="0"/>
                <a:ea typeface="Calibri" panose="020F0502020204030204" pitchFamily="34" charset="0"/>
                <a:cs typeface="Calibri" panose="020F0502020204030204" pitchFamily="34" charset="0"/>
              </a:rPr>
              <a:t>(</a:t>
            </a:r>
            <a:r>
              <a:rPr lang="en-US" sz="2400" kern="0" dirty="0">
                <a:effectLst/>
                <a:latin typeface="Calibri" panose="020F0502020204030204" pitchFamily="34" charset="0"/>
                <a:ea typeface="Calibri" panose="020F0502020204030204" pitchFamily="34" charset="0"/>
                <a:cs typeface="Calibri" panose="020F0502020204030204" pitchFamily="34" charset="0"/>
              </a:rPr>
              <a:t>2023</a:t>
            </a:r>
            <a:r>
              <a:rPr lang="ar-EG" sz="2400" kern="0" dirty="0">
                <a:effectLst/>
                <a:latin typeface="Calibri" panose="020F0502020204030204" pitchFamily="34" charset="0"/>
                <a:ea typeface="Calibri" panose="020F0502020204030204" pitchFamily="34" charset="0"/>
                <a:cs typeface="Calibri" panose="020F0502020204030204" pitchFamily="34" charset="0"/>
              </a:rPr>
              <a:t>):</a:t>
            </a:r>
            <a:r>
              <a:rPr lang="ar-JO" sz="2400" kern="0" dirty="0">
                <a:effectLst/>
                <a:latin typeface="Calibri" panose="020F0502020204030204" pitchFamily="34" charset="0"/>
                <a:ea typeface="Calibri" panose="020F0502020204030204" pitchFamily="34" charset="0"/>
                <a:cs typeface="Calibri" panose="020F0502020204030204" pitchFamily="34" charset="0"/>
              </a:rPr>
              <a:t> إجازة الأمومة مدة </a:t>
            </a:r>
            <a:r>
              <a:rPr lang="en-US" sz="2400" kern="0" dirty="0">
                <a:effectLst/>
                <a:latin typeface="Calibri" panose="020F0502020204030204" pitchFamily="34" charset="0"/>
                <a:ea typeface="Calibri" panose="020F0502020204030204" pitchFamily="34" charset="0"/>
                <a:cs typeface="Calibri" panose="020F0502020204030204" pitchFamily="34" charset="0"/>
              </a:rPr>
              <a:t>98 </a:t>
            </a:r>
            <a:r>
              <a:rPr lang="ar-JO" sz="2400" kern="0" dirty="0">
                <a:effectLst/>
                <a:latin typeface="Calibri" panose="020F0502020204030204" pitchFamily="34" charset="0"/>
                <a:ea typeface="Calibri" panose="020F0502020204030204" pitchFamily="34" charset="0"/>
                <a:cs typeface="Calibri" panose="020F0502020204030204" pitchFamily="34" charset="0"/>
              </a:rPr>
              <a:t> يوما بدلا عن </a:t>
            </a:r>
            <a:r>
              <a:rPr lang="en-US" sz="2400" kern="0" dirty="0">
                <a:effectLst/>
                <a:latin typeface="Calibri" panose="020F0502020204030204" pitchFamily="34" charset="0"/>
                <a:ea typeface="Calibri" panose="020F0502020204030204" pitchFamily="34" charset="0"/>
                <a:cs typeface="Calibri" panose="020F0502020204030204" pitchFamily="34" charset="0"/>
              </a:rPr>
              <a:t>50</a:t>
            </a:r>
            <a:r>
              <a:rPr lang="ar-JO" sz="2400" kern="0" dirty="0">
                <a:effectLst/>
                <a:latin typeface="Calibri" panose="020F0502020204030204" pitchFamily="34" charset="0"/>
                <a:ea typeface="Calibri" panose="020F0502020204030204" pitchFamily="34" charset="0"/>
                <a:cs typeface="Calibri" panose="020F0502020204030204" pitchFamily="34" charset="0"/>
              </a:rPr>
              <a:t> يوم. </a:t>
            </a:r>
            <a:endParaRPr lang="ar-EG" sz="2400" kern="0" dirty="0">
              <a:effectLst/>
              <a:latin typeface="Calibri" panose="020F0502020204030204" pitchFamily="34" charset="0"/>
              <a:ea typeface="Calibri" panose="020F0502020204030204" pitchFamily="34" charset="0"/>
              <a:cs typeface="Calibri" panose="020F0502020204030204" pitchFamily="34" charset="0"/>
            </a:endParaRPr>
          </a:p>
          <a:p>
            <a:pPr algn="r" rtl="1"/>
            <a:r>
              <a:rPr lang="ar-EG" sz="2400" kern="0" dirty="0">
                <a:latin typeface="Calibri" panose="020F0502020204030204" pitchFamily="34" charset="0"/>
                <a:ea typeface="Calibri" panose="020F0502020204030204" pitchFamily="34" charset="0"/>
                <a:cs typeface="Calibri" panose="020F0502020204030204" pitchFamily="34" charset="0"/>
              </a:rPr>
              <a:t>	</a:t>
            </a:r>
            <a:r>
              <a:rPr lang="ar-JO" sz="2400" kern="0" dirty="0">
                <a:effectLst/>
                <a:latin typeface="Calibri" panose="020F0502020204030204" pitchFamily="34" charset="0"/>
                <a:ea typeface="Calibri" panose="020F0502020204030204" pitchFamily="34" charset="0"/>
                <a:cs typeface="Calibri" panose="020F0502020204030204" pitchFamily="34" charset="0"/>
              </a:rPr>
              <a:t>فلسطين</a:t>
            </a:r>
            <a:r>
              <a:rPr lang="ar-EG" sz="2400" kern="0" dirty="0">
                <a:effectLst/>
                <a:latin typeface="Calibri" panose="020F0502020204030204" pitchFamily="34" charset="0"/>
                <a:ea typeface="Calibri" panose="020F0502020204030204" pitchFamily="34" charset="0"/>
                <a:cs typeface="Calibri" panose="020F0502020204030204" pitchFamily="34" charset="0"/>
              </a:rPr>
              <a:t> (2022):</a:t>
            </a:r>
            <a:r>
              <a:rPr lang="ar-JO" sz="2400" kern="0" dirty="0">
                <a:effectLst/>
                <a:latin typeface="Calibri" panose="020F0502020204030204" pitchFamily="34" charset="0"/>
                <a:ea typeface="Calibri" panose="020F0502020204030204" pitchFamily="34" charset="0"/>
                <a:cs typeface="Calibri" panose="020F0502020204030204" pitchFamily="34" charset="0"/>
              </a:rPr>
              <a:t> عدلّت قانون العمل لترفع إجازة الأمومة إلى </a:t>
            </a:r>
            <a:r>
              <a:rPr lang="en-US" sz="2400" kern="0" dirty="0">
                <a:effectLst/>
                <a:latin typeface="Calibri" panose="020F0502020204030204" pitchFamily="34" charset="0"/>
                <a:ea typeface="Calibri" panose="020F0502020204030204" pitchFamily="34" charset="0"/>
                <a:cs typeface="Calibri" panose="020F0502020204030204" pitchFamily="34" charset="0"/>
              </a:rPr>
              <a:t>90</a:t>
            </a:r>
            <a:r>
              <a:rPr lang="ar-JO" sz="2400" kern="0" dirty="0">
                <a:effectLst/>
                <a:latin typeface="Calibri" panose="020F0502020204030204" pitchFamily="34" charset="0"/>
                <a:ea typeface="Calibri" panose="020F0502020204030204" pitchFamily="34" charset="0"/>
                <a:cs typeface="Calibri" panose="020F0502020204030204" pitchFamily="34" charset="0"/>
              </a:rPr>
              <a:t> يوم. </a:t>
            </a:r>
            <a:endParaRPr lang="ar-EG" sz="2400" kern="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r" rtl="1">
              <a:buFont typeface="Wingdings" panose="05000000000000000000" pitchFamily="2" charset="2"/>
              <a:buChar char="¯"/>
            </a:pPr>
            <a:r>
              <a:rPr lang="ar-JO" sz="2400" kern="0" dirty="0">
                <a:effectLst/>
                <a:latin typeface="Calibri" panose="020F0502020204030204" pitchFamily="34" charset="0"/>
                <a:ea typeface="Calibri" panose="020F0502020204030204" pitchFamily="34" charset="0"/>
                <a:cs typeface="Calibri" panose="020F0502020204030204" pitchFamily="34" charset="0"/>
              </a:rPr>
              <a:t>شهدت عدة دول اتجاه تشريعي جديد نسبياً نحو الاعتراف بدور الأب في رعاية أطفاله. </a:t>
            </a:r>
            <a:endParaRPr lang="en-US" sz="2400" kern="0" dirty="0">
              <a:latin typeface="Calibri" panose="020F0502020204030204" pitchFamily="34" charset="0"/>
              <a:ea typeface="Calibri" panose="020F0502020204030204" pitchFamily="34" charset="0"/>
              <a:cs typeface="Calibri" panose="020F0502020204030204" pitchFamily="34" charset="0"/>
            </a:endParaRPr>
          </a:p>
          <a:p>
            <a:pPr marL="800100" lvl="1" indent="-342900" algn="r" rtl="1">
              <a:buFont typeface="Wingdings" panose="05000000000000000000" pitchFamily="2" charset="2"/>
              <a:buChar char="¯"/>
            </a:pPr>
            <a:r>
              <a:rPr lang="ar-EG" sz="2400" kern="0" dirty="0">
                <a:latin typeface="Calibri" panose="020F0502020204030204" pitchFamily="34" charset="0"/>
                <a:ea typeface="Calibri" panose="020F0502020204030204" pitchFamily="34" charset="0"/>
                <a:cs typeface="Calibri" panose="020F0502020204030204" pitchFamily="34" charset="0"/>
              </a:rPr>
              <a:t>سلطنة عمان (2023): </a:t>
            </a:r>
            <a:r>
              <a:rPr lang="ar-JO" sz="2400" kern="0" dirty="0">
                <a:effectLst/>
                <a:latin typeface="Calibri" panose="020F0502020204030204" pitchFamily="34" charset="0"/>
                <a:ea typeface="Calibri" panose="020F0502020204030204" pitchFamily="34" charset="0"/>
                <a:cs typeface="Calibri" panose="020F0502020204030204" pitchFamily="34" charset="0"/>
              </a:rPr>
              <a:t>إقرار منح إجازة الأبوة/والدية في القطاع الخاص (</a:t>
            </a:r>
            <a:r>
              <a:rPr lang="en-US" sz="2400" kern="0" dirty="0">
                <a:effectLst/>
                <a:latin typeface="Calibri" panose="020F0502020204030204" pitchFamily="34" charset="0"/>
                <a:ea typeface="Calibri" panose="020F0502020204030204" pitchFamily="34" charset="0"/>
                <a:cs typeface="Calibri" panose="020F0502020204030204" pitchFamily="34" charset="0"/>
              </a:rPr>
              <a:t>7</a:t>
            </a:r>
            <a:r>
              <a:rPr lang="ar-JO" sz="2400" kern="0" dirty="0">
                <a:effectLst/>
                <a:latin typeface="Calibri" panose="020F0502020204030204" pitchFamily="34" charset="0"/>
                <a:ea typeface="Calibri" panose="020F0502020204030204" pitchFamily="34" charset="0"/>
                <a:cs typeface="Calibri" panose="020F0502020204030204" pitchFamily="34" charset="0"/>
              </a:rPr>
              <a:t> أيام)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2023</a:t>
            </a:r>
            <a:r>
              <a:rPr lang="ar-JO" sz="2400" kern="0" dirty="0">
                <a:effectLst/>
                <a:latin typeface="Calibri" panose="020F0502020204030204" pitchFamily="34" charset="0"/>
                <a:ea typeface="Calibri" panose="020F0502020204030204" pitchFamily="34" charset="0"/>
                <a:cs typeface="Calibri" panose="020F0502020204030204" pitchFamily="34" charset="0"/>
              </a:rPr>
              <a:t>، الإمارات (</a:t>
            </a:r>
            <a:r>
              <a:rPr lang="en-US" sz="2400" kern="0" dirty="0">
                <a:effectLst/>
                <a:latin typeface="Calibri" panose="020F0502020204030204" pitchFamily="34" charset="0"/>
                <a:ea typeface="Calibri" panose="020F0502020204030204" pitchFamily="34" charset="0"/>
                <a:cs typeface="Calibri" panose="020F0502020204030204" pitchFamily="34" charset="0"/>
              </a:rPr>
              <a:t>5</a:t>
            </a:r>
            <a:r>
              <a:rPr lang="ar-JO" sz="2400" kern="0" dirty="0">
                <a:effectLst/>
                <a:latin typeface="Calibri" panose="020F0502020204030204" pitchFamily="34" charset="0"/>
                <a:ea typeface="Calibri" panose="020F0502020204030204" pitchFamily="34" charset="0"/>
                <a:cs typeface="Calibri" panose="020F0502020204030204" pitchFamily="34" charset="0"/>
              </a:rPr>
              <a:t> أيام)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2020</a:t>
            </a:r>
            <a:r>
              <a:rPr lang="ar-JO" sz="2400" kern="0" dirty="0">
                <a:effectLst/>
                <a:latin typeface="Calibri" panose="020F0502020204030204" pitchFamily="34" charset="0"/>
                <a:ea typeface="Calibri" panose="020F0502020204030204" pitchFamily="34" charset="0"/>
                <a:cs typeface="Calibri" panose="020F0502020204030204" pitchFamily="34" charset="0"/>
              </a:rPr>
              <a:t>، والأردن (</a:t>
            </a:r>
            <a:r>
              <a:rPr lang="en-US" sz="2400" kern="0" dirty="0">
                <a:effectLst/>
                <a:latin typeface="Calibri" panose="020F0502020204030204" pitchFamily="34" charset="0"/>
                <a:ea typeface="Calibri" panose="020F0502020204030204" pitchFamily="34" charset="0"/>
                <a:cs typeface="Calibri" panose="020F0502020204030204" pitchFamily="34" charset="0"/>
              </a:rPr>
              <a:t>3</a:t>
            </a:r>
            <a:r>
              <a:rPr lang="ar-JO" sz="2400" kern="0" dirty="0">
                <a:effectLst/>
                <a:latin typeface="Calibri" panose="020F0502020204030204" pitchFamily="34" charset="0"/>
                <a:ea typeface="Calibri" panose="020F0502020204030204" pitchFamily="34" charset="0"/>
                <a:cs typeface="Calibri" panose="020F0502020204030204" pitchFamily="34" charset="0"/>
              </a:rPr>
              <a:t> أيام)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2019</a:t>
            </a:r>
            <a:r>
              <a:rPr lang="ar-JO" sz="2400" kern="0" dirty="0">
                <a:effectLst/>
                <a:latin typeface="Calibri" panose="020F0502020204030204" pitchFamily="34" charset="0"/>
                <a:ea typeface="Calibri" panose="020F0502020204030204" pitchFamily="34" charset="0"/>
                <a:cs typeface="Calibri" panose="020F0502020204030204" pitchFamily="34" charset="0"/>
              </a:rPr>
              <a:t>. </a:t>
            </a:r>
            <a:endParaRPr lang="en-US" sz="2400" kern="0" dirty="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gn="r" rtl="1">
              <a:buFont typeface="Wingdings" panose="05000000000000000000" pitchFamily="2" charset="2"/>
              <a:buChar char="¯"/>
            </a:pPr>
            <a:r>
              <a:rPr lang="ar-JO" sz="2400" kern="0" dirty="0">
                <a:effectLst/>
                <a:latin typeface="Calibri" panose="020F0502020204030204" pitchFamily="34" charset="0"/>
                <a:ea typeface="Calibri" panose="020F0502020204030204" pitchFamily="34" charset="0"/>
                <a:cs typeface="Calibri" panose="020F0502020204030204" pitchFamily="34" charset="0"/>
              </a:rPr>
              <a:t>في القطاع الحكومي، فأقرّت بعض البلاد تعديل يمنح إجازة الأبوة لبضعة أيام مثل المغرب (</a:t>
            </a:r>
            <a:r>
              <a:rPr lang="en-US" sz="2400" kern="0" dirty="0">
                <a:effectLst/>
                <a:latin typeface="Calibri" panose="020F0502020204030204" pitchFamily="34" charset="0"/>
                <a:ea typeface="Calibri" panose="020F0502020204030204" pitchFamily="34" charset="0"/>
                <a:cs typeface="Calibri" panose="020F0502020204030204" pitchFamily="34" charset="0"/>
              </a:rPr>
              <a:t>15</a:t>
            </a:r>
            <a:r>
              <a:rPr lang="ar-JO" sz="2400" kern="0" dirty="0">
                <a:effectLst/>
                <a:latin typeface="Calibri" panose="020F0502020204030204" pitchFamily="34" charset="0"/>
                <a:ea typeface="Calibri" panose="020F0502020204030204" pitchFamily="34" charset="0"/>
                <a:cs typeface="Calibri" panose="020F0502020204030204" pitchFamily="34" charset="0"/>
              </a:rPr>
              <a:t> يوم)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2022</a:t>
            </a:r>
            <a:r>
              <a:rPr lang="ar-JO" sz="2400" kern="0" dirty="0">
                <a:effectLst/>
                <a:latin typeface="Calibri" panose="020F0502020204030204" pitchFamily="34" charset="0"/>
                <a:ea typeface="Calibri" panose="020F0502020204030204" pitchFamily="34" charset="0"/>
                <a:cs typeface="Calibri" panose="020F0502020204030204" pitchFamily="34" charset="0"/>
              </a:rPr>
              <a:t>، الأردن (</a:t>
            </a:r>
            <a:r>
              <a:rPr lang="en-US" sz="2400" kern="0" dirty="0">
                <a:effectLst/>
                <a:latin typeface="Calibri" panose="020F0502020204030204" pitchFamily="34" charset="0"/>
                <a:ea typeface="Calibri" panose="020F0502020204030204" pitchFamily="34" charset="0"/>
                <a:cs typeface="Calibri" panose="020F0502020204030204" pitchFamily="34" charset="0"/>
              </a:rPr>
              <a:t>4</a:t>
            </a:r>
            <a:r>
              <a:rPr lang="ar-JO" sz="2400" kern="0" dirty="0">
                <a:effectLst/>
                <a:latin typeface="Calibri" panose="020F0502020204030204" pitchFamily="34" charset="0"/>
                <a:ea typeface="Calibri" panose="020F0502020204030204" pitchFamily="34" charset="0"/>
                <a:cs typeface="Calibri" panose="020F0502020204030204" pitchFamily="34" charset="0"/>
              </a:rPr>
              <a:t> أيام)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2020</a:t>
            </a:r>
            <a:r>
              <a:rPr lang="ar-JO" sz="2400" kern="0" dirty="0">
                <a:effectLst/>
                <a:latin typeface="Calibri" panose="020F0502020204030204" pitchFamily="34" charset="0"/>
                <a:ea typeface="Calibri" panose="020F0502020204030204" pitchFamily="34" charset="0"/>
                <a:cs typeface="Calibri" panose="020F0502020204030204" pitchFamily="34" charset="0"/>
              </a:rPr>
              <a:t>، فلسطين (</a:t>
            </a:r>
            <a:r>
              <a:rPr lang="en-US" sz="2400" kern="0" dirty="0">
                <a:effectLst/>
                <a:latin typeface="Calibri" panose="020F0502020204030204" pitchFamily="34" charset="0"/>
                <a:ea typeface="Calibri" panose="020F0502020204030204" pitchFamily="34" charset="0"/>
                <a:cs typeface="Calibri" panose="020F0502020204030204" pitchFamily="34" charset="0"/>
              </a:rPr>
              <a:t>3</a:t>
            </a:r>
            <a:r>
              <a:rPr lang="ar-JO" sz="2400" kern="0" dirty="0">
                <a:effectLst/>
                <a:latin typeface="Calibri" panose="020F0502020204030204" pitchFamily="34" charset="0"/>
                <a:ea typeface="Calibri" panose="020F0502020204030204" pitchFamily="34" charset="0"/>
                <a:cs typeface="Calibri" panose="020F0502020204030204" pitchFamily="34" charset="0"/>
              </a:rPr>
              <a:t> أيام) 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2022</a:t>
            </a:r>
            <a:r>
              <a:rPr lang="ar-EG" sz="2400" kern="0" dirty="0">
                <a:effectLst/>
                <a:latin typeface="Calibri" panose="020F0502020204030204" pitchFamily="34" charset="0"/>
                <a:ea typeface="Calibri" panose="020F0502020204030204" pitchFamily="34" charset="0"/>
                <a:cs typeface="Calibri" panose="020F0502020204030204" pitchFamily="34" charset="0"/>
              </a:rPr>
              <a:t>،</a:t>
            </a:r>
            <a:r>
              <a:rPr lang="en-US" sz="2400" kern="0" dirty="0">
                <a:effectLst/>
                <a:latin typeface="Calibri" panose="020F0502020204030204" pitchFamily="34" charset="0"/>
                <a:ea typeface="Calibri" panose="020F0502020204030204" pitchFamily="34" charset="0"/>
                <a:cs typeface="Calibri" panose="020F0502020204030204" pitchFamily="34" charset="0"/>
              </a:rPr>
              <a:t> </a:t>
            </a:r>
            <a:r>
              <a:rPr lang="ar-JO" sz="2400" kern="0" dirty="0">
                <a:effectLst/>
                <a:latin typeface="Calibri" panose="020F0502020204030204" pitchFamily="34" charset="0"/>
                <a:ea typeface="Calibri" panose="020F0502020204030204" pitchFamily="34" charset="0"/>
                <a:cs typeface="Calibri" panose="020F0502020204030204" pitchFamily="34" charset="0"/>
              </a:rPr>
              <a:t>الإمارات </a:t>
            </a:r>
            <a:r>
              <a:rPr lang="ar-EG" sz="2400" kern="0" dirty="0">
                <a:effectLst/>
                <a:latin typeface="Calibri" panose="020F0502020204030204" pitchFamily="34" charset="0"/>
                <a:ea typeface="Calibri" panose="020F0502020204030204" pitchFamily="34" charset="0"/>
                <a:cs typeface="Calibri" panose="020F0502020204030204" pitchFamily="34" charset="0"/>
              </a:rPr>
              <a:t>(5 أيام) </a:t>
            </a:r>
            <a:r>
              <a:rPr lang="ar-JO" sz="2400" kern="0" dirty="0">
                <a:effectLst/>
                <a:latin typeface="Calibri" panose="020F0502020204030204" pitchFamily="34" charset="0"/>
                <a:ea typeface="Calibri" panose="020F0502020204030204" pitchFamily="34" charset="0"/>
                <a:cs typeface="Calibri" panose="020F0502020204030204" pitchFamily="34" charset="0"/>
              </a:rPr>
              <a:t>في العام </a:t>
            </a:r>
            <a:r>
              <a:rPr lang="en-US" sz="2400" kern="0" dirty="0">
                <a:effectLst/>
                <a:latin typeface="Calibri" panose="020F0502020204030204" pitchFamily="34" charset="0"/>
                <a:ea typeface="Calibri" panose="020F0502020204030204" pitchFamily="34" charset="0"/>
                <a:cs typeface="Calibri" panose="020F0502020204030204" pitchFamily="34" charset="0"/>
              </a:rPr>
              <a:t>2022</a:t>
            </a:r>
            <a:r>
              <a:rPr lang="ar-JO" sz="2400" kern="0" dirty="0">
                <a:effectLst/>
                <a:latin typeface="Calibri" panose="020F0502020204030204" pitchFamily="34" charset="0"/>
                <a:ea typeface="Calibri" panose="020F0502020204030204" pitchFamily="34" charset="0"/>
                <a:cs typeface="Calibri" panose="020F0502020204030204" pitchFamily="34" charset="0"/>
              </a:rPr>
              <a:t>.</a:t>
            </a:r>
            <a:endParaRPr lang="en-US" sz="2400" kern="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r" rtl="1">
              <a:buFont typeface="Wingdings" panose="05000000000000000000" pitchFamily="2" charset="2"/>
              <a:buChar char="¯"/>
            </a:pPr>
            <a:r>
              <a:rPr lang="ar-JO" sz="2400" dirty="0">
                <a:effectLst/>
                <a:latin typeface="Aptos" panose="020B0004020202020204" pitchFamily="34" charset="0"/>
                <a:ea typeface="Aptos" panose="020B0004020202020204" pitchFamily="34" charset="0"/>
                <a:cs typeface="Calibri" panose="020F0502020204030204" pitchFamily="34" charset="0"/>
              </a:rPr>
              <a:t>وبشأن التحرش الجنسي في مكان العمل، في لبنان، تمّ إقرار قانون متعلق بالتحرش الجنسي وتأهيل ضحاياه في العام </a:t>
            </a:r>
            <a:r>
              <a:rPr lang="en-US" sz="2400" dirty="0">
                <a:effectLst/>
                <a:latin typeface="Calibri" panose="020F0502020204030204" pitchFamily="34" charset="0"/>
                <a:ea typeface="Aptos" panose="020B0004020202020204" pitchFamily="34" charset="0"/>
                <a:cs typeface="Arial" panose="020B0604020202020204" pitchFamily="34" charset="0"/>
              </a:rPr>
              <a:t>2020</a:t>
            </a:r>
            <a:r>
              <a:rPr lang="ar-JO" sz="2400" dirty="0">
                <a:effectLst/>
                <a:latin typeface="Aptos" panose="020B0004020202020204" pitchFamily="34" charset="0"/>
                <a:ea typeface="Aptos" panose="020B0004020202020204" pitchFamily="34" charset="0"/>
                <a:cs typeface="Calibri" panose="020F0502020204030204" pitchFamily="34" charset="0"/>
              </a:rPr>
              <a:t>، والذي تناول التحرش الجنسي في مكان العمل. أما في الكويت، فأصدر وزير التجارة قرار في العام </a:t>
            </a:r>
            <a:r>
              <a:rPr lang="en-US" sz="2400" dirty="0">
                <a:effectLst/>
                <a:latin typeface="Calibri" panose="020F0502020204030204" pitchFamily="34" charset="0"/>
                <a:ea typeface="Aptos" panose="020B0004020202020204" pitchFamily="34" charset="0"/>
                <a:cs typeface="Arial" panose="020B0604020202020204" pitchFamily="34" charset="0"/>
              </a:rPr>
              <a:t>2021</a:t>
            </a:r>
            <a:r>
              <a:rPr lang="ar-JO" sz="2400" dirty="0">
                <a:effectLst/>
                <a:latin typeface="Aptos" panose="020B0004020202020204" pitchFamily="34" charset="0"/>
                <a:ea typeface="Aptos" panose="020B0004020202020204" pitchFamily="34" charset="0"/>
                <a:cs typeface="Calibri" panose="020F0502020204030204" pitchFamily="34" charset="0"/>
              </a:rPr>
              <a:t> يحظر فيه التحرش الجنسي في مكان العمل ويحيل تجريمه إلى القانون الجزائي تحت أحكام الجرائم المخلّة بالآداب.</a:t>
            </a:r>
            <a:endParaRPr lang="en-US" sz="24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360427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الجلسة الأولى-إعلان ومنهاج عمل بيجين" id="{8BD6E214-D98C-45E8-A2B9-B4A8E2A22BAC}" vid="{54AB5EF9-2142-436F-935A-E512983D8E0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6834</Words>
  <Application>Microsoft Office PowerPoint</Application>
  <PresentationFormat>Widescreen</PresentationFormat>
  <Paragraphs>217</Paragraphs>
  <Slides>44</Slides>
  <Notes>1</Notes>
  <HiddenSlides>2</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44</vt:i4>
      </vt:variant>
    </vt:vector>
  </HeadingPairs>
  <TitlesOfParts>
    <vt:vector size="54" baseType="lpstr">
      <vt:lpstr>Aptos</vt:lpstr>
      <vt:lpstr>Arial</vt:lpstr>
      <vt:lpstr>Calibri</vt:lpstr>
      <vt:lpstr>Garamond</vt:lpstr>
      <vt:lpstr>Sakkal Majalla</vt:lpstr>
      <vt:lpstr>Simplified Arabic</vt:lpstr>
      <vt:lpstr>Times New Roman</vt:lpstr>
      <vt:lpstr>Tw Cen MT</vt:lpstr>
      <vt:lpstr>Wingdings</vt:lpstr>
      <vt:lpstr>SavonVTI</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Salma Al Nims</dc:creator>
  <cp:lastModifiedBy>Magued.Osman</cp:lastModifiedBy>
  <cp:revision>22</cp:revision>
  <dcterms:created xsi:type="dcterms:W3CDTF">2024-05-20T18:15:08Z</dcterms:created>
  <dcterms:modified xsi:type="dcterms:W3CDTF">2024-09-07T16:12:01Z</dcterms:modified>
</cp:coreProperties>
</file>