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bookmarkIdSeed="3">
  <p:sldMasterIdLst>
    <p:sldMasterId id="2147483737" r:id="rId1"/>
  </p:sldMasterIdLst>
  <p:notesMasterIdLst>
    <p:notesMasterId r:id="rId27"/>
  </p:notesMasterIdLst>
  <p:handoutMasterIdLst>
    <p:handoutMasterId r:id="rId28"/>
  </p:handoutMasterIdLst>
  <p:sldIdLst>
    <p:sldId id="268" r:id="rId2"/>
    <p:sldId id="256" r:id="rId3"/>
    <p:sldId id="257" r:id="rId4"/>
    <p:sldId id="285" r:id="rId5"/>
    <p:sldId id="287" r:id="rId6"/>
    <p:sldId id="292" r:id="rId7"/>
    <p:sldId id="344" r:id="rId8"/>
    <p:sldId id="405" r:id="rId9"/>
    <p:sldId id="404" r:id="rId10"/>
    <p:sldId id="406" r:id="rId11"/>
    <p:sldId id="407" r:id="rId12"/>
    <p:sldId id="347" r:id="rId13"/>
    <p:sldId id="293" r:id="rId14"/>
    <p:sldId id="354" r:id="rId15"/>
    <p:sldId id="353" r:id="rId16"/>
    <p:sldId id="403" r:id="rId17"/>
    <p:sldId id="352" r:id="rId18"/>
    <p:sldId id="355" r:id="rId19"/>
    <p:sldId id="408" r:id="rId20"/>
    <p:sldId id="294" r:id="rId21"/>
    <p:sldId id="359" r:id="rId22"/>
    <p:sldId id="409" r:id="rId23"/>
    <p:sldId id="411" r:id="rId24"/>
    <p:sldId id="410" r:id="rId25"/>
    <p:sldId id="36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98CA"/>
    <a:srgbClr val="13498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86" autoAdjust="0"/>
    <p:restoredTop sz="94694"/>
  </p:normalViewPr>
  <p:slideViewPr>
    <p:cSldViewPr snapToGrid="0" snapToObjects="1">
      <p:cViewPr>
        <p:scale>
          <a:sx n="50" d="100"/>
          <a:sy n="50" d="100"/>
        </p:scale>
        <p:origin x="720" y="298"/>
      </p:cViewPr>
      <p:guideLst/>
    </p:cSldViewPr>
  </p:slideViewPr>
  <p:notesTextViewPr>
    <p:cViewPr>
      <p:scale>
        <a:sx n="1" d="1"/>
        <a:sy n="1" d="1"/>
      </p:scale>
      <p:origin x="0" y="0"/>
    </p:cViewPr>
  </p:notesTextViewPr>
  <p:sorterViewPr>
    <p:cViewPr>
      <p:scale>
        <a:sx n="60" d="100"/>
        <a:sy n="60" d="100"/>
      </p:scale>
      <p:origin x="0" y="0"/>
    </p:cViewPr>
  </p:sorter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9/3/2024</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3028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1471-0AA9-4447-A3C3-0888BF68D1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ABDDA9-F8EC-4703-A593-DBE4D830D4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E234DD-0C45-46D8-A1F8-5348DC2118AA}"/>
              </a:ext>
            </a:extLst>
          </p:cNvPr>
          <p:cNvSpPr>
            <a:spLocks noGrp="1"/>
          </p:cNvSpPr>
          <p:nvPr>
            <p:ph type="dt" sz="half" idx="10"/>
          </p:nvPr>
        </p:nvSpPr>
        <p:spPr/>
        <p:txBody>
          <a:bodyPr/>
          <a:lstStyle/>
          <a:p>
            <a:fld id="{AE4C019F-DDA0-494A-BCF4-110ECCA88830}" type="datetimeFigureOut">
              <a:rPr lang="en-US" smtClean="0"/>
              <a:t>9/3/2024</a:t>
            </a:fld>
            <a:endParaRPr lang="en-US"/>
          </a:p>
        </p:txBody>
      </p:sp>
      <p:sp>
        <p:nvSpPr>
          <p:cNvPr id="5" name="Footer Placeholder 4">
            <a:extLst>
              <a:ext uri="{FF2B5EF4-FFF2-40B4-BE49-F238E27FC236}">
                <a16:creationId xmlns:a16="http://schemas.microsoft.com/office/drawing/2014/main" id="{86158638-71C6-4FC8-A6EA-B8714413B3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272AD9-793E-49ED-AC34-A0EBDB8F4462}"/>
              </a:ext>
            </a:extLst>
          </p:cNvPr>
          <p:cNvSpPr>
            <a:spLocks noGrp="1"/>
          </p:cNvSpPr>
          <p:nvPr>
            <p:ph type="sldNum" sz="quarter" idx="12"/>
          </p:nvPr>
        </p:nvSpPr>
        <p:spPr/>
        <p:txBody>
          <a:bodyPr/>
          <a:lstStyle/>
          <a:p>
            <a:fld id="{7F2C0A23-02B3-4E3B-B3EF-8273A9516F14}" type="slidenum">
              <a:rPr lang="en-US" smtClean="0"/>
              <a:t>‹#›</a:t>
            </a:fld>
            <a:endParaRPr lang="en-US"/>
          </a:p>
        </p:txBody>
      </p:sp>
    </p:spTree>
    <p:extLst>
      <p:ext uri="{BB962C8B-B14F-4D97-AF65-F5344CB8AC3E}">
        <p14:creationId xmlns:p14="http://schemas.microsoft.com/office/powerpoint/2010/main" val="84555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 id="2147483747" r:id="rId14"/>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br>
              <a:rPr lang="en-US" dirty="0"/>
            </a:br>
            <a:endParaRPr lang="en-US" dirty="0"/>
          </a:p>
        </p:txBody>
      </p:sp>
      <p:sp>
        <p:nvSpPr>
          <p:cNvPr id="4" name="Subtitle 3">
            <a:extLst>
              <a:ext uri="{FF2B5EF4-FFF2-40B4-BE49-F238E27FC236}">
                <a16:creationId xmlns:a16="http://schemas.microsoft.com/office/drawing/2014/main" id="{7437CA40-60C2-43FA-B9BE-922B609F65BA}"/>
              </a:ext>
            </a:extLst>
          </p:cNvPr>
          <p:cNvSpPr>
            <a:spLocks noGrp="1"/>
          </p:cNvSpPr>
          <p:nvPr>
            <p:ph type="subTitle" idx="1"/>
          </p:nvPr>
        </p:nvSpPr>
        <p:spPr>
          <a:xfrm>
            <a:off x="1147868" y="3427038"/>
            <a:ext cx="9640462" cy="803586"/>
          </a:xfrm>
        </p:spPr>
        <p:txBody>
          <a:bodyPr>
            <a:noAutofit/>
          </a:bodyPr>
          <a:lstStyle/>
          <a:p>
            <a:pPr rtl="1"/>
            <a:r>
              <a:rPr lang="ar-LB" sz="18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3- 4 أيلول/سبتمبر </a:t>
            </a:r>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2024</a:t>
            </a:r>
          </a:p>
          <a:p>
            <a:pPr rtl="1"/>
            <a:r>
              <a:rPr lang="ar-LB" sz="1800" b="1" dirty="0">
                <a:solidFill>
                  <a:schemeClr val="bg1"/>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فندق الفيرمونت– عمان، الأردن</a:t>
            </a:r>
          </a:p>
        </p:txBody>
      </p:sp>
      <p:sp>
        <p:nvSpPr>
          <p:cNvPr id="5" name="TextBox 4">
            <a:extLst>
              <a:ext uri="{FF2B5EF4-FFF2-40B4-BE49-F238E27FC236}">
                <a16:creationId xmlns:a16="http://schemas.microsoft.com/office/drawing/2014/main" id="{55109534-168C-4307-A911-60DBDE36DC4A}"/>
              </a:ext>
            </a:extLst>
          </p:cNvPr>
          <p:cNvSpPr txBox="1"/>
          <p:nvPr/>
        </p:nvSpPr>
        <p:spPr>
          <a:xfrm>
            <a:off x="845007" y="1614745"/>
            <a:ext cx="10501985" cy="1077218"/>
          </a:xfrm>
          <a:prstGeom prst="rect">
            <a:avLst/>
          </a:prstGeom>
          <a:noFill/>
        </p:spPr>
        <p:txBody>
          <a:bodyPr wrap="square">
            <a:spAutoFit/>
          </a:bodyPr>
          <a:lstStyle/>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إجتماع فريق خبراء لمراجعة مسودة التقرير العربي الموحد </a:t>
            </a:r>
          </a:p>
          <a:p>
            <a:pPr algn="ctr" rtl="1"/>
            <a:r>
              <a:rPr lang="ar-LB"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حول تنفيذ منهاج عمل بيجين بعد ثلاثين عاماً</a:t>
            </a:r>
          </a:p>
        </p:txBody>
      </p:sp>
      <p:sp>
        <p:nvSpPr>
          <p:cNvPr id="3" name="Rectangle 2">
            <a:extLst>
              <a:ext uri="{FF2B5EF4-FFF2-40B4-BE49-F238E27FC236}">
                <a16:creationId xmlns:a16="http://schemas.microsoft.com/office/drawing/2014/main" id="{9F317984-9701-04F5-8765-F8EB8A4B5D8B}"/>
              </a:ext>
            </a:extLst>
          </p:cNvPr>
          <p:cNvSpPr>
            <a:spLocks noGrp="1" noRot="1" noMove="1" noResize="1" noEditPoints="1" noAdjustHandles="1" noChangeArrowheads="1" noChangeShapeType="1"/>
          </p:cNvSpPr>
          <p:nvPr/>
        </p:nvSpPr>
        <p:spPr>
          <a:xfrm>
            <a:off x="0" y="4657344"/>
            <a:ext cx="12192000" cy="220065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lue text on a black background&#10;&#10;Description automatically generated with medium confidence">
            <a:extLst>
              <a:ext uri="{FF2B5EF4-FFF2-40B4-BE49-F238E27FC236}">
                <a16:creationId xmlns:a16="http://schemas.microsoft.com/office/drawing/2014/main" id="{D95EAE44-DBAB-AE94-6063-CE29ABA6A3A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7" name="Picture 6" descr="A picture containing drawing, sketch, clipart, circle&#10;&#10;Description automatically generated">
            <a:extLst>
              <a:ext uri="{FF2B5EF4-FFF2-40B4-BE49-F238E27FC236}">
                <a16:creationId xmlns:a16="http://schemas.microsoft.com/office/drawing/2014/main" id="{FD2D8EBB-A7F5-1DAE-D132-13BC23C6F96B}"/>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8" name="Picture 7" descr="Blue text on a black background&#10;&#10;Description automatically generated with low confidence">
            <a:extLst>
              <a:ext uri="{FF2B5EF4-FFF2-40B4-BE49-F238E27FC236}">
                <a16:creationId xmlns:a16="http://schemas.microsoft.com/office/drawing/2014/main" id="{8F02D640-00DB-3FBC-ACD9-20B29443D1B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spTree>
    <p:extLst>
      <p:ext uri="{BB962C8B-B14F-4D97-AF65-F5344CB8AC3E}">
        <p14:creationId xmlns:p14="http://schemas.microsoft.com/office/powerpoint/2010/main" val="151440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38F561-17D7-00EA-5EEE-083C6E00A3F8}"/>
              </a:ext>
            </a:extLst>
          </p:cNvPr>
          <p:cNvSpPr txBox="1"/>
          <p:nvPr/>
        </p:nvSpPr>
        <p:spPr>
          <a:xfrm>
            <a:off x="455140" y="641336"/>
            <a:ext cx="11281719" cy="5212068"/>
          </a:xfrm>
          <a:prstGeom prst="rect">
            <a:avLst/>
          </a:prstGeom>
          <a:noFill/>
        </p:spPr>
        <p:txBody>
          <a:bodyPr wrap="square">
            <a:spAutoFit/>
          </a:bodyPr>
          <a:lstStyle/>
          <a:p>
            <a:pPr marR="0" lvl="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وتجدر الإشارة إلى أن عدد قليل من الدول العربية اقرت قوانين أو سياسات للمساواة بين الجنسين على مستوى الحكومة بأكملها أو مجلس الوزراء تنص على أن تشغل النساء نصف مناصب صنع القرار تقريباً؛ أو اتخذت تدابير لمنع العنف ضد المرأة في المجال السياسي والحياة العامة والتحقيق بشأنه وملاحقة من يقوم به ومعاقبته.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TN" sz="2400" dirty="0">
                <a:effectLst/>
                <a:latin typeface="Calibri" panose="020F0502020204030204" pitchFamily="34" charset="0"/>
                <a:ea typeface="Calibri" panose="020F0502020204030204" pitchFamily="34" charset="0"/>
                <a:cs typeface="Calibri" panose="020F0502020204030204" pitchFamily="34" charset="0"/>
              </a:rPr>
              <a:t>اتخذت معظم الدول العربية إجراءات من شأنها تعزيز مشاركة المرأة في المجال العام وفي صنع السياسات واتخاذ القرار، وأدخلت عدة دول تعديلات تشريعية لمساندة هذه الإجراءات.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TN" sz="2400" dirty="0">
                <a:effectLst/>
                <a:latin typeface="Calibri" panose="020F0502020204030204" pitchFamily="34" charset="0"/>
                <a:ea typeface="Calibri" panose="020F0502020204030204" pitchFamily="34" charset="0"/>
                <a:cs typeface="Calibri" panose="020F0502020204030204" pitchFamily="34" charset="0"/>
              </a:rPr>
              <a:t>ونتج عن هذا التطورات في المنطقة العربية نتائج ملموسة منها</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TN"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lvl="1" algn="r" rtl="1">
              <a:lnSpc>
                <a:spcPct val="107000"/>
              </a:lnSpc>
            </a:pPr>
            <a:r>
              <a:rPr lang="ar-EG" sz="2400" dirty="0">
                <a:effectLst/>
                <a:latin typeface="Calibri" panose="020F0502020204030204" pitchFamily="34" charset="0"/>
                <a:ea typeface="Calibri" panose="020F0502020204030204" pitchFamily="34" charset="0"/>
                <a:cs typeface="Calibri" panose="020F0502020204030204" pitchFamily="34" charset="0"/>
              </a:rPr>
              <a:t>قيام تونس</a:t>
            </a:r>
            <a:r>
              <a:rPr lang="ar-TN" sz="2400" dirty="0">
                <a:effectLst/>
                <a:latin typeface="Calibri" panose="020F0502020204030204" pitchFamily="34" charset="0"/>
                <a:ea typeface="Calibri" panose="020F0502020204030204" pitchFamily="34" charset="0"/>
                <a:cs typeface="Calibri" panose="020F0502020204030204" pitchFamily="34" charset="0"/>
              </a:rPr>
              <a:t> بتعيين أول رئيسة حكومة في تاريخ البلاد والمنطقة العربية، وترأس امرأة للبرلمان في الإمارات، </a:t>
            </a:r>
            <a:r>
              <a:rPr lang="ar-EG" sz="2400" dirty="0">
                <a:effectLst/>
                <a:latin typeface="Calibri" panose="020F0502020204030204" pitchFamily="34" charset="0"/>
                <a:ea typeface="Calibri" panose="020F0502020204030204" pitchFamily="34" charset="0"/>
                <a:cs typeface="Calibri" panose="020F0502020204030204" pitchFamily="34" charset="0"/>
              </a:rPr>
              <a:t>وترأس نساء لخمس أحزاب سياسية بالجزائر، وارتفاع نسبة تولي المرأة الحقائب الوزارية في عدد من الدول منها البحرين، وتولي امرأة في كلا من السعودية ومصر رئاسة المجلس الوطني لحقوق الانسان، و</a:t>
            </a:r>
            <a:r>
              <a:rPr lang="ar-SA" sz="2400" dirty="0">
                <a:effectLst/>
                <a:latin typeface="Calibri" panose="020F0502020204030204" pitchFamily="34" charset="0"/>
                <a:ea typeface="Calibri" panose="020F0502020204030204" pitchFamily="34" charset="0"/>
                <a:cs typeface="Calibri" panose="020F0502020204030204" pitchFamily="34" charset="0"/>
              </a:rPr>
              <a:t>تعييـن 13 سـيدة فـي مجلـس هيئـة حقـوق الإنسان بالسعودية بمـا نسـبته 50% من عضوية المجلـس</a:t>
            </a:r>
            <a:r>
              <a:rPr lang="ar-EG" sz="2400" dirty="0">
                <a:effectLst/>
                <a:latin typeface="Calibri" panose="020F0502020204030204" pitchFamily="34" charset="0"/>
                <a:ea typeface="Calibri" panose="020F0502020204030204" pitchFamily="34" charset="0"/>
                <a:cs typeface="Calibri" panose="020F0502020204030204" pitchFamily="34" charset="0"/>
              </a:rPr>
              <a:t>. وتشكلت </a:t>
            </a:r>
            <a:r>
              <a:rPr lang="ar-EG" sz="2400" dirty="0">
                <a:latin typeface="Calibri" panose="020F0502020204030204" pitchFamily="34" charset="0"/>
                <a:ea typeface="Calibri" panose="020F0502020204030204" pitchFamily="34" charset="0"/>
                <a:cs typeface="Calibri" panose="020F0502020204030204" pitchFamily="34" charset="0"/>
              </a:rPr>
              <a:t>ف</a:t>
            </a:r>
            <a:r>
              <a:rPr lang="ar-EG" sz="2400" dirty="0">
                <a:effectLst/>
                <a:latin typeface="Calibri" panose="020F0502020204030204" pitchFamily="34" charset="0"/>
                <a:ea typeface="Calibri" panose="020F0502020204030204" pitchFamily="34" charset="0"/>
                <a:cs typeface="Calibri" panose="020F0502020204030204" pitchFamily="34" charset="0"/>
              </a:rPr>
              <a:t>ي العراق لجنة في البرلمان تختص بشؤون المرأة.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TN" sz="2400" dirty="0">
                <a:effectLst/>
                <a:latin typeface="Calibri" panose="020F0502020204030204" pitchFamily="34" charset="0"/>
                <a:ea typeface="Calibri" panose="020F0502020204030204" pitchFamily="34" charset="0"/>
                <a:cs typeface="Calibri" panose="020F0502020204030204" pitchFamily="34" charset="0"/>
              </a:rPr>
              <a:t>تبنى عدد من الدول العربية بناء قدرات النساء في مجال العمل السياسي والحزبي، </a:t>
            </a:r>
            <a:r>
              <a:rPr lang="ar-SA" sz="2400" dirty="0">
                <a:effectLst/>
                <a:latin typeface="Calibri" panose="020F0502020204030204" pitchFamily="34" charset="0"/>
                <a:ea typeface="Calibri" panose="020F0502020204030204" pitchFamily="34" charset="0"/>
                <a:cs typeface="Calibri" panose="020F0502020204030204" pitchFamily="34" charset="0"/>
              </a:rPr>
              <a:t>مدرسة المشاركة السياسية</a:t>
            </a:r>
            <a:r>
              <a:rPr lang="ar-EG" sz="2400" dirty="0">
                <a:effectLst/>
                <a:latin typeface="Calibri" panose="020F0502020204030204" pitchFamily="34" charset="0"/>
                <a:ea typeface="Calibri" panose="020F0502020204030204" pitchFamily="34" charset="0"/>
                <a:cs typeface="Calibri" panose="020F0502020204030204" pitchFamily="34" charset="0"/>
              </a:rPr>
              <a:t> (الأردن)</a:t>
            </a:r>
            <a:r>
              <a:rPr lang="ar-SA" sz="2400" dirty="0">
                <a:effectLst/>
                <a:latin typeface="Calibri" panose="020F0502020204030204" pitchFamily="34" charset="0"/>
                <a:ea typeface="Calibri" panose="020F0502020204030204" pitchFamily="34" charset="0"/>
                <a:cs typeface="Calibri" panose="020F0502020204030204" pitchFamily="34" charset="0"/>
              </a:rPr>
              <a:t> </a:t>
            </a:r>
            <a:r>
              <a:rPr lang="ar-EG" sz="2400" dirty="0">
                <a:effectLst/>
                <a:latin typeface="Calibri" panose="020F0502020204030204" pitchFamily="34" charset="0"/>
                <a:ea typeface="Calibri" panose="020F0502020204030204" pitchFamily="34" charset="0"/>
                <a:cs typeface="Calibri" panose="020F0502020204030204" pitchFamily="34" charset="0"/>
              </a:rPr>
              <a:t>ل</a:t>
            </a:r>
            <a:r>
              <a:rPr lang="ar-SA" sz="2400" dirty="0">
                <a:effectLst/>
                <a:latin typeface="Calibri" panose="020F0502020204030204" pitchFamily="34" charset="0"/>
                <a:ea typeface="Calibri" panose="020F0502020204030204" pitchFamily="34" charset="0"/>
                <a:cs typeface="Calibri" panose="020F0502020204030204" pitchFamily="34" charset="0"/>
              </a:rPr>
              <a:t>بناء قدرات النساء في مجال العمل السياسي والحزبي.</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9081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38F561-17D7-00EA-5EEE-083C6E00A3F8}"/>
              </a:ext>
            </a:extLst>
          </p:cNvPr>
          <p:cNvSpPr txBox="1"/>
          <p:nvPr/>
        </p:nvSpPr>
        <p:spPr>
          <a:xfrm>
            <a:off x="315440" y="1023606"/>
            <a:ext cx="11281719" cy="4494757"/>
          </a:xfrm>
          <a:prstGeom prst="rect">
            <a:avLst/>
          </a:prstGeom>
          <a:noFill/>
        </p:spPr>
        <p:txBody>
          <a:bodyPr wrap="square">
            <a:spAutoFit/>
          </a:bodyPr>
          <a:lstStyle/>
          <a:p>
            <a:pPr marR="0" lvl="0" algn="r" rtl="1">
              <a:lnSpc>
                <a:spcPct val="120000"/>
              </a:lnSpc>
              <a:spcBef>
                <a:spcPts val="0"/>
              </a:spcBef>
              <a:spcAft>
                <a:spcPts val="0"/>
              </a:spcAft>
            </a:pPr>
            <a:r>
              <a:rPr lang="ar-MA" sz="2400" dirty="0">
                <a:effectLst/>
                <a:latin typeface="Calibri" panose="020F0502020204030204" pitchFamily="34" charset="0"/>
                <a:ea typeface="Calibri" panose="020F0502020204030204" pitchFamily="34" charset="0"/>
                <a:cs typeface="Calibri" panose="020F0502020204030204" pitchFamily="34" charset="0"/>
              </a:rPr>
              <a:t>لزيادة تمكين المرأة من التعبير والمشاركة في صنع القرار في وسائل الإعلام، بما في ذلك من خلال تكنولوجيا المعلومات والاتصالات (</a:t>
            </a:r>
            <a:r>
              <a:rPr lang="en-US" sz="2400" dirty="0">
                <a:effectLst/>
                <a:latin typeface="Calibri" panose="020F0502020204030204" pitchFamily="34" charset="0"/>
                <a:ea typeface="Calibri" panose="020F0502020204030204" pitchFamily="34" charset="0"/>
                <a:cs typeface="Calibri" panose="020F0502020204030204" pitchFamily="34" charset="0"/>
              </a:rPr>
              <a:t>ICT</a:t>
            </a:r>
            <a:r>
              <a:rPr lang="ar-MA" sz="2400" dirty="0">
                <a:effectLst/>
                <a:latin typeface="Calibri" panose="020F0502020204030204" pitchFamily="34" charset="0"/>
                <a:ea typeface="Calibri" panose="020F0502020204030204" pitchFamily="34" charset="0"/>
                <a:cs typeface="Calibri" panose="020F0502020204030204" pitchFamily="34" charset="0"/>
              </a:rPr>
              <a:t>)، قامت معظم الدول العربية ب</a:t>
            </a:r>
            <a:r>
              <a:rPr lang="ar-SA" sz="2400" dirty="0">
                <a:effectLst/>
                <a:latin typeface="Calibri" panose="020F0502020204030204" pitchFamily="34" charset="0"/>
                <a:ea typeface="Calibri" panose="020F0502020204030204" pitchFamily="34" charset="0"/>
                <a:cs typeface="Calibri" panose="020F0502020204030204" pitchFamily="34" charset="0"/>
              </a:rPr>
              <a:t>تعزيز توفير التعليم والتدريب على الصعيدين الرسمي والتقني المهني (</a:t>
            </a:r>
            <a:r>
              <a:rPr lang="en-US" sz="2400" dirty="0">
                <a:effectLst/>
                <a:latin typeface="Calibri" panose="020F0502020204030204" pitchFamily="34" charset="0"/>
                <a:ea typeface="Calibri" panose="020F0502020204030204" pitchFamily="34" charset="0"/>
                <a:cs typeface="Calibri" panose="020F0502020204030204" pitchFamily="34" charset="0"/>
              </a:rPr>
              <a:t>TVET</a:t>
            </a:r>
            <a:r>
              <a:rPr lang="ar-SA" sz="2400" dirty="0">
                <a:effectLst/>
                <a:latin typeface="Calibri" panose="020F0502020204030204" pitchFamily="34" charset="0"/>
                <a:ea typeface="Calibri" panose="020F0502020204030204" pitchFamily="34" charset="0"/>
                <a:cs typeface="Calibri" panose="020F0502020204030204" pitchFamily="34" charset="0"/>
              </a:rPr>
              <a:t>) في وسائل الإعلام وتكنولوجيا المعلومات والاتصالات، بما في ذلك في مجالات الإدارة والقيادة. يضاف إلى ذلك أن عدد محدود من الدول قامت باتخاذ تدابير لتعزيز الوصول إلى تكنولوجيا المعلومات والاتصالات ولتوفيرها بتكلفة ميسورة والتمكين من استخدامها للنساء والفتيات (على سبيل المثال، مراكز خدمة "</a:t>
            </a:r>
            <a:r>
              <a:rPr lang="ar-SA" sz="2400" dirty="0" err="1">
                <a:effectLst/>
                <a:latin typeface="Calibri" panose="020F0502020204030204" pitchFamily="34" charset="0"/>
                <a:ea typeface="Calibri" panose="020F0502020204030204" pitchFamily="34" charset="0"/>
                <a:cs typeface="Calibri" panose="020F0502020204030204" pitchFamily="34" charset="0"/>
              </a:rPr>
              <a:t>الواي</a:t>
            </a:r>
            <a:r>
              <a:rPr lang="ar-SA" sz="2400" dirty="0">
                <a:effectLst/>
                <a:latin typeface="Calibri" panose="020F0502020204030204" pitchFamily="34" charset="0"/>
                <a:ea typeface="Calibri" panose="020F0502020204030204" pitchFamily="34" charset="0"/>
                <a:cs typeface="Calibri" panose="020F0502020204030204" pitchFamily="34" charset="0"/>
              </a:rPr>
              <a:t> </a:t>
            </a:r>
            <a:r>
              <a:rPr lang="ar-SA" sz="2400" dirty="0" err="1">
                <a:effectLst/>
                <a:latin typeface="Calibri" panose="020F0502020204030204" pitchFamily="34" charset="0"/>
                <a:ea typeface="Calibri" panose="020F0502020204030204" pitchFamily="34" charset="0"/>
                <a:cs typeface="Calibri" panose="020F0502020204030204" pitchFamily="34" charset="0"/>
              </a:rPr>
              <a:t>فاي</a:t>
            </a:r>
            <a:r>
              <a:rPr lang="ar-SA" sz="2400" dirty="0">
                <a:effectLst/>
                <a:latin typeface="Calibri" panose="020F0502020204030204" pitchFamily="34" charset="0"/>
                <a:ea typeface="Calibri" panose="020F0502020204030204" pitchFamily="34" charset="0"/>
                <a:cs typeface="Calibri" panose="020F0502020204030204" pitchFamily="34" charset="0"/>
              </a:rPr>
              <a:t>" المجانية، ومراكز التكنولوجيا المجتمعية). وهناك عدد من الإجراءات التي لم تحظ سوى باهتمام عدد محدود من الدول، وهي: إدخال لوائح لتعزيز المساواة في الأجور، والاحتفاظ بالمرأة وتقدمها الوظيفي في مجال الإعلام وتكنولوجيا المعلومات والاتصالات؛ التعاون مع أرباب العمل في مجال الإعلام وتكنولوجيا المعلومات والاتصالات لتحسين السياسات الداخلية وممارسات التوظيف على أساس طوعي؛ وتقديم الدعم للشبكات والمنظمات الإعلامية للمرأة.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7398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43CC6A-35E0-6C71-6D5C-3F41BCF0E545}"/>
              </a:ext>
            </a:extLst>
          </p:cNvPr>
          <p:cNvSpPr txBox="1"/>
          <p:nvPr/>
        </p:nvSpPr>
        <p:spPr>
          <a:xfrm>
            <a:off x="609600" y="858960"/>
            <a:ext cx="10972800" cy="5607241"/>
          </a:xfrm>
          <a:prstGeom prst="rect">
            <a:avLst/>
          </a:prstGeom>
          <a:noFill/>
        </p:spPr>
        <p:txBody>
          <a:bodyPr wrap="square">
            <a:spAutoFit/>
          </a:bodyPr>
          <a:lstStyle/>
          <a:p>
            <a:pPr marL="342900" marR="0" lvl="0" indent="-342900" algn="r" rtl="1">
              <a:lnSpc>
                <a:spcPct val="107000"/>
              </a:lnSpc>
              <a:spcBef>
                <a:spcPts val="0"/>
              </a:spcBef>
              <a:spcAft>
                <a:spcPts val="0"/>
              </a:spcAft>
              <a:buFont typeface="+mj-lt"/>
              <a:buAutoNum type="arabicPeriod"/>
            </a:pPr>
            <a:r>
              <a:rPr lang="ar-MA" sz="2400" dirty="0">
                <a:effectLst/>
                <a:latin typeface="Calibri" panose="020F0502020204030204" pitchFamily="34" charset="0"/>
                <a:ea typeface="Calibri" panose="020F0502020204030204" pitchFamily="34" charset="0"/>
                <a:cs typeface="Calibri" panose="020F0502020204030204" pitchFamily="34" charset="0"/>
              </a:rPr>
              <a:t>لا يوجد إطار مؤسسي موحد للآلية الوطنية للمساواة بين الجنسين، وهناك عدد من الأنماط التي تتبناها الدول العربية: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Font typeface="+mj-lt"/>
              <a:buAutoNum type="arabicParenR"/>
            </a:pPr>
            <a:r>
              <a:rPr lang="ar-MA" sz="2400" dirty="0">
                <a:effectLst/>
                <a:latin typeface="Calibri" panose="020F0502020204030204" pitchFamily="34" charset="0"/>
                <a:ea typeface="Calibri" panose="020F0502020204030204" pitchFamily="34" charset="0"/>
                <a:cs typeface="Calibri" panose="020F0502020204030204" pitchFamily="34" charset="0"/>
              </a:rPr>
              <a:t>وزارة مختصة بشؤون المرأة، وتكون هناك إشارة صريحة لذلك في اسم الوزارة، وتكون الآلية على </a:t>
            </a:r>
            <a:r>
              <a:rPr lang="ar-SA" sz="2400" dirty="0">
                <a:effectLst/>
                <a:latin typeface="Calibri" panose="020F0502020204030204" pitchFamily="34" charset="0"/>
                <a:ea typeface="Calibri" panose="020F0502020204030204" pitchFamily="34" charset="0"/>
                <a:cs typeface="Calibri" panose="020F0502020204030204" pitchFamily="34" charset="0"/>
              </a:rPr>
              <a:t>مستوى وزاري أو ما يعادله، ويتمتع رئيسه/رئيستها بمشاركة كاملة في مجلس الوزراء، </a:t>
            </a:r>
            <a:r>
              <a:rPr lang="ar-MA" sz="2400" dirty="0">
                <a:effectLst/>
                <a:latin typeface="Calibri" panose="020F0502020204030204" pitchFamily="34" charset="0"/>
                <a:ea typeface="Calibri" panose="020F0502020204030204" pitchFamily="34" charset="0"/>
                <a:cs typeface="Calibri" panose="020F0502020204030204" pitchFamily="34" charset="0"/>
              </a:rPr>
              <a:t>كما هو معمول به في ست دول هي: الجزائر، والصومال، وتونس، وجزر القمر، وجيبوتي، وفلسطين.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Font typeface="+mj-lt"/>
              <a:buAutoNum type="arabicParenR"/>
            </a:pPr>
            <a:r>
              <a:rPr lang="ar-MA" sz="2400" dirty="0">
                <a:effectLst/>
                <a:latin typeface="Calibri" panose="020F0502020204030204" pitchFamily="34" charset="0"/>
                <a:ea typeface="Calibri" panose="020F0502020204030204" pitchFamily="34" charset="0"/>
                <a:cs typeface="Calibri" panose="020F0502020204030204" pitchFamily="34" charset="0"/>
              </a:rPr>
              <a:t>آلية وطنية داخل أحد الوزارات دون أن يذكر ذلك صراحة في مسمى الوزارة، وتكون الآلية الوطنية بمثابة </a:t>
            </a:r>
            <a:r>
              <a:rPr lang="ar-SA" sz="2400" dirty="0">
                <a:effectLst/>
                <a:latin typeface="Calibri" panose="020F0502020204030204" pitchFamily="34" charset="0"/>
                <a:ea typeface="Calibri" panose="020F0502020204030204" pitchFamily="34" charset="0"/>
                <a:cs typeface="Calibri" panose="020F0502020204030204" pitchFamily="34" charset="0"/>
              </a:rPr>
              <a:t>هيئة داخل وزارة قطاعية، </a:t>
            </a:r>
            <a:r>
              <a:rPr lang="ar-MA" sz="2400" dirty="0">
                <a:effectLst/>
                <a:latin typeface="Calibri" panose="020F0502020204030204" pitchFamily="34" charset="0"/>
                <a:ea typeface="Calibri" panose="020F0502020204030204" pitchFamily="34" charset="0"/>
                <a:cs typeface="Calibri" panose="020F0502020204030204" pitchFamily="34" charset="0"/>
              </a:rPr>
              <a:t>وهناك خمس دول عربية تتبع هذا النمط هي: المغرب، وموريتانيا، وعمان، والعراق، وليبيا، والسودان.</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Font typeface="+mj-lt"/>
              <a:buAutoNum type="arabicParenR"/>
            </a:pPr>
            <a:r>
              <a:rPr lang="ar-MA" sz="2400" dirty="0">
                <a:effectLst/>
                <a:latin typeface="Calibri" panose="020F0502020204030204" pitchFamily="34" charset="0"/>
                <a:ea typeface="Calibri" panose="020F0502020204030204" pitchFamily="34" charset="0"/>
                <a:cs typeface="Calibri" panose="020F0502020204030204" pitchFamily="34" charset="0"/>
              </a:rPr>
              <a:t>مجلس أعلى يكون في بعض الأحيان </a:t>
            </a:r>
            <a:r>
              <a:rPr lang="ar-SA" sz="2400" dirty="0">
                <a:effectLst/>
                <a:latin typeface="Calibri" panose="020F0502020204030204" pitchFamily="34" charset="0"/>
                <a:ea typeface="Calibri" panose="020F0502020204030204" pitchFamily="34" charset="0"/>
                <a:cs typeface="Calibri" panose="020F0502020204030204" pitchFamily="34" charset="0"/>
              </a:rPr>
              <a:t>منسوباً مباشرة إلى رئيس السلطة التنفيذية، </a:t>
            </a:r>
            <a:r>
              <a:rPr lang="ar-MA" sz="2400" dirty="0">
                <a:effectLst/>
                <a:latin typeface="Calibri" panose="020F0502020204030204" pitchFamily="34" charset="0"/>
                <a:ea typeface="Calibri" panose="020F0502020204030204" pitchFamily="34" charset="0"/>
                <a:cs typeface="Calibri" panose="020F0502020204030204" pitchFamily="34" charset="0"/>
              </a:rPr>
              <a:t>ويضم ممثلين للقطاعات ذات الصلة، وقد يشمل في بعض الأحيان تمثيل للمؤسسات غير الحكومية، وهو النمط السائد في باقي الدول العربية وهي: الأردن، الإمارات، البحرين، سوريا، الكويت، السعودية، اليمن، قطر، لبنان، مصر.</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0" marR="0" algn="r" rtl="1">
              <a:lnSpc>
                <a:spcPct val="107000"/>
              </a:lnSpc>
              <a:spcBef>
                <a:spcPts val="0"/>
              </a:spcBef>
              <a:spcAft>
                <a:spcPts val="0"/>
              </a:spcAft>
            </a:pPr>
            <a:r>
              <a:rPr lang="ar-MA" sz="2400" dirty="0">
                <a:effectLst/>
                <a:latin typeface="Calibri" panose="020F0502020204030204" pitchFamily="34" charset="0"/>
                <a:ea typeface="Calibri" panose="020F0502020204030204" pitchFamily="34" charset="0"/>
                <a:cs typeface="Calibri" panose="020F0502020204030204" pitchFamily="34" charset="0"/>
              </a:rPr>
              <a:t>ويشير تحليل بيانات تقارير الدول إلى أن الميزانية المخصصة للآليات الوطنية زادت في معظم الدول كنسبة من الانفاق الحكومي الإجمالي، وهو ما يعكس اهتماماً بتمكين النساء والفتيات والمساواة بين الجنسين. إلا أن عدد من الدول لم تزد فيها هذه الميزانيات.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D103EC67-9531-75A7-9393-294866BD8678}"/>
              </a:ext>
            </a:extLst>
          </p:cNvPr>
          <p:cNvGraphicFramePr>
            <a:graphicFrameLocks noGrp="1"/>
          </p:cNvGraphicFramePr>
          <p:nvPr>
            <p:extLst>
              <p:ext uri="{D42A27DB-BD31-4B8C-83A1-F6EECF244321}">
                <p14:modId xmlns:p14="http://schemas.microsoft.com/office/powerpoint/2010/main" val="1826389422"/>
              </p:ext>
            </p:extLst>
          </p:nvPr>
        </p:nvGraphicFramePr>
        <p:xfrm>
          <a:off x="1936750" y="237014"/>
          <a:ext cx="8318500" cy="548640"/>
        </p:xfrm>
        <a:graphic>
          <a:graphicData uri="http://schemas.openxmlformats.org/drawingml/2006/table">
            <a:tbl>
              <a:tblPr firstRow="1" bandRow="1"/>
              <a:tblGrid>
                <a:gridCol w="8318500">
                  <a:extLst>
                    <a:ext uri="{9D8B030D-6E8A-4147-A177-3AD203B41FA5}">
                      <a16:colId xmlns:a16="http://schemas.microsoft.com/office/drawing/2014/main" val="4187605931"/>
                    </a:ext>
                  </a:extLst>
                </a:gridCol>
              </a:tblGrid>
              <a:tr h="548640">
                <a:tc>
                  <a:txBody>
                    <a:bodyPr/>
                    <a:lstStyle/>
                    <a:p>
                      <a:pPr marL="0" marR="0" indent="0" algn="ctr" rtl="1" eaLnBrk="1" fontAlgn="auto" latinLnBrk="0" hangingPunct="1">
                        <a:spcBef>
                          <a:spcPts val="0"/>
                        </a:spcBef>
                        <a:spcAft>
                          <a:spcPts val="0"/>
                        </a:spcAft>
                      </a:pPr>
                      <a:r>
                        <a:rPr lang="ar-MA" sz="2400" b="1" i="0" u="none" strike="noStrike" kern="1200" dirty="0">
                          <a:solidFill>
                            <a:srgbClr val="0F4761"/>
                          </a:solidFill>
                          <a:effectLst/>
                          <a:latin typeface="Aptos" panose="020B0004020202020204" pitchFamily="34" charset="0"/>
                          <a:ea typeface="Aptos" panose="020B0004020202020204" pitchFamily="34" charset="0"/>
                          <a:cs typeface="Calibri" panose="020F0502020204030204" pitchFamily="34" charset="0"/>
                        </a:rPr>
                        <a:t>الآلية الوطنية للمساواة بين الجنسين</a:t>
                      </a:r>
                      <a:endParaRPr lang="ar-MA" sz="1800" b="0" i="0" u="none" strike="noStrike" dirty="0">
                        <a:effectLst/>
                        <a:latin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DDB0"/>
                    </a:solidFill>
                  </a:tcPr>
                </a:tc>
                <a:extLst>
                  <a:ext uri="{0D108BD9-81ED-4DB2-BD59-A6C34878D82A}">
                    <a16:rowId xmlns:a16="http://schemas.microsoft.com/office/drawing/2014/main" val="3999686462"/>
                  </a:ext>
                </a:extLst>
              </a:tr>
            </a:tbl>
          </a:graphicData>
        </a:graphic>
      </p:graphicFrame>
    </p:spTree>
    <p:extLst>
      <p:ext uri="{BB962C8B-B14F-4D97-AF65-F5344CB8AC3E}">
        <p14:creationId xmlns:p14="http://schemas.microsoft.com/office/powerpoint/2010/main" val="2554864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819C67-4347-4A73-8323-BCA23437ED71}"/>
              </a:ext>
            </a:extLst>
          </p:cNvPr>
          <p:cNvSpPr/>
          <p:nvPr/>
        </p:nvSpPr>
        <p:spPr>
          <a:xfrm>
            <a:off x="609600" y="720291"/>
            <a:ext cx="10911840" cy="2791326"/>
          </a:xfrm>
          <a:prstGeom prst="rect">
            <a:avLst/>
          </a:prstGeom>
          <a:solidFill>
            <a:schemeClr val="bg1"/>
          </a:solidFill>
        </p:spPr>
        <p:txBody>
          <a:bodyPr wrap="square">
            <a:noAutofit/>
          </a:bodyPr>
          <a:lstStyle/>
          <a:p>
            <a:pPr marL="17780" algn="ctr" rtl="1">
              <a:lnSpc>
                <a:spcPct val="150000"/>
              </a:lnSpc>
            </a:pPr>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خامساً: المجتمعات المسالمة التي لا يُهمّش فيها أحد </a:t>
            </a:r>
            <a:endParaRPr lang="en-US" sz="44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graphicFrame>
        <p:nvGraphicFramePr>
          <p:cNvPr id="6" name="Table 5">
            <a:extLst>
              <a:ext uri="{FF2B5EF4-FFF2-40B4-BE49-F238E27FC236}">
                <a16:creationId xmlns:a16="http://schemas.microsoft.com/office/drawing/2014/main" id="{29CB16A6-3D87-EE8C-B5CD-E14F40367E02}"/>
              </a:ext>
            </a:extLst>
          </p:cNvPr>
          <p:cNvGraphicFramePr>
            <a:graphicFrameLocks noGrp="1"/>
          </p:cNvGraphicFramePr>
          <p:nvPr>
            <p:extLst>
              <p:ext uri="{D42A27DB-BD31-4B8C-83A1-F6EECF244321}">
                <p14:modId xmlns:p14="http://schemas.microsoft.com/office/powerpoint/2010/main" val="197579762"/>
              </p:ext>
            </p:extLst>
          </p:nvPr>
        </p:nvGraphicFramePr>
        <p:xfrm>
          <a:off x="1524000" y="2632286"/>
          <a:ext cx="8900160" cy="3657600"/>
        </p:xfrm>
        <a:graphic>
          <a:graphicData uri="http://schemas.openxmlformats.org/drawingml/2006/table">
            <a:tbl>
              <a:tblPr firstRow="1" bandRow="1">
                <a:tableStyleId>{5C22544A-7EE6-4342-B048-85BDC9FD1C3A}</a:tableStyleId>
              </a:tblPr>
              <a:tblGrid>
                <a:gridCol w="8900160">
                  <a:extLst>
                    <a:ext uri="{9D8B030D-6E8A-4147-A177-3AD203B41FA5}">
                      <a16:colId xmlns:a16="http://schemas.microsoft.com/office/drawing/2014/main" val="3155451328"/>
                    </a:ext>
                  </a:extLst>
                </a:gridCol>
              </a:tblGrid>
              <a:tr h="40075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إجراءات تعزيز المساءلة القضائية وغير القضائية عن انتهاكات القانون الإنساني الدولي وانتهاكات حقوق الإنسان للنساء والفتيات في حالات النزاعات المسلحة وغيرها من الأعمال الإنسانية أو الاستجابة للأزمات.</a:t>
                      </a:r>
                      <a:endParaRPr lang="en-US" sz="2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2">
                        <a:lumMod val="40000"/>
                        <a:lumOff val="60000"/>
                      </a:schemeClr>
                    </a:solidFill>
                  </a:tcPr>
                </a:tc>
                <a:extLst>
                  <a:ext uri="{0D108BD9-81ED-4DB2-BD59-A6C34878D82A}">
                    <a16:rowId xmlns:a16="http://schemas.microsoft.com/office/drawing/2014/main" val="4151789899"/>
                  </a:ext>
                </a:extLst>
              </a:tr>
              <a:tr h="72136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dirty="0">
                          <a:effectLst/>
                          <a:latin typeface="Calibri" panose="020F0502020204030204" pitchFamily="34" charset="0"/>
                          <a:ea typeface="Calibri" panose="020F0502020204030204" pitchFamily="34" charset="0"/>
                          <a:cs typeface="Calibri" panose="020F0502020204030204" pitchFamily="34" charset="0"/>
                        </a:rPr>
                        <a:t>إجراءات زيادة قيادة المرأة وتمثيلها ومشاركتها في منع نشوب الصراعات وحلها وإقامة السلام والعمل الإنساني والاستجابة للأزمات، على مستويات صنع القرار في حالات النزاعات المسلحة وغيرها من النزاعات وفي المناطق الهشة أو التي تشهد أزمات.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2">
                        <a:lumMod val="40000"/>
                        <a:lumOff val="60000"/>
                      </a:schemeClr>
                    </a:solidFill>
                  </a:tcPr>
                </a:tc>
                <a:extLst>
                  <a:ext uri="{0D108BD9-81ED-4DB2-BD59-A6C34878D82A}">
                    <a16:rowId xmlns:a16="http://schemas.microsoft.com/office/drawing/2014/main" val="2790926130"/>
                  </a:ext>
                </a:extLst>
              </a:tr>
              <a:tr h="40075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dirty="0">
                          <a:effectLst/>
                          <a:latin typeface="Calibri" panose="020F0502020204030204" pitchFamily="34" charset="0"/>
                          <a:ea typeface="Calibri" panose="020F0502020204030204" pitchFamily="34" charset="0"/>
                          <a:cs typeface="Calibri" panose="020F0502020204030204" pitchFamily="34" charset="0"/>
                        </a:rPr>
                        <a:t>إجراءات إقامة السلام والحفاظ عليه، وتشجيع المجتمعات المسالمة التي لا يُهمّش فيها أحد من أجل التنمية المستدامة وتنفيذ جدول أعمال المرأة والسلام والأمن.</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6">
                        <a:lumMod val="40000"/>
                        <a:lumOff val="60000"/>
                      </a:schemeClr>
                    </a:solidFill>
                  </a:tcPr>
                </a:tc>
                <a:extLst>
                  <a:ext uri="{0D108BD9-81ED-4DB2-BD59-A6C34878D82A}">
                    <a16:rowId xmlns:a16="http://schemas.microsoft.com/office/drawing/2014/main" val="706009617"/>
                  </a:ext>
                </a:extLst>
              </a:tr>
              <a:tr h="40075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إجراءات القضاء على التمييز ضد حقوق الأطفال الإناث وانتهاكها.</a:t>
                      </a:r>
                      <a:endParaRPr lang="en-US" sz="24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Tree>
    <p:extLst>
      <p:ext uri="{BB962C8B-B14F-4D97-AF65-F5344CB8AC3E}">
        <p14:creationId xmlns:p14="http://schemas.microsoft.com/office/powerpoint/2010/main" val="2863761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C110B4-D654-8D73-9E1A-07E26229741E}"/>
              </a:ext>
            </a:extLst>
          </p:cNvPr>
          <p:cNvSpPr txBox="1"/>
          <p:nvPr/>
        </p:nvSpPr>
        <p:spPr>
          <a:xfrm>
            <a:off x="335280" y="1620143"/>
            <a:ext cx="11521440" cy="4424801"/>
          </a:xfrm>
          <a:prstGeom prst="rect">
            <a:avLst/>
          </a:prstGeom>
          <a:noFill/>
        </p:spPr>
        <p:txBody>
          <a:bodyPr wrap="square">
            <a:spAutoFit/>
          </a:bodyPr>
          <a:lstStyle/>
          <a:p>
            <a:pPr marR="0" lvl="0" algn="r" rtl="1">
              <a:lnSpc>
                <a:spcPct val="107000"/>
              </a:lnSpc>
              <a:spcBef>
                <a:spcPts val="0"/>
              </a:spcBef>
              <a:spcAft>
                <a:spcPts val="0"/>
              </a:spcAft>
            </a:pPr>
            <a:r>
              <a:rPr lang="ar-MA" sz="2400" dirty="0">
                <a:effectLst/>
                <a:latin typeface="Aptos" panose="020B0004020202020204" pitchFamily="34" charset="0"/>
                <a:ea typeface="Aptos" panose="020B0004020202020204" pitchFamily="34" charset="0"/>
                <a:cs typeface="Calibri" panose="020F0502020204030204" pitchFamily="34" charset="0"/>
              </a:rPr>
              <a:t>فيما يتعلق بإجراءات المتعلقة بهذا البعد، يشير تحليل تقارير الدول إلى أن الإجراء الأكثر شيوعاً هو </a:t>
            </a:r>
            <a:r>
              <a:rPr lang="ar-SA" sz="2400" dirty="0">
                <a:effectLst/>
                <a:latin typeface="Aptos" panose="020B0004020202020204" pitchFamily="34" charset="0"/>
                <a:ea typeface="Times New Roman" panose="02020603050405020304" pitchFamily="18" charset="0"/>
                <a:cs typeface="Calibri" panose="020F0502020204030204" pitchFamily="34" charset="0"/>
              </a:rPr>
              <a:t>اتخاذ تدابير لمكافحة الاتجار بالنساء والأطفال؛ يليها </a:t>
            </a:r>
            <a:r>
              <a:rPr lang="ar-SA" sz="24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زيادة فرص وصول النساء المتأثرات بالنزاعات أو اللاجئات أو المشردات إلى خدمات الوقاية من العنف والحماية منه. وفي المقابل كان عدد الدول التي اتخذت الإجراءات التالية محدوداً:</a:t>
            </a:r>
            <a:endParaRPr lang="en-US" sz="2400" dirty="0">
              <a:effectLst/>
              <a:latin typeface="Aptos" panose="020B0004020202020204" pitchFamily="34" charset="0"/>
              <a:ea typeface="Aptos" panose="020B0004020202020204" pitchFamily="34" charset="0"/>
              <a:cs typeface="Arial" panose="020B060402020202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تنفيذ إصلاحات قانونية وسياسية لتدارك انتهاكات حقوق النساء والفتيات ومنعها</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تعزيز القدرات المؤسسية، بما في ذلك نظام العدالة وآليات العدالة الانتقالية حسب الاقتضاء، في أثناء الصراع والاستجابة للأزمات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تعزيز قدرة مؤسسات قطاع الأمن فيما يتعلق بحقوق الإنسان ومنع العنف الجنسي والقائم على أساس الجنس والاستغلال الجنسي والاعتداء الجنسي</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اتخاذ تدابير لمكافحة إنتاج المخدرات غير المشروعة واستخدامها والاتجار بها</a:t>
            </a:r>
            <a:r>
              <a:rPr lang="ar-SA" sz="2400" b="1"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MA" sz="2400" dirty="0">
                <a:effectLst/>
                <a:latin typeface="Aptos" panose="020B0004020202020204" pitchFamily="34" charset="0"/>
                <a:ea typeface="Aptos" panose="020B0004020202020204" pitchFamily="34" charset="0"/>
                <a:cs typeface="Calibri" panose="020F0502020204030204" pitchFamily="34" charset="0"/>
              </a:rPr>
              <a:t>يضاف إلى ذلك أنه لم يرد في تقارير الدول لاتخاذ أي منها أية إجراءات تتعلق باتخاذ تدابير لمكافحة الاتجار غير المشروع بالأسلحة.</a:t>
            </a:r>
            <a:endParaRPr lang="en-US" sz="2400" dirty="0">
              <a:effectLst/>
              <a:latin typeface="Aptos" panose="020B0004020202020204" pitchFamily="34" charset="0"/>
              <a:ea typeface="Aptos" panose="020B00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A579834C-9B9D-7971-3964-45FC6194E1DF}"/>
              </a:ext>
            </a:extLst>
          </p:cNvPr>
          <p:cNvGraphicFramePr>
            <a:graphicFrameLocks noGrp="1"/>
          </p:cNvGraphicFramePr>
          <p:nvPr>
            <p:extLst>
              <p:ext uri="{D42A27DB-BD31-4B8C-83A1-F6EECF244321}">
                <p14:modId xmlns:p14="http://schemas.microsoft.com/office/powerpoint/2010/main" val="2965085317"/>
              </p:ext>
            </p:extLst>
          </p:nvPr>
        </p:nvGraphicFramePr>
        <p:xfrm>
          <a:off x="1524000" y="262466"/>
          <a:ext cx="8900160" cy="1188720"/>
        </p:xfrm>
        <a:graphic>
          <a:graphicData uri="http://schemas.openxmlformats.org/drawingml/2006/table">
            <a:tbl>
              <a:tblPr firstRow="1" bandRow="1">
                <a:tableStyleId>{5C22544A-7EE6-4342-B048-85BDC9FD1C3A}</a:tableStyleId>
              </a:tblPr>
              <a:tblGrid>
                <a:gridCol w="8900160">
                  <a:extLst>
                    <a:ext uri="{9D8B030D-6E8A-4147-A177-3AD203B41FA5}">
                      <a16:colId xmlns:a16="http://schemas.microsoft.com/office/drawing/2014/main" val="3155451328"/>
                    </a:ext>
                  </a:extLst>
                </a:gridCol>
              </a:tblGrid>
              <a:tr h="40075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إجراءات تعزيز المساءلة القضائية وغير القضائية عن انتهاكات القانون الإنساني الدولي وانتهاكات حقوق الإنسان للنساء والفتيات في حالات النزاعات المسلحة وغيرها من الأعمال الإنسانية أو الاستجابة للأزمات.</a:t>
                      </a:r>
                      <a:endParaRPr lang="en-US" sz="2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2">
                        <a:lumMod val="40000"/>
                        <a:lumOff val="60000"/>
                      </a:schemeClr>
                    </a:solidFill>
                  </a:tcPr>
                </a:tc>
                <a:extLst>
                  <a:ext uri="{0D108BD9-81ED-4DB2-BD59-A6C34878D82A}">
                    <a16:rowId xmlns:a16="http://schemas.microsoft.com/office/drawing/2014/main" val="4151789899"/>
                  </a:ext>
                </a:extLst>
              </a:tr>
            </a:tbl>
          </a:graphicData>
        </a:graphic>
      </p:graphicFrame>
    </p:spTree>
    <p:extLst>
      <p:ext uri="{BB962C8B-B14F-4D97-AF65-F5344CB8AC3E}">
        <p14:creationId xmlns:p14="http://schemas.microsoft.com/office/powerpoint/2010/main" val="4024628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55C80B-6AA1-B464-1ED4-6E4C1582A1BD}"/>
              </a:ext>
            </a:extLst>
          </p:cNvPr>
          <p:cNvSpPr txBox="1"/>
          <p:nvPr/>
        </p:nvSpPr>
        <p:spPr>
          <a:xfrm>
            <a:off x="609600" y="2063871"/>
            <a:ext cx="10972800" cy="3916137"/>
          </a:xfrm>
          <a:prstGeom prst="rect">
            <a:avLst/>
          </a:prstGeom>
          <a:noFill/>
        </p:spPr>
        <p:txBody>
          <a:bodyPr wrap="square">
            <a:spAutoFit/>
          </a:bodyPr>
          <a:lstStyle/>
          <a:p>
            <a:pPr marR="0" lvl="0" algn="r" rtl="1">
              <a:lnSpc>
                <a:spcPct val="150000"/>
              </a:lnSpc>
              <a:spcBef>
                <a:spcPts val="0"/>
              </a:spcBef>
              <a:spcAft>
                <a:spcPts val="0"/>
              </a:spcAft>
            </a:pPr>
            <a:r>
              <a:rPr lang="ar-MA" sz="2400" dirty="0">
                <a:effectLst/>
                <a:latin typeface="Aptos" panose="020B0004020202020204" pitchFamily="34" charset="0"/>
                <a:ea typeface="Aptos" panose="020B0004020202020204" pitchFamily="34" charset="0"/>
                <a:cs typeface="Calibri" panose="020F0502020204030204" pitchFamily="34" charset="0"/>
              </a:rPr>
              <a:t>تم تحليل إجراءات زيادة قيادة المرأة وتمثيلها ومشاركتها في منع نشوب الصراعات وحلها وإقامة السلام والعمل الإنساني والاستجابة للأزمات، على مستويات صنع القرار في حالات النزاعات المسلحة وغيرها من النزاعات وفي المناطق الهشة أو التي تشهد أزمات. </a:t>
            </a:r>
            <a:endParaRPr lang="ar-EG" sz="2400" dirty="0">
              <a:effectLst/>
              <a:latin typeface="Aptos" panose="020B0004020202020204" pitchFamily="34" charset="0"/>
              <a:ea typeface="Aptos" panose="020B0004020202020204" pitchFamily="34" charset="0"/>
              <a:cs typeface="Calibri" panose="020F0502020204030204" pitchFamily="34" charset="0"/>
            </a:endParaRPr>
          </a:p>
          <a:p>
            <a:pPr marR="0" lvl="0" algn="r" rtl="1">
              <a:lnSpc>
                <a:spcPct val="150000"/>
              </a:lnSpc>
              <a:spcBef>
                <a:spcPts val="0"/>
              </a:spcBef>
              <a:spcAft>
                <a:spcPts val="0"/>
              </a:spcAft>
            </a:pPr>
            <a:r>
              <a:rPr lang="ar-MA" sz="2400" dirty="0">
                <a:effectLst/>
                <a:latin typeface="Aptos" panose="020B0004020202020204" pitchFamily="34" charset="0"/>
                <a:ea typeface="Aptos" panose="020B0004020202020204" pitchFamily="34" charset="0"/>
                <a:cs typeface="Calibri" panose="020F0502020204030204" pitchFamily="34" charset="0"/>
              </a:rPr>
              <a:t>ويشير التحليل إلى أن عدد من الدول قام ب</a:t>
            </a:r>
            <a:r>
              <a:rPr lang="ar-SA" sz="2400" dirty="0">
                <a:effectLst/>
                <a:latin typeface="Aptos" panose="020B0004020202020204" pitchFamily="34" charset="0"/>
                <a:ea typeface="Aptos" panose="020B0004020202020204" pitchFamily="34" charset="0"/>
                <a:cs typeface="Calibri" panose="020F0502020204030204" pitchFamily="34" charset="0"/>
              </a:rPr>
              <a:t>تعزيز ودعم مشاركة المرأة الهادفة في عمليات السلام وتنفيذ اتفاقيات السلام على جميع المستويات؛ وبتعزيز مشاركة المرأة المتكافئة في الأنشطة الإنسانية وأنشطة الاستجابة للأزمات على جميع المستويات، لا سيما على مستوى صنع القرار؛ وبوضع و/أو اعتماد و/أو تنفيذ خطة عمل وطنية عالية التأثير بشأن تنفيذ القرار 1325.</a:t>
            </a:r>
            <a:endParaRPr lang="en-US" sz="2400" dirty="0">
              <a:effectLst/>
              <a:latin typeface="Aptos" panose="020B0004020202020204" pitchFamily="34" charset="0"/>
              <a:ea typeface="Aptos" panose="020B00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AE55F5F4-7B7F-08BD-F3E7-FC4A68D08D69}"/>
              </a:ext>
            </a:extLst>
          </p:cNvPr>
          <p:cNvGraphicFramePr>
            <a:graphicFrameLocks noGrp="1"/>
          </p:cNvGraphicFramePr>
          <p:nvPr>
            <p:extLst>
              <p:ext uri="{D42A27DB-BD31-4B8C-83A1-F6EECF244321}">
                <p14:modId xmlns:p14="http://schemas.microsoft.com/office/powerpoint/2010/main" val="4178523327"/>
              </p:ext>
            </p:extLst>
          </p:nvPr>
        </p:nvGraphicFramePr>
        <p:xfrm>
          <a:off x="609600" y="437726"/>
          <a:ext cx="10972800" cy="1337926"/>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155451328"/>
                    </a:ext>
                  </a:extLst>
                </a:gridCol>
              </a:tblGrid>
              <a:tr h="133792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إجراءات زيادة قيادة المرأة وتمثيلها ومشاركتها في منع نشوب الصراعات وحلها وإقامة السلام والعمل الإنساني والاستجابة للأزمات، على مستويات صنع القرار في حالات النزاعات المسلحة وغيرها من النزاعات وفي المناطق الهشة أو التي تشهد أزمات. </a:t>
                      </a:r>
                      <a:endPar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2">
                        <a:lumMod val="40000"/>
                        <a:lumOff val="60000"/>
                      </a:schemeClr>
                    </a:solidFill>
                  </a:tcPr>
                </a:tc>
                <a:extLst>
                  <a:ext uri="{0D108BD9-81ED-4DB2-BD59-A6C34878D82A}">
                    <a16:rowId xmlns:a16="http://schemas.microsoft.com/office/drawing/2014/main" val="2790926130"/>
                  </a:ext>
                </a:extLst>
              </a:tr>
            </a:tbl>
          </a:graphicData>
        </a:graphic>
      </p:graphicFrame>
    </p:spTree>
    <p:extLst>
      <p:ext uri="{BB962C8B-B14F-4D97-AF65-F5344CB8AC3E}">
        <p14:creationId xmlns:p14="http://schemas.microsoft.com/office/powerpoint/2010/main" val="1211135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ED3C02-1FDB-3F43-5002-43B36F6F6245}"/>
              </a:ext>
            </a:extLst>
          </p:cNvPr>
          <p:cNvSpPr txBox="1"/>
          <p:nvPr/>
        </p:nvSpPr>
        <p:spPr>
          <a:xfrm>
            <a:off x="335280" y="1731590"/>
            <a:ext cx="11521440" cy="4051558"/>
          </a:xfrm>
          <a:prstGeom prst="rect">
            <a:avLst/>
          </a:prstGeom>
          <a:noFill/>
        </p:spPr>
        <p:txBody>
          <a:bodyPr wrap="square">
            <a:spAutoFit/>
          </a:bodyPr>
          <a:lstStyle/>
          <a:p>
            <a:pPr marL="0" marR="0" algn="r" rtl="1">
              <a:lnSpc>
                <a:spcPct val="120000"/>
              </a:lnSpc>
              <a:spcBef>
                <a:spcPts val="0"/>
              </a:spcBef>
              <a:spcAft>
                <a:spcPts val="0"/>
              </a:spcAft>
            </a:pPr>
            <a:r>
              <a:rPr lang="ar-M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قامت غالبية الدول باعتماد و/أو بتنفيذ خطة عمل وطنية معنية بالمرأة والسلام والأمن؛ أو بدمج الالتزامات الخاصة بالمرأة والسلام والأمن في أطر السياسات والتخطيط والرصد الرئيسية على المستوى الوطني وفيما بين الوزارات. اقتصر الاهتمام على عدد محدود من الدول فيما يتعلق بالإجراءات التالية:  </a:t>
            </a:r>
            <a:endParaRPr lang="en-US"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20000"/>
              </a:lnSpc>
              <a:spcBef>
                <a:spcPts val="0"/>
              </a:spcBef>
              <a:spcAft>
                <a:spcPts val="0"/>
              </a:spcAft>
              <a:buClr>
                <a:srgbClr val="000000"/>
              </a:buClr>
              <a:buSzPts val="1400"/>
              <a:buFont typeface="Times New Roman" panose="02020603050405020304" pitchFamily="18" charset="0"/>
              <a:buAutoNum type="arabicParenR"/>
            </a:pP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استخدام استراتيجيات الاتصال لإذكاء الوعي بجدول أعمال المرأة والسلام والأمن.</a:t>
            </a:r>
            <a:endParaRPr lang="en-US"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20000"/>
              </a:lnSpc>
              <a:spcBef>
                <a:spcPts val="0"/>
              </a:spcBef>
              <a:spcAft>
                <a:spcPts val="0"/>
              </a:spcAft>
              <a:buClr>
                <a:srgbClr val="000000"/>
              </a:buClr>
              <a:buSzPts val="1400"/>
              <a:buFont typeface="Times New Roman" panose="02020603050405020304" pitchFamily="18" charset="0"/>
              <a:buAutoNum type="arabicParenR"/>
            </a:pP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زيادة مخصصات الميزانية لتنفيذ جدول أعمال المرأة والسلام والأمن.</a:t>
            </a:r>
            <a:endParaRPr lang="en-US"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20000"/>
              </a:lnSpc>
              <a:spcBef>
                <a:spcPts val="0"/>
              </a:spcBef>
              <a:spcAft>
                <a:spcPts val="0"/>
              </a:spcAft>
              <a:buClr>
                <a:srgbClr val="000000"/>
              </a:buClr>
              <a:buSzPts val="1400"/>
              <a:buFont typeface="Times New Roman" panose="02020603050405020304" pitchFamily="18" charset="0"/>
              <a:buAutoNum type="arabicParenR"/>
            </a:pP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دعم التحليل الشامل والمراعي لاعتبارات المساواة بين الجنسين وآليات الإنذار المبكر والوقاية.</a:t>
            </a:r>
            <a:endParaRPr lang="ar-EG" sz="2400" dirty="0">
              <a:solidFill>
                <a:srgbClr val="134985"/>
              </a:solidFill>
              <a:latin typeface="Calibri" panose="020F0502020204030204" pitchFamily="34" charset="0"/>
              <a:ea typeface="Calibri" panose="020F0502020204030204" pitchFamily="34" charset="0"/>
              <a:cs typeface="Calibri" panose="020F0502020204030204" pitchFamily="34" charset="0"/>
            </a:endParaRPr>
          </a:p>
          <a:p>
            <a:pPr marR="0" lvl="0" algn="r" rtl="1">
              <a:lnSpc>
                <a:spcPct val="120000"/>
              </a:lnSpc>
              <a:spcBef>
                <a:spcPts val="0"/>
              </a:spcBef>
              <a:spcAft>
                <a:spcPts val="0"/>
              </a:spcAft>
              <a:buClr>
                <a:srgbClr val="000000"/>
              </a:buClr>
              <a:buSzPts val="1400"/>
            </a:pPr>
            <a:r>
              <a:rPr lang="ar-M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لم تذكر أي دولة عربية أنها اتخذت إجراءات للحد من النفقات العسكرية المفرطة و/أو السيطرة على توافر الأسلحة؛ أو في إعادة تخصيص الأموال من الإنفاق العسكري لتوجيهها إلى التنمية الاجتماعية والاقتصادية، بما في ذلك المساواة بين الجنسين وتمكين المرأة. </a:t>
            </a:r>
            <a:endParaRPr lang="en-US"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id="{8942846C-54AE-9E56-5A96-61181D859676}"/>
              </a:ext>
            </a:extLst>
          </p:cNvPr>
          <p:cNvGraphicFramePr>
            <a:graphicFrameLocks noGrp="1"/>
          </p:cNvGraphicFramePr>
          <p:nvPr>
            <p:extLst>
              <p:ext uri="{D42A27DB-BD31-4B8C-83A1-F6EECF244321}">
                <p14:modId xmlns:p14="http://schemas.microsoft.com/office/powerpoint/2010/main" val="4195652524"/>
              </p:ext>
            </p:extLst>
          </p:nvPr>
        </p:nvGraphicFramePr>
        <p:xfrm>
          <a:off x="1524000" y="780626"/>
          <a:ext cx="8900160" cy="822960"/>
        </p:xfrm>
        <a:graphic>
          <a:graphicData uri="http://schemas.openxmlformats.org/drawingml/2006/table">
            <a:tbl>
              <a:tblPr firstRow="1" bandRow="1">
                <a:tableStyleId>{5C22544A-7EE6-4342-B048-85BDC9FD1C3A}</a:tableStyleId>
              </a:tblPr>
              <a:tblGrid>
                <a:gridCol w="8900160">
                  <a:extLst>
                    <a:ext uri="{9D8B030D-6E8A-4147-A177-3AD203B41FA5}">
                      <a16:colId xmlns:a16="http://schemas.microsoft.com/office/drawing/2014/main" val="3155451328"/>
                    </a:ext>
                  </a:extLst>
                </a:gridCol>
              </a:tblGrid>
              <a:tr h="40075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إجراءات إقامة السلام والحفاظ عليه، وتشجيع المجتمعات المسالمة التي لا يُهمّش فيها أحد من أجل التنمية المستدامة وتنفيذ جدول أعمال المرأة والسلام والأمن.</a:t>
                      </a:r>
                      <a:endParaRPr lang="en-US"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accent6">
                        <a:lumMod val="40000"/>
                        <a:lumOff val="60000"/>
                      </a:schemeClr>
                    </a:solidFill>
                  </a:tcPr>
                </a:tc>
                <a:extLst>
                  <a:ext uri="{0D108BD9-81ED-4DB2-BD59-A6C34878D82A}">
                    <a16:rowId xmlns:a16="http://schemas.microsoft.com/office/drawing/2014/main" val="706009617"/>
                  </a:ext>
                </a:extLst>
              </a:tr>
            </a:tbl>
          </a:graphicData>
        </a:graphic>
      </p:graphicFrame>
    </p:spTree>
    <p:extLst>
      <p:ext uri="{BB962C8B-B14F-4D97-AF65-F5344CB8AC3E}">
        <p14:creationId xmlns:p14="http://schemas.microsoft.com/office/powerpoint/2010/main" val="4242380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ED3C02-1FDB-3F43-5002-43B36F6F6245}"/>
              </a:ext>
            </a:extLst>
          </p:cNvPr>
          <p:cNvSpPr txBox="1"/>
          <p:nvPr/>
        </p:nvSpPr>
        <p:spPr>
          <a:xfrm>
            <a:off x="335280" y="390470"/>
            <a:ext cx="11521440" cy="6002412"/>
          </a:xfrm>
          <a:prstGeom prst="rect">
            <a:avLst/>
          </a:prstGeom>
          <a:noFill/>
        </p:spPr>
        <p:txBody>
          <a:bodyPr wrap="square">
            <a:spAutoFit/>
          </a:bodyPr>
          <a:lstStyle/>
          <a:p>
            <a:pPr marR="0" lvl="0" algn="r" rtl="1">
              <a:lnSpc>
                <a:spcPct val="107000"/>
              </a:lnSpc>
              <a:spcBef>
                <a:spcPts val="0"/>
              </a:spcBef>
              <a:spcAft>
                <a:spcPts val="0"/>
              </a:spcAft>
            </a:pPr>
            <a:r>
              <a:rPr lang="ar-M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تشير</a:t>
            </a: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تقارير الدول إلى عدد من </a:t>
            </a:r>
            <a:r>
              <a:rPr lang="ar-TN"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الإجراءات التي تمّ اتّخاذها لإقامة السّلام والحفاظ عليه وتشجيع المجتمعات المسالمة التي لا يهمّش فيها أحد من أجل التّنمية المستدامة وتنفيذ جدول أعمال المرأة والسّلام والأمن. فعلى سبيل المثال</a:t>
            </a:r>
            <a:r>
              <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a:t>
            </a:r>
            <a:r>
              <a:rPr lang="ar-TN"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a:t>
            </a:r>
            <a:endPar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قام العراق بالعمل على تعزيز المشاركة الفعالة للمرأة وتأثيرها في عمليات صنع السلام على جميع المستويات وتفعيل دورها المهم والفعال في حل النزاع وصنع السلام من خلال مبادرة هي الأولى من نوعها في المنطقة بتأليف شبكة وسيطات السلام الوطنية، بهدف تعزيز دور المرأة في صنع الأمن والسلام والمحافظة عليه. </a:t>
            </a:r>
          </a:p>
          <a:p>
            <a:pPr marR="0" lvl="0" algn="r" rtl="1">
              <a:lnSpc>
                <a:spcPct val="107000"/>
              </a:lnSpc>
              <a:spcBef>
                <a:spcPts val="0"/>
              </a:spcBef>
              <a:spcAft>
                <a:spcPts val="0"/>
              </a:spcAft>
            </a:pPr>
            <a:r>
              <a:rPr lang="ar-EG" sz="2400" dirty="0">
                <a:solidFill>
                  <a:srgbClr val="134985"/>
                </a:solidFill>
                <a:latin typeface="Calibri" panose="020F0502020204030204" pitchFamily="34" charset="0"/>
                <a:ea typeface="Calibri" panose="020F0502020204030204" pitchFamily="34" charset="0"/>
                <a:cs typeface="Calibri" panose="020F0502020204030204" pitchFamily="34" charset="0"/>
              </a:rPr>
              <a:t>صادق </a:t>
            </a:r>
            <a:r>
              <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الأردن على الخطة الوطنية الثانية لتفعيل قرار مجلس الأمن 1325، التي </a:t>
            </a: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تضمنت مشاركة المرأة في أطر صنع القرار للوقاية من الأزمات والاستجابة لها، وتغيُّر المناخ وحالات الطوارئ بما في ذلك الكوارث الطبيعية والأوبئة والنزاعات المسلحة وضمان مراعاة الاحتياجات المختلفة للجنسين، كما تم تضمين القطاع الدبلوماسي بالإضافة إلى الامن والجيش إلى القطاعات التي تعمل على تعزيز مشاركة المرأة وتبنى خطوات لضمان ادماجها في هذا القطاعات. </a:t>
            </a:r>
            <a:endPar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فلسطين شكل</a:t>
            </a:r>
            <a:r>
              <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ت</a:t>
            </a: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 لجنة وطنية دائمة لرصد ممارسات وانتهاكات وجرائم الاحتلال الموجه ضد النساء. حيث سيتم العمل من خلالهما على جمع البيانات عن المرأة والسلام والأمن. </a:t>
            </a:r>
            <a:endPar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أنشأت الكويت اللجنة الوطنية لتنفيذ قرار مجلس الأمن 1325 "المرأة والسلام والأمن" وتختص بصياغة وإعداد ورسم السياسات والبرامج والخطط الاستراتيجية بغية تنفيذ أجندة المرأة، وإعداد تقارير دورية وطنية طوعية عن حالة تنفيذ القرار. </a:t>
            </a:r>
            <a:endParaRPr lang="ar-EG"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SA"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rPr>
              <a:t>لبنان تم تنفيذ الخطة الوطنية لتطبيق قرار مجلس الأمن ١٣٢٥ حول المرأة والسلام والأمن.</a:t>
            </a:r>
            <a:endParaRPr lang="en-US" sz="2400" dirty="0">
              <a:solidFill>
                <a:srgbClr val="134985"/>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465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1ECA5C-72D0-364F-A53D-DA42B16C1EF2}"/>
              </a:ext>
            </a:extLst>
          </p:cNvPr>
          <p:cNvSpPr txBox="1"/>
          <p:nvPr/>
        </p:nvSpPr>
        <p:spPr>
          <a:xfrm>
            <a:off x="320040" y="853440"/>
            <a:ext cx="11346180" cy="5607241"/>
          </a:xfrm>
          <a:prstGeom prst="rect">
            <a:avLst/>
          </a:prstGeom>
          <a:noFill/>
        </p:spPr>
        <p:txBody>
          <a:bodyPr wrap="square">
            <a:spAutoFit/>
          </a:bodyPr>
          <a:lstStyle/>
          <a:p>
            <a:pPr marR="0" lvl="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تباينت الإجراءات التي اتخذتها الدول العربية للقضاء على التمييز ضد حقوق الأطفال الإناث وضد انتهاك هذه الحقوق، وشمل ذلك ما يلي: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اتخاذ تدابير لمكافحة الأعراف والممارسات الاجتماعية التمييزية وزيادة الوعي باحتياجات وإمكانيات الأطفال الإناث</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تعزيز حصول الفتيات على التعليم الجيد وتنمية المهارات والتدريب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معالجة السلبيات في النتائج الصحية التي ترجع إلى سوء التغذية والحمل المبكر (مثل، فقر الدم) والتعرض للإصابة بفيروس نقص المناعة البشرية/الإيدز وغيره من الأمراض المنقولة جنسياً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تنفيذ سياسات وبرامج للقضاء على العنف ضد الفتيات، بما في ذلك العنف البدني والجنسي والممارسات الضارة مثل زواج القاصرات والزواج المبكر والزواج القسري وتشويه الأعضاء التناسلية للإناث (ختان الإناث)</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تنفيذ سياسات وبرامج للقضاء على عمالة الأطفال والإقرار بخدمات الرعاية غير مدفوعة الأجر والعمل المنزلي الذي تضطلع به الأطفال الإناث والحد منه وإعادة توزيعه</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تعزيز وعي الفتيات بالحياة الاجتماعية والاقتصادية والسياسية ومشاركتهن فيها</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دمج تعليم فروع العلوم والتكنولوجيا والهندسة والرياضيات/القضاء على الفجوة الرقمية بين الجنسين في وصول الفتيات إلى الأدوات الرقمية واكتساب المهارات الرقمية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id="{68199620-43FA-9A0C-F4A7-1CC306547E82}"/>
              </a:ext>
            </a:extLst>
          </p:cNvPr>
          <p:cNvGraphicFramePr>
            <a:graphicFrameLocks noGrp="1"/>
          </p:cNvGraphicFramePr>
          <p:nvPr>
            <p:extLst>
              <p:ext uri="{D42A27DB-BD31-4B8C-83A1-F6EECF244321}">
                <p14:modId xmlns:p14="http://schemas.microsoft.com/office/powerpoint/2010/main" val="1716455878"/>
              </p:ext>
            </p:extLst>
          </p:nvPr>
        </p:nvGraphicFramePr>
        <p:xfrm>
          <a:off x="1524000" y="292946"/>
          <a:ext cx="8900160" cy="457200"/>
        </p:xfrm>
        <a:graphic>
          <a:graphicData uri="http://schemas.openxmlformats.org/drawingml/2006/table">
            <a:tbl>
              <a:tblPr firstRow="1" bandRow="1">
                <a:tableStyleId>{5C22544A-7EE6-4342-B048-85BDC9FD1C3A}</a:tableStyleId>
              </a:tblPr>
              <a:tblGrid>
                <a:gridCol w="8900160">
                  <a:extLst>
                    <a:ext uri="{9D8B030D-6E8A-4147-A177-3AD203B41FA5}">
                      <a16:colId xmlns:a16="http://schemas.microsoft.com/office/drawing/2014/main" val="3155451328"/>
                    </a:ext>
                  </a:extLst>
                </a:gridCol>
              </a:tblGrid>
              <a:tr h="40075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إجراءات القضاء على التمييز ضد حقوق الأطفال الإناث وانتهاكها.</a:t>
                      </a:r>
                      <a:endParaRPr lang="en-US" sz="24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solidFill>
                      <a:schemeClr val="bg1">
                        <a:lumMod val="85000"/>
                      </a:schemeClr>
                    </a:solidFill>
                  </a:tcPr>
                </a:tc>
                <a:extLst>
                  <a:ext uri="{0D108BD9-81ED-4DB2-BD59-A6C34878D82A}">
                    <a16:rowId xmlns:a16="http://schemas.microsoft.com/office/drawing/2014/main" val="1804871492"/>
                  </a:ext>
                </a:extLst>
              </a:tr>
            </a:tbl>
          </a:graphicData>
        </a:graphic>
      </p:graphicFrame>
    </p:spTree>
    <p:extLst>
      <p:ext uri="{BB962C8B-B14F-4D97-AF65-F5344CB8AC3E}">
        <p14:creationId xmlns:p14="http://schemas.microsoft.com/office/powerpoint/2010/main" val="2957422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1ECA5C-72D0-364F-A53D-DA42B16C1EF2}"/>
              </a:ext>
            </a:extLst>
          </p:cNvPr>
          <p:cNvSpPr txBox="1"/>
          <p:nvPr/>
        </p:nvSpPr>
        <p:spPr>
          <a:xfrm>
            <a:off x="228600" y="230207"/>
            <a:ext cx="11727180" cy="6397585"/>
          </a:xfrm>
          <a:prstGeom prst="rect">
            <a:avLst/>
          </a:prstGeom>
          <a:noFill/>
        </p:spPr>
        <p:txBody>
          <a:bodyPr wrap="square">
            <a:spAutoFit/>
          </a:bodyPr>
          <a:lstStyle/>
          <a:p>
            <a:pPr marR="0" lvl="0" algn="r" rtl="1">
              <a:lnSpc>
                <a:spcPct val="107000"/>
              </a:lnSpc>
              <a:spcBef>
                <a:spcPts val="0"/>
              </a:spcBef>
              <a:spcAft>
                <a:spcPts val="0"/>
              </a:spcAft>
            </a:pPr>
            <a:r>
              <a:rPr lang="ar-TN" sz="2400" dirty="0">
                <a:effectLst/>
                <a:latin typeface="Calibri" panose="020F0502020204030204" pitchFamily="34" charset="0"/>
                <a:ea typeface="Calibri" panose="020F0502020204030204" pitchFamily="34" charset="0"/>
                <a:cs typeface="Calibri" panose="020F0502020204030204" pitchFamily="34" charset="0"/>
              </a:rPr>
              <a:t>تشير التقارير الوطنية إلى عدد من الإجراءات التي تمّ اتخاذها للقضاء على التّمييز ضدّ حقوق الأطفال الإناث وانتهاكها، بما في ذلك المراهقات، فعلى سبيل المثال</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TN"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أصدر الأردن قانون منع الاتجار بالبشر، ووفرت حماية ضحايا الاتجار بالبشر من خلال منظومة من الخدمات المتكاملة؛ اجتماعية ونفسية وشرطية وطبية وقانونية والقضائية وخدمات الاستضافة. كما تقدم وتنفذ برامج علاجية ووقائية إضافةً إلى برامج التأهيل الكفيلة بمساعدة ضحايا الاتجار بالبشر وحمايتهم ودعمهم وتمكينهم لإعادة دمجهم بالمجتمع، مثل التدريب المهني.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قامت السودان بتشديد عقوبة الإتجار بالبشر لتصل إلى الإعدام.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أصدرت الجزائر قانون يهدف إلى الوقاية من الاتجار بالبشر ومكافحه كل صوره يفرض عقوبات مشددة على مرتكبيه.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كفل قانون مكافحة الإتجار بالبشر بسلطنة عمان للضحايا الرعاية الطبية والمساعدات القانونية والاجتماعية المجانية، وخصص دار إيواء حيث يتم التعامل مع قضايا النساء المعرضات للإتجار والاستغلال في البغاء وعاملات المنازل كضحايا، بالإضافة إلى ضمان القبض على المعتدين وتقديمهم للقضاء، وتقديم الدعم القانوني المتمثل في تعريف الضحايا بموقفهن في القضايا وتفاصيلها.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SA" sz="2400" dirty="0">
                <a:effectLst/>
                <a:latin typeface="Calibri" panose="020F0502020204030204" pitchFamily="34" charset="0"/>
                <a:ea typeface="Calibri" panose="020F0502020204030204" pitchFamily="34" charset="0"/>
                <a:cs typeface="Calibri" panose="020F0502020204030204" pitchFamily="34" charset="0"/>
              </a:rPr>
              <a:t>في فلسطين تم تجريم أشكال الزواج الاستعبادية ضمن قانون الطفل لسنة2022 حيث شمل أشكال الزواج الاستعبادية ضمن تعريف مصطلح "الاعراف والممارسات الشبيهة بالرق" واعتبر هذا النوع من عقود الزواج جناية لا تقل عقوبتها عن 5 سنوات.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8602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p:txBody>
          <a:bodyPr/>
          <a:lstStyle/>
          <a:p>
            <a:pPr>
              <a:lnSpc>
                <a:spcPct val="150000"/>
              </a:lnSpc>
            </a:pPr>
            <a:r>
              <a:rPr kumimoji="0" lang="ar-LB" sz="3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rPr>
              <a:t> </a:t>
            </a:r>
            <a:endParaRPr lang="en-US" dirty="0">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A8902907-4AB8-EA4A-84EC-4B3E6BF06A86}"/>
              </a:ext>
            </a:extLst>
          </p:cNvPr>
          <p:cNvSpPr/>
          <p:nvPr/>
        </p:nvSpPr>
        <p:spPr>
          <a:xfrm>
            <a:off x="0" y="4675632"/>
            <a:ext cx="12131040" cy="209702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Blue text on a black background&#10;&#10;Description automatically generated with medium confidence">
            <a:extLst>
              <a:ext uri="{FF2B5EF4-FFF2-40B4-BE49-F238E27FC236}">
                <a16:creationId xmlns:a16="http://schemas.microsoft.com/office/drawing/2014/main" id="{9AA27E55-1F79-D674-C431-9DD29DEFF99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1915" y="5094522"/>
            <a:ext cx="4178037" cy="1444006"/>
          </a:xfrm>
          <a:prstGeom prst="rect">
            <a:avLst/>
          </a:prstGeom>
          <a:noFill/>
          <a:ln>
            <a:noFill/>
          </a:ln>
        </p:spPr>
      </p:pic>
      <p:pic>
        <p:nvPicPr>
          <p:cNvPr id="9" name="Picture 8" descr="A picture containing drawing, sketch, clipart, circle&#10;&#10;Description automatically generated">
            <a:extLst>
              <a:ext uri="{FF2B5EF4-FFF2-40B4-BE49-F238E27FC236}">
                <a16:creationId xmlns:a16="http://schemas.microsoft.com/office/drawing/2014/main" id="{AD6BC0A4-2907-902C-DB35-BA0856C31A7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866566" y="4957117"/>
            <a:ext cx="1502665" cy="1581411"/>
          </a:xfrm>
          <a:prstGeom prst="rect">
            <a:avLst/>
          </a:prstGeom>
        </p:spPr>
      </p:pic>
      <p:pic>
        <p:nvPicPr>
          <p:cNvPr id="10" name="Picture 9" descr="Blue text on a black background&#10;&#10;Description automatically generated with low confidence">
            <a:extLst>
              <a:ext uri="{FF2B5EF4-FFF2-40B4-BE49-F238E27FC236}">
                <a16:creationId xmlns:a16="http://schemas.microsoft.com/office/drawing/2014/main" id="{6CE9B27A-B160-9B54-8009-C1A15FB3D5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9167" y="5029240"/>
            <a:ext cx="3404716" cy="1580675"/>
          </a:xfrm>
          <a:prstGeom prst="rect">
            <a:avLst/>
          </a:prstGeom>
          <a:noFill/>
          <a:ln>
            <a:noFill/>
          </a:ln>
        </p:spPr>
      </p:pic>
      <p:sp>
        <p:nvSpPr>
          <p:cNvPr id="4" name="Subtitle 2">
            <a:extLst>
              <a:ext uri="{FF2B5EF4-FFF2-40B4-BE49-F238E27FC236}">
                <a16:creationId xmlns:a16="http://schemas.microsoft.com/office/drawing/2014/main" id="{0BA36C4A-FFD3-384A-864A-A7B0D8C7B482}"/>
              </a:ext>
            </a:extLst>
          </p:cNvPr>
          <p:cNvSpPr>
            <a:spLocks noGrp="1"/>
          </p:cNvSpPr>
          <p:nvPr/>
        </p:nvSpPr>
        <p:spPr>
          <a:xfrm>
            <a:off x="1627577" y="3105541"/>
            <a:ext cx="8936846" cy="646919"/>
          </a:xfrm>
          <a:prstGeom prst="rect">
            <a:avLst/>
          </a:prstGeom>
        </p:spPr>
        <p:txBody>
          <a:bodyPr>
            <a:noAutofit/>
          </a:bodyPr>
          <a:lstStyle>
            <a:lvl1pPr marL="0" indent="0" algn="ctr" defTabSz="914400" rtl="1" eaLnBrk="1" latinLnBrk="0" hangingPunct="1">
              <a:lnSpc>
                <a:spcPct val="110000"/>
              </a:lnSpc>
              <a:spcBef>
                <a:spcPts val="0"/>
              </a:spcBef>
              <a:spcAft>
                <a:spcPts val="0"/>
              </a:spcAft>
              <a:buClr>
                <a:schemeClr val="tx1">
                  <a:lumMod val="85000"/>
                  <a:lumOff val="15000"/>
                </a:schemeClr>
              </a:buClr>
              <a:buFont typeface="Garamond" pitchFamily="18" charset="0"/>
              <a:buNone/>
              <a:defRPr sz="320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kumimoji="0" lang="ar-EG" sz="28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rPr>
              <a:t>دكتور ماجد عثمان</a:t>
            </a:r>
            <a:endParaRPr kumimoji="0" lang="en-US" sz="28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a:p>
            <a:pPr marL="0" marR="0" lvl="0" indent="0" defTabSz="914400" rtl="1" eaLnBrk="1" fontAlgn="auto" latinLnBrk="0" hangingPunct="1">
              <a:lnSpc>
                <a:spcPct val="100000"/>
              </a:lnSpc>
              <a:spcBef>
                <a:spcPts val="0"/>
              </a:spcBef>
              <a:spcAft>
                <a:spcPts val="200"/>
              </a:spcAft>
              <a:buClr>
                <a:srgbClr val="1CADE4"/>
              </a:buClr>
              <a:buSzPct val="100000"/>
              <a:buFont typeface="Tw Cen MT" panose="020B0602020104020603" pitchFamily="34" charset="0"/>
              <a:buNone/>
              <a:tabLst/>
              <a:defRPr/>
            </a:pPr>
            <a:r>
              <a:rPr lang="ar-SA" sz="2800" b="1" kern="0" dirty="0">
                <a:effectLst>
                  <a:outerShdw blurRad="38100" dist="38100" dir="2700000" algn="tl">
                    <a:srgbClr val="000000">
                      <a:alpha val="43137"/>
                    </a:srgbClr>
                  </a:outerShdw>
                </a:effectLst>
                <a:latin typeface="Sakkal Majalla" panose="02000000000000000000" pitchFamily="2" charset="-78"/>
                <a:ea typeface="Times New Roman" panose="02020603050405020304" pitchFamily="18" charset="0"/>
                <a:cs typeface="Sakkal Majalla" panose="02000000000000000000" pitchFamily="2" charset="-78"/>
              </a:rPr>
              <a:t>مستشار رئيسي لإعداد التقرير العربي</a:t>
            </a:r>
            <a:endParaRPr kumimoji="0" lang="en-US" sz="2800" b="1" i="0" u="none" strike="noStrike" kern="1200" cap="none" spc="0" normalizeH="0" baseline="0" noProof="0" dirty="0">
              <a:ln>
                <a:noFill/>
              </a:ln>
              <a:effectLst>
                <a:outerShdw blurRad="38100" dist="38100" dir="2700000" algn="tl">
                  <a:srgbClr val="000000">
                    <a:alpha val="43137"/>
                  </a:srgbClr>
                </a:outerShdw>
              </a:effectLst>
              <a:uLnTx/>
              <a:uFillTx/>
              <a:latin typeface="Sakkal Majalla" panose="02000000000000000000" pitchFamily="2" charset="-78"/>
              <a:cs typeface="Sakkal Majalla" panose="02000000000000000000" pitchFamily="2" charset="-78"/>
            </a:endParaRPr>
          </a:p>
        </p:txBody>
      </p:sp>
      <p:graphicFrame>
        <p:nvGraphicFramePr>
          <p:cNvPr id="11" name="Table 10">
            <a:extLst>
              <a:ext uri="{FF2B5EF4-FFF2-40B4-BE49-F238E27FC236}">
                <a16:creationId xmlns:a16="http://schemas.microsoft.com/office/drawing/2014/main" id="{03981D5D-04B9-3B1E-2E64-01055E7DB82C}"/>
              </a:ext>
            </a:extLst>
          </p:cNvPr>
          <p:cNvGraphicFramePr>
            <a:graphicFrameLocks noGrp="1"/>
          </p:cNvGraphicFramePr>
          <p:nvPr>
            <p:extLst>
              <p:ext uri="{D42A27DB-BD31-4B8C-83A1-F6EECF244321}">
                <p14:modId xmlns:p14="http://schemas.microsoft.com/office/powerpoint/2010/main" val="3852996389"/>
              </p:ext>
            </p:extLst>
          </p:nvPr>
        </p:nvGraphicFramePr>
        <p:xfrm>
          <a:off x="838200" y="1698929"/>
          <a:ext cx="10515600" cy="487680"/>
        </p:xfrm>
        <a:graphic>
          <a:graphicData uri="http://schemas.openxmlformats.org/drawingml/2006/table">
            <a:tbl>
              <a:tblPr/>
              <a:tblGrid>
                <a:gridCol w="10515600">
                  <a:extLst>
                    <a:ext uri="{9D8B030D-6E8A-4147-A177-3AD203B41FA5}">
                      <a16:colId xmlns:a16="http://schemas.microsoft.com/office/drawing/2014/main" val="1996756286"/>
                    </a:ext>
                  </a:extLst>
                </a:gridCol>
              </a:tblGrid>
              <a:tr h="0">
                <a:tc>
                  <a:txBody>
                    <a:bodyPr/>
                    <a:lstStyle/>
                    <a:p>
                      <a:pPr marL="0" marR="0" algn="ctr" rtl="1">
                        <a:spcBef>
                          <a:spcPts val="0"/>
                        </a:spcBef>
                        <a:spcAft>
                          <a:spcPts val="0"/>
                        </a:spcAft>
                      </a:pPr>
                      <a:r>
                        <a:rPr lang="ar-LB" sz="3200" b="1"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rPr>
                        <a:t>الجلسة الرابعة: التقدم المحرز عبر مجالات الاهتمام الحاسمة الاثنا عشر</a:t>
                      </a:r>
                      <a:r>
                        <a:rPr lang="en-US" sz="3200" b="1"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rPr>
                        <a:t> -</a:t>
                      </a:r>
                      <a:r>
                        <a:rPr lang="ar-EG" sz="3200" b="1"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rPr>
                        <a:t> 2</a:t>
                      </a:r>
                      <a:endParaRPr lang="en-US" sz="3200" dirty="0">
                        <a:solidFill>
                          <a:schemeClr val="bg1"/>
                        </a:solidFill>
                        <a:effectLst/>
                        <a:latin typeface="Sakkal Majalla" panose="02000000000000000000" pitchFamily="2" charset="-78"/>
                        <a:ea typeface="Times New Roman" panose="02020603050405020304" pitchFamily="18" charset="0"/>
                        <a:cs typeface="Sakkal Majalla" panose="02000000000000000000" pitchFamily="2" charset="-78"/>
                      </a:endParaRPr>
                    </a:p>
                  </a:txBody>
                  <a:tcPr marL="114300" marR="114300" marT="0" marB="0">
                    <a:lnL>
                      <a:noFill/>
                    </a:lnL>
                    <a:lnR>
                      <a:noFill/>
                    </a:lnR>
                    <a:lnT>
                      <a:noFill/>
                    </a:lnT>
                    <a:lnB>
                      <a:noFill/>
                    </a:lnB>
                    <a:noFill/>
                  </a:tcPr>
                </a:tc>
                <a:extLst>
                  <a:ext uri="{0D108BD9-81ED-4DB2-BD59-A6C34878D82A}">
                    <a16:rowId xmlns:a16="http://schemas.microsoft.com/office/drawing/2014/main" val="668899939"/>
                  </a:ext>
                </a:extLst>
              </a:tr>
            </a:tbl>
          </a:graphicData>
        </a:graphic>
      </p:graphicFrame>
    </p:spTree>
    <p:extLst>
      <p:ext uri="{BB962C8B-B14F-4D97-AF65-F5344CB8AC3E}">
        <p14:creationId xmlns:p14="http://schemas.microsoft.com/office/powerpoint/2010/main" val="2456356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819C67-4347-4A73-8323-BCA23437ED71}"/>
              </a:ext>
            </a:extLst>
          </p:cNvPr>
          <p:cNvSpPr/>
          <p:nvPr/>
        </p:nvSpPr>
        <p:spPr>
          <a:xfrm>
            <a:off x="609600" y="1470744"/>
            <a:ext cx="10972800" cy="1828800"/>
          </a:xfrm>
          <a:prstGeom prst="rect">
            <a:avLst/>
          </a:prstGeom>
          <a:solidFill>
            <a:schemeClr val="bg1"/>
          </a:solidFill>
        </p:spPr>
        <p:txBody>
          <a:bodyPr wrap="square" anchor="ctr">
            <a:noAutofit/>
          </a:bodyPr>
          <a:lstStyle/>
          <a:p>
            <a:pPr algn="ctr" rtl="1"/>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سادساً: الحفاظ على البيئة وحمايتها وإصلاحها</a:t>
            </a:r>
            <a:endParaRPr lang="en-US" sz="44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graphicFrame>
        <p:nvGraphicFramePr>
          <p:cNvPr id="3" name="Table 2">
            <a:extLst>
              <a:ext uri="{FF2B5EF4-FFF2-40B4-BE49-F238E27FC236}">
                <a16:creationId xmlns:a16="http://schemas.microsoft.com/office/drawing/2014/main" id="{357CD65D-3275-CA18-D65B-6C69CC10C78F}"/>
              </a:ext>
            </a:extLst>
          </p:cNvPr>
          <p:cNvGraphicFramePr>
            <a:graphicFrameLocks noGrp="1"/>
          </p:cNvGraphicFramePr>
          <p:nvPr>
            <p:extLst>
              <p:ext uri="{D42A27DB-BD31-4B8C-83A1-F6EECF244321}">
                <p14:modId xmlns:p14="http://schemas.microsoft.com/office/powerpoint/2010/main" val="1911287866"/>
              </p:ext>
            </p:extLst>
          </p:nvPr>
        </p:nvGraphicFramePr>
        <p:xfrm>
          <a:off x="1524000" y="4011506"/>
          <a:ext cx="9395460" cy="1097280"/>
        </p:xfrm>
        <a:graphic>
          <a:graphicData uri="http://schemas.openxmlformats.org/drawingml/2006/table">
            <a:tbl>
              <a:tblPr firstRow="1" bandRow="1">
                <a:tableStyleId>{5C22544A-7EE6-4342-B048-85BDC9FD1C3A}</a:tableStyleId>
              </a:tblPr>
              <a:tblGrid>
                <a:gridCol w="9395460">
                  <a:extLst>
                    <a:ext uri="{9D8B030D-6E8A-4147-A177-3AD203B41FA5}">
                      <a16:colId xmlns:a16="http://schemas.microsoft.com/office/drawing/2014/main" val="3155451328"/>
                    </a:ext>
                  </a:extLst>
                </a:gridCol>
              </a:tblGrid>
              <a:tr h="5486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دمج منظور المساواة بين الجنسين في السياسات البيئية</a:t>
                      </a:r>
                      <a:r>
                        <a:rPr lang="ar-EG"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sz="2400" b="1"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anchor="ctr">
                    <a:solidFill>
                      <a:schemeClr val="bg2">
                        <a:lumMod val="40000"/>
                        <a:lumOff val="60000"/>
                      </a:schemeClr>
                    </a:solidFill>
                  </a:tcPr>
                </a:tc>
                <a:extLst>
                  <a:ext uri="{0D108BD9-81ED-4DB2-BD59-A6C34878D82A}">
                    <a16:rowId xmlns:a16="http://schemas.microsoft.com/office/drawing/2014/main" val="4151789899"/>
                  </a:ext>
                </a:extLst>
              </a:tr>
              <a:tr h="5486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دمج منظور المساواة بين الجنسين في</a:t>
                      </a:r>
                      <a:r>
                        <a:rPr lang="ar-EG"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ar-M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سياسات الحد من مخاطر الكوارث والتكيف البيئي.</a:t>
                      </a:r>
                      <a:endParaRPr lang="en-US" sz="2400" b="1"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anchor="ctr">
                    <a:solidFill>
                      <a:schemeClr val="accent2">
                        <a:lumMod val="40000"/>
                        <a:lumOff val="60000"/>
                      </a:schemeClr>
                    </a:solidFill>
                  </a:tcPr>
                </a:tc>
                <a:extLst>
                  <a:ext uri="{0D108BD9-81ED-4DB2-BD59-A6C34878D82A}">
                    <a16:rowId xmlns:a16="http://schemas.microsoft.com/office/drawing/2014/main" val="2790926130"/>
                  </a:ext>
                </a:extLst>
              </a:tr>
            </a:tbl>
          </a:graphicData>
        </a:graphic>
      </p:graphicFrame>
    </p:spTree>
    <p:extLst>
      <p:ext uri="{BB962C8B-B14F-4D97-AF65-F5344CB8AC3E}">
        <p14:creationId xmlns:p14="http://schemas.microsoft.com/office/powerpoint/2010/main" val="2345023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3B26D0-70BD-88A0-0387-678EA5503466}"/>
              </a:ext>
            </a:extLst>
          </p:cNvPr>
          <p:cNvSpPr txBox="1"/>
          <p:nvPr/>
        </p:nvSpPr>
        <p:spPr>
          <a:xfrm>
            <a:off x="838200" y="1562100"/>
            <a:ext cx="10774680" cy="4816896"/>
          </a:xfrm>
          <a:prstGeom prst="rect">
            <a:avLst/>
          </a:prstGeom>
          <a:noFill/>
        </p:spPr>
        <p:txBody>
          <a:bodyPr wrap="square">
            <a:spAutoFit/>
          </a:bodyPr>
          <a:lstStyle/>
          <a:p>
            <a:pPr marR="0" lvl="0" algn="r" rtl="1">
              <a:lnSpc>
                <a:spcPct val="107000"/>
              </a:lnSpc>
              <a:spcBef>
                <a:spcPts val="0"/>
              </a:spcBef>
              <a:spcAft>
                <a:spcPts val="0"/>
              </a:spcAft>
            </a:pPr>
            <a:r>
              <a:rPr lang="ar-MA" sz="2400" dirty="0">
                <a:effectLst/>
                <a:latin typeface="Calibri" panose="020F0502020204030204" pitchFamily="34" charset="0"/>
                <a:ea typeface="Calibri" panose="020F0502020204030204" pitchFamily="34" charset="0"/>
                <a:cs typeface="Calibri" panose="020F0502020204030204" pitchFamily="34" charset="0"/>
              </a:rPr>
              <a:t>معظم الدول العربية قامت ب</a:t>
            </a:r>
            <a:r>
              <a:rPr lang="ar-SA" sz="2400" dirty="0">
                <a:effectLst/>
                <a:latin typeface="Calibri" panose="020F0502020204030204" pitchFamily="34" charset="0"/>
                <a:ea typeface="Calibri" panose="020F0502020204030204" pitchFamily="34" charset="0"/>
                <a:cs typeface="Calibri" panose="020F0502020204030204" pitchFamily="34" charset="0"/>
              </a:rPr>
              <a:t>دعم مشاركة المرأة وقيادتها في إدارة البيئة والموارد الطبيعية وحوكمتها، إلا أن الإجراءات التالية لم يتم تطبيقها إلا في عدد محدود من الدول:</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تعزيز الأدلة و/أو رفع مستوى الوعي بشأن المخاطر البيئية والصحية الخاصة بالجنس.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زيادة وصول المرأة إلى الأراضي والمياه والطاقة وغيرها من الموارد الطبيعية والتحكم فيها.</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تعزيز تعليم النساء والفتيات في مجالات العلوم والهندسة والتكنولوجيا وغيرها من التخصصات المتعلقة بالبيئة الطبيعية.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تعزيز وصول المرأة إلى الهياكل الأساسية المستدامة الموفرة للوقت والعمالة (مثل الوصول إلى المياه النظيفة والطاقة) والتكنولوجيا الزراعية المتكيفة مع المناخ.</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رصد وتقييم تأثير السياسات البيئية ومشاريع البنية التحتية المستدامة على النساء والفتيات.</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تجدر الإشارة إلى أن دولتين فقط اتخذتا خطوات لضمان استفادة المرأة بشكل متكافئ من الوظائف اللائقة في الاقتصاد الأخضر وهي أحد المجالات التي تستحق مزيداً من الاهتمام لزيادة مساهمة المرأة في النشاط الاقتصادي في المستقبل.</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5B9A784A-3F18-35F0-6C99-3244C32CE1D3}"/>
              </a:ext>
            </a:extLst>
          </p:cNvPr>
          <p:cNvGraphicFramePr>
            <a:graphicFrameLocks noGrp="1"/>
          </p:cNvGraphicFramePr>
          <p:nvPr>
            <p:extLst>
              <p:ext uri="{D42A27DB-BD31-4B8C-83A1-F6EECF244321}">
                <p14:modId xmlns:p14="http://schemas.microsoft.com/office/powerpoint/2010/main" val="3823502220"/>
              </p:ext>
            </p:extLst>
          </p:nvPr>
        </p:nvGraphicFramePr>
        <p:xfrm>
          <a:off x="1524000" y="620606"/>
          <a:ext cx="8839200" cy="548640"/>
        </p:xfrm>
        <a:graphic>
          <a:graphicData uri="http://schemas.openxmlformats.org/drawingml/2006/table">
            <a:tbl>
              <a:tblPr firstRow="1" bandRow="1">
                <a:tableStyleId>{5C22544A-7EE6-4342-B048-85BDC9FD1C3A}</a:tableStyleId>
              </a:tblPr>
              <a:tblGrid>
                <a:gridCol w="8839200">
                  <a:extLst>
                    <a:ext uri="{9D8B030D-6E8A-4147-A177-3AD203B41FA5}">
                      <a16:colId xmlns:a16="http://schemas.microsoft.com/office/drawing/2014/main" val="3155451328"/>
                    </a:ext>
                  </a:extLst>
                </a:gridCol>
              </a:tblGrid>
              <a:tr h="5486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دمج منظور المساواة بين الجنسين في السياسات البيئية</a:t>
                      </a:r>
                      <a:r>
                        <a:rPr lang="ar-EG"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US" sz="2400" b="1"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anchor="ctr">
                    <a:solidFill>
                      <a:schemeClr val="bg2">
                        <a:lumMod val="40000"/>
                        <a:lumOff val="60000"/>
                      </a:schemeClr>
                    </a:solidFill>
                  </a:tcPr>
                </a:tc>
                <a:extLst>
                  <a:ext uri="{0D108BD9-81ED-4DB2-BD59-A6C34878D82A}">
                    <a16:rowId xmlns:a16="http://schemas.microsoft.com/office/drawing/2014/main" val="4151789899"/>
                  </a:ext>
                </a:extLst>
              </a:tr>
            </a:tbl>
          </a:graphicData>
        </a:graphic>
      </p:graphicFrame>
    </p:spTree>
    <p:extLst>
      <p:ext uri="{BB962C8B-B14F-4D97-AF65-F5344CB8AC3E}">
        <p14:creationId xmlns:p14="http://schemas.microsoft.com/office/powerpoint/2010/main" val="2521772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3B26D0-70BD-88A0-0387-678EA5503466}"/>
              </a:ext>
            </a:extLst>
          </p:cNvPr>
          <p:cNvSpPr txBox="1"/>
          <p:nvPr/>
        </p:nvSpPr>
        <p:spPr>
          <a:xfrm>
            <a:off x="259080" y="304800"/>
            <a:ext cx="11772900" cy="5607241"/>
          </a:xfrm>
          <a:prstGeom prst="rect">
            <a:avLst/>
          </a:prstGeom>
          <a:noFill/>
        </p:spPr>
        <p:txBody>
          <a:bodyPr wrap="square">
            <a:spAutoFit/>
          </a:bodyPr>
          <a:lstStyle/>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عقد </a:t>
            </a:r>
            <a:r>
              <a:rPr lang="ar-SA" sz="2400" dirty="0">
                <a:effectLst/>
                <a:latin typeface="Calibri" panose="020F0502020204030204" pitchFamily="34" charset="0"/>
                <a:ea typeface="Calibri" panose="020F0502020204030204" pitchFamily="34" charset="0"/>
                <a:cs typeface="Calibri" panose="020F0502020204030204" pitchFamily="34" charset="0"/>
              </a:rPr>
              <a:t>مؤتمر الأمم المتحدة المعني بتغير المناخ دورته</a:t>
            </a:r>
            <a:r>
              <a:rPr lang="ar-EG" sz="2400" dirty="0">
                <a:effectLst/>
                <a:latin typeface="Calibri" panose="020F0502020204030204" pitchFamily="34" charset="0"/>
                <a:ea typeface="Calibri" panose="020F0502020204030204" pitchFamily="34" charset="0"/>
                <a:cs typeface="Calibri" panose="020F0502020204030204" pitchFamily="34" charset="0"/>
              </a:rPr>
              <a:t> الـسابعة والعشرين (</a:t>
            </a:r>
            <a:r>
              <a:rPr lang="en-US" sz="2400" dirty="0">
                <a:effectLst/>
                <a:latin typeface="Calibri" panose="020F0502020204030204" pitchFamily="34" charset="0"/>
                <a:ea typeface="Calibri" panose="020F0502020204030204" pitchFamily="34" charset="0"/>
                <a:cs typeface="Calibri" panose="020F0502020204030204" pitchFamily="34" charset="0"/>
              </a:rPr>
              <a:t>COP27</a:t>
            </a:r>
            <a:r>
              <a:rPr lang="ar-EG" sz="2400" dirty="0">
                <a:effectLst/>
                <a:latin typeface="Calibri" panose="020F0502020204030204" pitchFamily="34" charset="0"/>
                <a:ea typeface="Calibri" panose="020F0502020204030204" pitchFamily="34" charset="0"/>
                <a:cs typeface="Calibri" panose="020F0502020204030204" pitchFamily="34" charset="0"/>
              </a:rPr>
              <a:t>) في شرم الشيخ والثامنة والعشرين (</a:t>
            </a:r>
            <a:r>
              <a:rPr lang="en-US" sz="2400" dirty="0">
                <a:effectLst/>
                <a:latin typeface="Calibri" panose="020F0502020204030204" pitchFamily="34" charset="0"/>
                <a:ea typeface="Calibri" panose="020F0502020204030204" pitchFamily="34" charset="0"/>
                <a:cs typeface="Calibri" panose="020F0502020204030204" pitchFamily="34" charset="0"/>
              </a:rPr>
              <a:t>COP28</a:t>
            </a:r>
            <a:r>
              <a:rPr lang="ar-EG" sz="2400" dirty="0">
                <a:effectLst/>
                <a:latin typeface="Calibri" panose="020F0502020204030204" pitchFamily="34" charset="0"/>
                <a:ea typeface="Calibri" panose="020F0502020204030204" pitchFamily="34" charset="0"/>
                <a:cs typeface="Calibri" panose="020F0502020204030204" pitchFamily="34" charset="0"/>
              </a:rPr>
              <a:t>) في دبي، وهو ما ساهم في الترويج لقضايا تغير المناخ في المنطقة العربية، وقد تضمن كلاهما يوم عالمي حول المرأة وقضايا تغير المناخ، وتم إطلاق عدد من المبادرات ذات الصلة بمنظور المساواة بين الجنسين لقضايا التغير المناخي ساهمت في الترويج لمخاطر تغير المناخ لاسيما على النساء والفتيات اللاتي يتأثر أكثر من غيرهن بتداعيات تغير المناخ. </a:t>
            </a:r>
          </a:p>
          <a:p>
            <a:pPr marR="0" lvl="0" algn="r" rtl="1">
              <a:lnSpc>
                <a:spcPct val="107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صاحب ذلك إجراءات متنوعة قام عدد من الدول العربية بتنفيذها، وعلى سبيل المثال: </a:t>
            </a:r>
          </a:p>
          <a:p>
            <a:pPr marL="457200" marR="0" lvl="0" indent="-457200" algn="r" rtl="1">
              <a:lnSpc>
                <a:spcPct val="107000"/>
              </a:lnSpc>
              <a:spcBef>
                <a:spcPts val="0"/>
              </a:spcBef>
              <a:spcAft>
                <a:spcPts val="0"/>
              </a:spcAft>
              <a:buAutoNum type="arabicParenR"/>
            </a:pPr>
            <a:r>
              <a:rPr lang="ar-JO" sz="2400" dirty="0">
                <a:effectLst/>
                <a:latin typeface="Calibri" panose="020F0502020204030204" pitchFamily="34" charset="0"/>
                <a:ea typeface="Calibri" panose="020F0502020204030204" pitchFamily="34" charset="0"/>
                <a:cs typeface="Calibri" panose="020F0502020204030204" pitchFamily="34" charset="0"/>
              </a:rPr>
              <a:t>تم اعداد تقرير لدمج المساواة بين الجنسين مع التغير المناخي في فلسطين، وكان هذا التقرير أحد مخرجات مشروع اعداد خارطة طريق تكنولوجيا المناخ لتنفيذ خطط العمل المناخي، ويقدم هذا التقرير تحليلاً مبني على منظور المساواة بين الجنسين للمجالات التالية: القوانين والسياسات، والأعراف المجتمعية، وتغير المناخ، والقوى العاملة، والطاقة، والزراعة، والنقل، والمياه، والنفايات ومياه الصرف الصحي، بالإضافة إلى توصيات عامة لدمج المساواة بين الجنسين في خارطة الطريق التكنولوجية لتنفيذ خطط العمل المناخية.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AutoNum type="arabicParenR"/>
            </a:pPr>
            <a:r>
              <a:rPr lang="ar-EG" sz="2400" dirty="0">
                <a:effectLst/>
                <a:latin typeface="Calibri" panose="020F0502020204030204" pitchFamily="34" charset="0"/>
                <a:ea typeface="Calibri" panose="020F0502020204030204" pitchFamily="34" charset="0"/>
                <a:cs typeface="Calibri" panose="020F0502020204030204" pitchFamily="34" charset="0"/>
              </a:rPr>
              <a:t>في العراق تم تشكيل فريق المرأة الوطني لدعم الطاقة برئاسة الدائرة الوطنية للمرأة العراقية وعضوية مديري تشكيلات شؤون المرأة في الوزارات والهيئات والمحافظات كافة يتولى العمل على إعداد خطة لمواجهة تحديات تغير المناخ والحفاظ على البيئة والمياه وتفعيل دور المرأة في حماية البيئة ومواجهة التغيرات المناخية. </a:t>
            </a:r>
          </a:p>
        </p:txBody>
      </p:sp>
    </p:spTree>
    <p:extLst>
      <p:ext uri="{BB962C8B-B14F-4D97-AF65-F5344CB8AC3E}">
        <p14:creationId xmlns:p14="http://schemas.microsoft.com/office/powerpoint/2010/main" val="4271803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3B26D0-70BD-88A0-0387-678EA5503466}"/>
              </a:ext>
            </a:extLst>
          </p:cNvPr>
          <p:cNvSpPr txBox="1"/>
          <p:nvPr/>
        </p:nvSpPr>
        <p:spPr>
          <a:xfrm>
            <a:off x="259080" y="754380"/>
            <a:ext cx="11346180" cy="3913059"/>
          </a:xfrm>
          <a:prstGeom prst="rect">
            <a:avLst/>
          </a:prstGeom>
          <a:noFill/>
        </p:spPr>
        <p:txBody>
          <a:bodyPr wrap="square">
            <a:spAutoFit/>
          </a:bodyPr>
          <a:lstStyle/>
          <a:p>
            <a:pPr marR="0" lvl="0" algn="r" rtl="1">
              <a:lnSpc>
                <a:spcPct val="150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3) </a:t>
            </a:r>
            <a:r>
              <a:rPr lang="ar-SA" sz="2400" dirty="0">
                <a:effectLst/>
                <a:latin typeface="Calibri" panose="020F0502020204030204" pitchFamily="34" charset="0"/>
                <a:ea typeface="Calibri" panose="020F0502020204030204" pitchFamily="34" charset="0"/>
                <a:cs typeface="Calibri" panose="020F0502020204030204" pitchFamily="34" charset="0"/>
              </a:rPr>
              <a:t>في لبنان أعدت وزارة البيئة والهيئة الوطنية لشؤون المرأة "إجراءات التشغيل الموحدة" لمساعدة الوزارات على إدماج نوع الجنس في السياسات والاستراتيجيات البيئية، وتوفر هذه الإجراءات خطوات واضحة لإدماج منظور المساواة بين الجنسين في التخطيط والإبلاغ عن المناخ، بما في ذلك جمع البيانات والمعلومات ذات الصلة.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50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4) </a:t>
            </a:r>
            <a:r>
              <a:rPr lang="ar-SA" sz="2400" dirty="0">
                <a:effectLst/>
                <a:latin typeface="Calibri" panose="020F0502020204030204" pitchFamily="34" charset="0"/>
                <a:ea typeface="Calibri" panose="020F0502020204030204" pitchFamily="34" charset="0"/>
                <a:cs typeface="Calibri" panose="020F0502020204030204" pitchFamily="34" charset="0"/>
              </a:rPr>
              <a:t>تعمل السعودية على بناء مؤشر محلي يقيس مشاركة المرأة في مجال البيئة والمناخ بما يكفل وجود إحصاءات دقيقة حول هذه المشاركات، ويرصد مشاركة المرأة في قضايا البيئة والمناخ.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50000"/>
              </a:lnSpc>
              <a:spcBef>
                <a:spcPts val="0"/>
              </a:spcBef>
              <a:spcAft>
                <a:spcPts val="0"/>
              </a:spcAft>
            </a:pPr>
            <a:r>
              <a:rPr lang="ar-EG" sz="2400" dirty="0">
                <a:effectLst/>
                <a:latin typeface="Calibri" panose="020F0502020204030204" pitchFamily="34" charset="0"/>
                <a:ea typeface="Calibri" panose="020F0502020204030204" pitchFamily="34" charset="0"/>
                <a:cs typeface="Calibri" panose="020F0502020204030204" pitchFamily="34" charset="0"/>
              </a:rPr>
              <a:t>5) </a:t>
            </a:r>
            <a:r>
              <a:rPr lang="ar-TN" sz="2400" dirty="0">
                <a:effectLst/>
                <a:latin typeface="Calibri" panose="020F0502020204030204" pitchFamily="34" charset="0"/>
                <a:ea typeface="Calibri" panose="020F0502020204030204" pitchFamily="34" charset="0"/>
                <a:cs typeface="Calibri" panose="020F0502020204030204" pitchFamily="34" charset="0"/>
              </a:rPr>
              <a:t>صادقت تونس على الخطة الوطنية "المرأة والتّغيّرات المناخيّة" في 2022 والتي ستكون مكمّلة وداعمة لتنفيذ أهداف التّنمية المستدامة لسنة 2030.</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3650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3B26D0-70BD-88A0-0387-678EA5503466}"/>
              </a:ext>
            </a:extLst>
          </p:cNvPr>
          <p:cNvSpPr txBox="1"/>
          <p:nvPr/>
        </p:nvSpPr>
        <p:spPr>
          <a:xfrm>
            <a:off x="259080" y="868680"/>
            <a:ext cx="11521440" cy="5599482"/>
          </a:xfrm>
          <a:prstGeom prst="rect">
            <a:avLst/>
          </a:prstGeom>
          <a:noFill/>
        </p:spPr>
        <p:txBody>
          <a:bodyPr wrap="square">
            <a:spAutoFit/>
          </a:bodyPr>
          <a:lstStyle/>
          <a:p>
            <a:pPr marR="0" lvl="0" algn="r" rtl="1">
              <a:lnSpc>
                <a:spcPct val="107000"/>
              </a:lnSpc>
              <a:spcBef>
                <a:spcPts val="0"/>
              </a:spcBef>
              <a:spcAft>
                <a:spcPts val="0"/>
              </a:spcAft>
            </a:pPr>
            <a:r>
              <a:rPr lang="ar-EG" sz="2300" dirty="0">
                <a:effectLst/>
                <a:latin typeface="Calibri" panose="020F0502020204030204" pitchFamily="34" charset="0"/>
                <a:ea typeface="Calibri" panose="020F0502020204030204" pitchFamily="34" charset="0"/>
                <a:cs typeface="Calibri" panose="020F0502020204030204" pitchFamily="34" charset="0"/>
              </a:rPr>
              <a:t>توزعت الدول في سعيها للحد من مخاطر الكوارث وبناء قدرتها على التكيف البيئي والمناخي حول عدد من الإجراءات لدمج منظور المساواة بين الجنسين، وهي:</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300" dirty="0">
                <a:effectLst/>
                <a:latin typeface="Calibri" panose="020F0502020204030204" pitchFamily="34" charset="0"/>
                <a:ea typeface="Calibri" panose="020F0502020204030204" pitchFamily="34" charset="0"/>
                <a:cs typeface="Calibri" panose="020F0502020204030204" pitchFamily="34" charset="0"/>
              </a:rPr>
              <a:t>دعم مشاركة النساء وقيادتهنّ، بما في ذلك النساء المتضررات من الكوارث، في الحد من مخاطر الكوارث وسياسات وبرامج ومشاريع القدرة على التكيف المناخي والبيئي</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300" dirty="0">
                <a:effectLst/>
                <a:latin typeface="Calibri" panose="020F0502020204030204" pitchFamily="34" charset="0"/>
                <a:ea typeface="Calibri" panose="020F0502020204030204" pitchFamily="34" charset="0"/>
                <a:cs typeface="Calibri" panose="020F0502020204030204" pitchFamily="34" charset="0"/>
              </a:rPr>
              <a:t>تعزيز قاعدة الأدلة وزيادة الوعي بشأن تعرُّض النساء والفتيات بشكل أكبر لأثر تغير المناخ والتدهور البيئي والكوارث</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300" dirty="0">
                <a:effectLst/>
                <a:latin typeface="Calibri" panose="020F0502020204030204" pitchFamily="34" charset="0"/>
                <a:ea typeface="Calibri" panose="020F0502020204030204" pitchFamily="34" charset="0"/>
                <a:cs typeface="Calibri" panose="020F0502020204030204" pitchFamily="34" charset="0"/>
              </a:rPr>
              <a:t>تعزيز وصول المرأة في حالات الكوارث إلى خدمات، مثل مدفوعات الإغاثة والتأمين ضد الكوارث والتعويضات </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r" rtl="1">
              <a:lnSpc>
                <a:spcPct val="107000"/>
              </a:lnSpc>
              <a:spcBef>
                <a:spcPts val="0"/>
              </a:spcBef>
              <a:spcAft>
                <a:spcPts val="0"/>
              </a:spcAft>
              <a:buClr>
                <a:srgbClr val="000000"/>
              </a:buClr>
              <a:buSzPct val="100000"/>
              <a:buFont typeface="Times New Roman" panose="02020603050405020304" pitchFamily="18" charset="0"/>
              <a:buAutoNum type="arabicParenR"/>
            </a:pPr>
            <a:r>
              <a:rPr lang="ar-SA" sz="2300" dirty="0">
                <a:effectLst/>
                <a:latin typeface="Calibri" panose="020F0502020204030204" pitchFamily="34" charset="0"/>
                <a:ea typeface="Calibri" panose="020F0502020204030204" pitchFamily="34" charset="0"/>
                <a:cs typeface="Calibri" panose="020F0502020204030204" pitchFamily="34" charset="0"/>
              </a:rPr>
              <a:t>تقديم / تعزيز / تنفيذ القوانين والسياسات المراعية لاعتبارات المساواة بين الجنسين ذات الصلة بالحد من مخاطر الكوارث، وبناء القدرة على التكيف المناخي والبيئي.</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algn="r" rtl="1"/>
            <a:r>
              <a:rPr lang="ar-EG" sz="2300" kern="0" dirty="0">
                <a:effectLst/>
                <a:latin typeface="Calibri" panose="020F0502020204030204" pitchFamily="34" charset="0"/>
                <a:ea typeface="Calibri" panose="020F0502020204030204" pitchFamily="34" charset="0"/>
                <a:cs typeface="Calibri" panose="020F0502020204030204" pitchFamily="34" charset="0"/>
              </a:rPr>
              <a:t>وقامت الدول العربية بإجراءات لدمج منظور المساواة بين الجنسين في سياسات وبرامج الحدّ من مخاطر الكوارث وبناء القدرة على التّكيّف البيئي والمناخي، ونشير في هذا الصدد إلى </a:t>
            </a:r>
            <a:r>
              <a:rPr lang="ar-SA" sz="2300" kern="0" dirty="0">
                <a:effectLst/>
                <a:latin typeface="Calibri" panose="020F0502020204030204" pitchFamily="34" charset="0"/>
                <a:ea typeface="Calibri" panose="020F0502020204030204" pitchFamily="34" charset="0"/>
                <a:cs typeface="Calibri" panose="020F0502020204030204" pitchFamily="34" charset="0"/>
              </a:rPr>
              <a:t>المغرب </a:t>
            </a:r>
            <a:r>
              <a:rPr lang="ar-EG" sz="2300" kern="0" dirty="0">
                <a:effectLst/>
                <a:latin typeface="Calibri" panose="020F0502020204030204" pitchFamily="34" charset="0"/>
                <a:ea typeface="Calibri" panose="020F0502020204030204" pitchFamily="34" charset="0"/>
                <a:cs typeface="Calibri" panose="020F0502020204030204" pitchFamily="34" charset="0"/>
              </a:rPr>
              <a:t>التي قامت بإطلاق استراتيجية وطنية لتدبير مخاطر الكوارث الطبيعية وتشمل الاستراتيجية مقاربة تتوخى الإدماج الفعلي للنساء في نظام تدبير المخاطر. فالفئات الهشة من نساء وأطفال ومسنون تتطلب تبني مقاربة متباينة للمعالجة من أجل معرفة وفهم الخطر ومن ثم تحديد الإجراءات الوقائية تعزيزاً للقدرة على الصمود، وقد اعتمدت الاستراتيجية برنامج متكامل لإدماج مقاربة النوع. </a:t>
            </a:r>
          </a:p>
          <a:p>
            <a:pPr algn="r" rtl="1"/>
            <a:r>
              <a:rPr lang="ar-EG" sz="2300" kern="0" dirty="0">
                <a:effectLst/>
                <a:latin typeface="Calibri" panose="020F0502020204030204" pitchFamily="34" charset="0"/>
                <a:ea typeface="Calibri" panose="020F0502020204030204" pitchFamily="34" charset="0"/>
                <a:cs typeface="Calibri" panose="020F0502020204030204" pitchFamily="34" charset="0"/>
              </a:rPr>
              <a:t>في </a:t>
            </a:r>
            <a:r>
              <a:rPr lang="ar-SA" sz="2300" kern="0" dirty="0">
                <a:effectLst/>
                <a:latin typeface="Calibri" panose="020F0502020204030204" pitchFamily="34" charset="0"/>
                <a:ea typeface="Calibri" panose="020F0502020204030204" pitchFamily="34" charset="0"/>
                <a:cs typeface="Calibri" panose="020F0502020204030204" pitchFamily="34" charset="0"/>
              </a:rPr>
              <a:t>لبنان</a:t>
            </a:r>
            <a:r>
              <a:rPr lang="ar-EG" sz="2300" kern="0" dirty="0">
                <a:effectLst/>
                <a:latin typeface="Calibri" panose="020F0502020204030204" pitchFamily="34" charset="0"/>
                <a:ea typeface="Calibri" panose="020F0502020204030204" pitchFamily="34" charset="0"/>
                <a:cs typeface="Calibri" panose="020F0502020204030204" pitchFamily="34" charset="0"/>
              </a:rPr>
              <a:t> تم تطبيق منظور المساواة بين الجنسين في إطار استراتيجية الحد من الكوارث والتكيف مع التغير المناخي، بما يضمن تمثيل النساء في هياكل الاستجابة للكوارث واتخاذ القرارات وتنفيذ البرامج الخاصة بالاستجابة للكوارث.</a:t>
            </a:r>
            <a:endParaRPr lang="en-US" sz="230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17803567-9B14-F925-3B18-D6B5A91B4921}"/>
              </a:ext>
            </a:extLst>
          </p:cNvPr>
          <p:cNvGraphicFramePr>
            <a:graphicFrameLocks noGrp="1"/>
          </p:cNvGraphicFramePr>
          <p:nvPr>
            <p:extLst>
              <p:ext uri="{D42A27DB-BD31-4B8C-83A1-F6EECF244321}">
                <p14:modId xmlns:p14="http://schemas.microsoft.com/office/powerpoint/2010/main" val="2192462435"/>
              </p:ext>
            </p:extLst>
          </p:nvPr>
        </p:nvGraphicFramePr>
        <p:xfrm>
          <a:off x="1524000" y="292946"/>
          <a:ext cx="9395460" cy="548640"/>
        </p:xfrm>
        <a:graphic>
          <a:graphicData uri="http://schemas.openxmlformats.org/drawingml/2006/table">
            <a:tbl>
              <a:tblPr firstRow="1" bandRow="1">
                <a:tableStyleId>{5C22544A-7EE6-4342-B048-85BDC9FD1C3A}</a:tableStyleId>
              </a:tblPr>
              <a:tblGrid>
                <a:gridCol w="9395460">
                  <a:extLst>
                    <a:ext uri="{9D8B030D-6E8A-4147-A177-3AD203B41FA5}">
                      <a16:colId xmlns:a16="http://schemas.microsoft.com/office/drawing/2014/main" val="3155451328"/>
                    </a:ext>
                  </a:extLst>
                </a:gridCol>
              </a:tblGrid>
              <a:tr h="5486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دمج منظور المساواة بين الجنسين في</a:t>
                      </a:r>
                      <a:r>
                        <a:rPr lang="ar-EG"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ar-M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سياسات الحد من مخاطر الكوارث والتكيف البيئي.</a:t>
                      </a:r>
                      <a:endParaRPr lang="en-US" sz="2400" b="1"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anchor="ctr">
                    <a:solidFill>
                      <a:schemeClr val="accent2">
                        <a:lumMod val="40000"/>
                        <a:lumOff val="60000"/>
                      </a:schemeClr>
                    </a:solidFill>
                  </a:tcPr>
                </a:tc>
                <a:extLst>
                  <a:ext uri="{0D108BD9-81ED-4DB2-BD59-A6C34878D82A}">
                    <a16:rowId xmlns:a16="http://schemas.microsoft.com/office/drawing/2014/main" val="2790926130"/>
                  </a:ext>
                </a:extLst>
              </a:tr>
            </a:tbl>
          </a:graphicData>
        </a:graphic>
      </p:graphicFrame>
    </p:spTree>
    <p:extLst>
      <p:ext uri="{BB962C8B-B14F-4D97-AF65-F5344CB8AC3E}">
        <p14:creationId xmlns:p14="http://schemas.microsoft.com/office/powerpoint/2010/main" val="1395211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56C1E8-8408-45E3-987F-21674BD94A7D}"/>
              </a:ext>
            </a:extLst>
          </p:cNvPr>
          <p:cNvSpPr txBox="1"/>
          <p:nvPr/>
        </p:nvSpPr>
        <p:spPr>
          <a:xfrm>
            <a:off x="5181600" y="2514600"/>
            <a:ext cx="1828800" cy="1015663"/>
          </a:xfrm>
          <a:prstGeom prst="rect">
            <a:avLst/>
          </a:prstGeom>
          <a:noFill/>
        </p:spPr>
        <p:txBody>
          <a:bodyPr wrap="square" rtlCol="0">
            <a:spAutoFit/>
          </a:bodyPr>
          <a:lstStyle/>
          <a:p>
            <a:r>
              <a:rPr lang="ar-EG" sz="6000" b="1" kern="12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شكرا</a:t>
            </a:r>
            <a:endParaRPr lang="en-US" sz="6000" b="1" kern="12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3899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0BB1DA-A80C-4C57-9385-6B34B5ECB460}"/>
              </a:ext>
            </a:extLst>
          </p:cNvPr>
          <p:cNvSpPr/>
          <p:nvPr/>
        </p:nvSpPr>
        <p:spPr>
          <a:xfrm>
            <a:off x="490728" y="1161288"/>
            <a:ext cx="11396472" cy="5376672"/>
          </a:xfrm>
          <a:prstGeom prst="rect">
            <a:avLst/>
          </a:prstGeom>
        </p:spPr>
        <p:txBody>
          <a:bodyPr wrap="square">
            <a:noAutofit/>
          </a:bodyPr>
          <a:lstStyle/>
          <a:p>
            <a:pPr marL="17780" marR="0" algn="just" rtl="1">
              <a:spcBef>
                <a:spcPts val="0"/>
              </a:spcBef>
              <a:spcAft>
                <a:spcPts val="0"/>
              </a:spcAft>
            </a:pPr>
            <a:r>
              <a:rPr lang="en-US" sz="36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 </a:t>
            </a:r>
            <a:r>
              <a:rPr lang="ar-SA" sz="3600" dirty="0">
                <a:solidFill>
                  <a:srgbClr val="134985"/>
                </a:solidFill>
                <a:latin typeface="Sakkal Majalla" panose="02000000000000000000" pitchFamily="2" charset="-78"/>
                <a:cs typeface="Sakkal Majalla" panose="02000000000000000000" pitchFamily="2" charset="-78"/>
              </a:rPr>
              <a:t>يعرض ال</a:t>
            </a:r>
            <a:r>
              <a:rPr lang="ar-EG" sz="3600" dirty="0">
                <a:solidFill>
                  <a:srgbClr val="134985"/>
                </a:solidFill>
                <a:latin typeface="Sakkal Majalla" panose="02000000000000000000" pitchFamily="2" charset="-78"/>
                <a:cs typeface="Sakkal Majalla" panose="02000000000000000000" pitchFamily="2" charset="-78"/>
              </a:rPr>
              <a:t>تقرير</a:t>
            </a:r>
            <a:r>
              <a:rPr lang="ar-SA" sz="3600" dirty="0">
                <a:solidFill>
                  <a:srgbClr val="134985"/>
                </a:solidFill>
                <a:latin typeface="Sakkal Majalla" panose="02000000000000000000" pitchFamily="2" charset="-78"/>
                <a:cs typeface="Sakkal Majalla" panose="02000000000000000000" pitchFamily="2" charset="-78"/>
              </a:rPr>
              <a:t> الاتجاه الإقليمي للتقدم المحرز في تمكين النساء والفتيات في الدول العربية خلال السنوات الخمس الماضية على كل مجال من مجالات الاهتمام الحاسمة الاثني عشر لمنهاج بيجين والتي تم تجميعها في ستة ابعاد شاملة تسلط الضوء على مواطن الالتقاء بين إعلان ومنهاج عمل بيجين وأجندة </a:t>
            </a:r>
            <a:r>
              <a:rPr lang="ar-SA" sz="36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2030 </a:t>
            </a:r>
            <a:r>
              <a:rPr lang="ar-SA" sz="3600" dirty="0">
                <a:solidFill>
                  <a:srgbClr val="134985"/>
                </a:solidFill>
                <a:latin typeface="Sakkal Majalla" panose="02000000000000000000" pitchFamily="2" charset="-78"/>
                <a:cs typeface="Sakkal Majalla" panose="02000000000000000000" pitchFamily="2" charset="-78"/>
              </a:rPr>
              <a:t>وأهداف التنمية المستدامة</a:t>
            </a:r>
            <a:r>
              <a:rPr lang="ar-SA" sz="36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 </a:t>
            </a:r>
            <a:endParaRPr lang="en-US" sz="3600" dirty="0">
              <a:solidFill>
                <a:srgbClr val="134985"/>
              </a:solidFill>
              <a:latin typeface="Sakkal Majalla" panose="02000000000000000000" pitchFamily="2" charset="-78"/>
              <a:cs typeface="Sakkal Majalla" panose="02000000000000000000" pitchFamily="2" charset="-78"/>
            </a:endParaRPr>
          </a:p>
          <a:p>
            <a:pPr marL="17780" marR="0" algn="just" rtl="1">
              <a:spcBef>
                <a:spcPts val="0"/>
              </a:spcBef>
              <a:spcAft>
                <a:spcPts val="0"/>
              </a:spcAft>
            </a:pPr>
            <a:r>
              <a:rPr lang="ar-LB" sz="3600" dirty="0">
                <a:solidFill>
                  <a:srgbClr val="134985"/>
                </a:solidFill>
                <a:latin typeface="Sakkal Majalla" panose="02000000000000000000" pitchFamily="2" charset="-78"/>
                <a:cs typeface="Sakkal Majalla" panose="02000000000000000000" pitchFamily="2" charset="-78"/>
              </a:rPr>
              <a:t>التقرير لا يهدف إلى تجميع للتقارير الوطنية وحصر إنجازات الدول ولكن يهدف التقرير إلى إلقاء الضوء على التطورات على المستوى الإقليمي ككل وإلى رصد التوجهات الإقليمية العامة في مجال المساواة بين الجنسين.</a:t>
            </a:r>
            <a:endParaRPr lang="en-US" sz="3600" dirty="0">
              <a:solidFill>
                <a:srgbClr val="134985"/>
              </a:solidFill>
              <a:latin typeface="Sakkal Majalla" panose="02000000000000000000" pitchFamily="2" charset="-78"/>
              <a:cs typeface="Sakkal Majalla" panose="02000000000000000000" pitchFamily="2" charset="-78"/>
            </a:endParaRPr>
          </a:p>
        </p:txBody>
      </p:sp>
      <p:sp>
        <p:nvSpPr>
          <p:cNvPr id="5" name="Title 1">
            <a:extLst>
              <a:ext uri="{FF2B5EF4-FFF2-40B4-BE49-F238E27FC236}">
                <a16:creationId xmlns:a16="http://schemas.microsoft.com/office/drawing/2014/main" id="{17354A48-E20C-473B-9A7F-AB58CFA34058}"/>
              </a:ext>
            </a:extLst>
          </p:cNvPr>
          <p:cNvSpPr txBox="1">
            <a:spLocks/>
          </p:cNvSpPr>
          <p:nvPr/>
        </p:nvSpPr>
        <p:spPr>
          <a:xfrm>
            <a:off x="2560320" y="402336"/>
            <a:ext cx="9175445" cy="61264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rtl="1"/>
            <a:r>
              <a:rPr lang="ar-EG" sz="40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r>
              <a:rPr lang="ar-EG" sz="4000" b="1" dirty="0">
                <a:solidFill>
                  <a:srgbClr val="C00000"/>
                </a:solidFill>
                <a:latin typeface="Sakkal Majalla" panose="02000000000000000000" pitchFamily="2" charset="-78"/>
                <a:cs typeface="Sakkal Majalla" panose="02000000000000000000" pitchFamily="2" charset="-78"/>
              </a:rPr>
              <a:t> </a:t>
            </a:r>
            <a:endParaRPr lang="en-US" sz="3200" dirty="0">
              <a:solidFill>
                <a:schemeClr val="bg1">
                  <a:lumMod val="65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24002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0BB1DA-A80C-4C57-9385-6B34B5ECB460}"/>
              </a:ext>
            </a:extLst>
          </p:cNvPr>
          <p:cNvSpPr/>
          <p:nvPr/>
        </p:nvSpPr>
        <p:spPr>
          <a:xfrm>
            <a:off x="381000" y="667512"/>
            <a:ext cx="11442192" cy="5257800"/>
          </a:xfrm>
          <a:prstGeom prst="rect">
            <a:avLst/>
          </a:prstGeom>
        </p:spPr>
        <p:txBody>
          <a:bodyPr wrap="square">
            <a:noAutofit/>
          </a:bodyPr>
          <a:lstStyle/>
          <a:p>
            <a:pPr marL="17780" marR="0" algn="just" rtl="1">
              <a:lnSpc>
                <a:spcPct val="150000"/>
              </a:lnSpc>
              <a:spcBef>
                <a:spcPts val="0"/>
              </a:spcBef>
              <a:spcAft>
                <a:spcPts val="0"/>
              </a:spcAft>
            </a:pPr>
            <a:r>
              <a:rPr lang="ar-SA" sz="3200" dirty="0">
                <a:solidFill>
                  <a:srgbClr val="134985"/>
                </a:solidFill>
                <a:latin typeface="Sakkal Majalla" panose="02000000000000000000" pitchFamily="2" charset="-78"/>
                <a:cs typeface="Sakkal Majalla" panose="02000000000000000000" pitchFamily="2" charset="-78"/>
              </a:rPr>
              <a:t>كشفت التقارير الوطنية للدول العربية عن إنجازات جوهرية في بعض المجالات بينما ظلت بعض المجالات الأخرى في حاجة إلى مزيد من الاهتمام في السنوات القادمة، كما كشفت التقارير عن تفاوتات بين الدول في درجة التقدم المحرز، ويُلقي التحدي الماثل أمام الدول التي تعاني من الصراعات بظلاله على النساء والفتيات بشكل أكثر حدة</a:t>
            </a:r>
            <a:r>
              <a:rPr lang="ar-SA" sz="3200" dirty="0">
                <a:solidFill>
                  <a:srgbClr val="134985"/>
                </a:solidFill>
                <a:latin typeface="Sakkal Majalla" panose="02000000000000000000" pitchFamily="2" charset="-78"/>
                <a:ea typeface="Calibri" panose="020F0502020204030204" pitchFamily="34" charset="0"/>
                <a:cs typeface="Sakkal Majalla" panose="02000000000000000000" pitchFamily="2" charset="-78"/>
              </a:rPr>
              <a:t>.</a:t>
            </a:r>
            <a:endParaRPr lang="en-US" sz="3200" dirty="0">
              <a:solidFill>
                <a:srgbClr val="134985"/>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92197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4496F8-B3C4-486A-A528-7087B13364CC}"/>
              </a:ext>
            </a:extLst>
          </p:cNvPr>
          <p:cNvSpPr/>
          <p:nvPr/>
        </p:nvSpPr>
        <p:spPr>
          <a:xfrm>
            <a:off x="335280" y="1501537"/>
            <a:ext cx="11521440" cy="4880009"/>
          </a:xfrm>
          <a:prstGeom prst="rect">
            <a:avLst/>
          </a:prstGeom>
        </p:spPr>
        <p:txBody>
          <a:bodyPr wrap="square">
            <a:noAutofit/>
          </a:bodyPr>
          <a:lstStyle/>
          <a:p>
            <a:pPr marL="17780" algn="just" rtl="1">
              <a:lnSpc>
                <a:spcPct val="150000"/>
              </a:lnSpc>
            </a:pPr>
            <a:r>
              <a:rPr lang="ar-LB" sz="3200" dirty="0">
                <a:solidFill>
                  <a:srgbClr val="134985"/>
                </a:solidFill>
                <a:highlight>
                  <a:srgbClr val="C0C0C0"/>
                </a:highlight>
                <a:latin typeface="Sakkal Majalla" panose="02000000000000000000" pitchFamily="2" charset="-78"/>
                <a:cs typeface="Sakkal Majalla" panose="02000000000000000000" pitchFamily="2" charset="-78"/>
              </a:rPr>
              <a:t>أولاً</a:t>
            </a:r>
            <a:r>
              <a:rPr lang="ar-LB" sz="3200" dirty="0">
                <a:solidFill>
                  <a:srgbClr val="134985"/>
                </a:solidFill>
                <a:highlight>
                  <a:srgbClr val="C0C0C0"/>
                </a:highlight>
                <a:latin typeface="Sakkal Majalla" panose="02000000000000000000" pitchFamily="2" charset="-78"/>
                <a:ea typeface="Calibri" panose="020F0502020204030204" pitchFamily="34" charset="0"/>
                <a:cs typeface="Sakkal Majalla" panose="02000000000000000000" pitchFamily="2" charset="-78"/>
              </a:rPr>
              <a:t>: </a:t>
            </a:r>
            <a:r>
              <a:rPr lang="ar-LB" sz="3200" dirty="0">
                <a:solidFill>
                  <a:srgbClr val="134985"/>
                </a:solidFill>
                <a:highlight>
                  <a:srgbClr val="C0C0C0"/>
                </a:highlight>
                <a:latin typeface="Sakkal Majalla" panose="02000000000000000000" pitchFamily="2" charset="-78"/>
                <a:cs typeface="Sakkal Majalla" panose="02000000000000000000" pitchFamily="2" charset="-78"/>
              </a:rPr>
              <a:t>التنمية الشاملة والرخاء المشترك والعمل اللائق</a:t>
            </a:r>
            <a:endParaRPr lang="ar-EG" sz="3200" dirty="0">
              <a:solidFill>
                <a:srgbClr val="134985"/>
              </a:solidFill>
              <a:highlight>
                <a:srgbClr val="C0C0C0"/>
              </a:highlight>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highlight>
                  <a:srgbClr val="C0C0C0"/>
                </a:highlight>
                <a:latin typeface="Sakkal Majalla" panose="02000000000000000000" pitchFamily="2" charset="-78"/>
                <a:cs typeface="Sakkal Majalla" panose="02000000000000000000" pitchFamily="2" charset="-78"/>
              </a:rPr>
              <a:t>ثانيا</a:t>
            </a:r>
            <a:r>
              <a:rPr lang="ar-EG" sz="3200" dirty="0">
                <a:solidFill>
                  <a:srgbClr val="134985"/>
                </a:solidFill>
                <a:highlight>
                  <a:srgbClr val="C0C0C0"/>
                </a:highlight>
                <a:latin typeface="Sakkal Majalla" panose="02000000000000000000" pitchFamily="2" charset="-78"/>
                <a:cs typeface="Sakkal Majalla" panose="02000000000000000000" pitchFamily="2" charset="-78"/>
              </a:rPr>
              <a:t>ً</a:t>
            </a:r>
            <a:r>
              <a:rPr lang="ar-SA" sz="3200" dirty="0">
                <a:solidFill>
                  <a:srgbClr val="134985"/>
                </a:solidFill>
                <a:highlight>
                  <a:srgbClr val="C0C0C0"/>
                </a:highlight>
                <a:latin typeface="Sakkal Majalla" panose="02000000000000000000" pitchFamily="2" charset="-78"/>
                <a:ea typeface="Calibri" panose="020F0502020204030204" pitchFamily="34" charset="0"/>
                <a:cs typeface="Sakkal Majalla" panose="02000000000000000000" pitchFamily="2" charset="-78"/>
              </a:rPr>
              <a:t>: </a:t>
            </a:r>
            <a:r>
              <a:rPr lang="ar-SA" sz="3200" dirty="0">
                <a:solidFill>
                  <a:srgbClr val="134985"/>
                </a:solidFill>
                <a:highlight>
                  <a:srgbClr val="C0C0C0"/>
                </a:highlight>
                <a:latin typeface="Sakkal Majalla" panose="02000000000000000000" pitchFamily="2" charset="-78"/>
                <a:cs typeface="Sakkal Majalla" panose="02000000000000000000" pitchFamily="2" charset="-78"/>
              </a:rPr>
              <a:t>القضاء على الفقر والحماية الاجتماعية والخدمات الاجتماعية</a:t>
            </a:r>
            <a:endParaRPr lang="ar-EG" sz="3200" dirty="0">
              <a:solidFill>
                <a:srgbClr val="134985"/>
              </a:solidFill>
              <a:highlight>
                <a:srgbClr val="C0C0C0"/>
              </a:highlight>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highlight>
                  <a:srgbClr val="C0C0C0"/>
                </a:highlight>
                <a:latin typeface="Sakkal Majalla" panose="02000000000000000000" pitchFamily="2" charset="-78"/>
                <a:cs typeface="Sakkal Majalla" panose="02000000000000000000" pitchFamily="2" charset="-78"/>
              </a:rPr>
              <a:t>ثالثا</a:t>
            </a:r>
            <a:r>
              <a:rPr lang="ar-EG" sz="3200" dirty="0">
                <a:solidFill>
                  <a:srgbClr val="134985"/>
                </a:solidFill>
                <a:highlight>
                  <a:srgbClr val="C0C0C0"/>
                </a:highlight>
                <a:latin typeface="Sakkal Majalla" panose="02000000000000000000" pitchFamily="2" charset="-78"/>
                <a:cs typeface="Sakkal Majalla" panose="02000000000000000000" pitchFamily="2" charset="-78"/>
              </a:rPr>
              <a:t>ً</a:t>
            </a:r>
            <a:r>
              <a:rPr lang="ar-SA" sz="3200" dirty="0">
                <a:solidFill>
                  <a:srgbClr val="134985"/>
                </a:solidFill>
                <a:highlight>
                  <a:srgbClr val="C0C0C0"/>
                </a:highlight>
                <a:latin typeface="Sakkal Majalla" panose="02000000000000000000" pitchFamily="2" charset="-78"/>
                <a:ea typeface="Calibri" panose="020F0502020204030204" pitchFamily="34" charset="0"/>
                <a:cs typeface="Sakkal Majalla" panose="02000000000000000000" pitchFamily="2" charset="-78"/>
              </a:rPr>
              <a:t>: </a:t>
            </a:r>
            <a:r>
              <a:rPr lang="ar-SA" sz="3200" dirty="0">
                <a:solidFill>
                  <a:srgbClr val="134985"/>
                </a:solidFill>
                <a:highlight>
                  <a:srgbClr val="C0C0C0"/>
                </a:highlight>
                <a:latin typeface="Sakkal Majalla" panose="02000000000000000000" pitchFamily="2" charset="-78"/>
                <a:cs typeface="Sakkal Majalla" panose="02000000000000000000" pitchFamily="2" charset="-78"/>
              </a:rPr>
              <a:t>التحرر من العنف والوصم والقوالب النمطية</a:t>
            </a:r>
            <a:endParaRPr lang="ar-EG" sz="3200" dirty="0">
              <a:solidFill>
                <a:srgbClr val="134985"/>
              </a:solidFill>
              <a:highlight>
                <a:srgbClr val="C0C0C0"/>
              </a:highlight>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رابعا</a:t>
            </a:r>
            <a:r>
              <a:rPr lang="ar-EG" sz="3200" dirty="0">
                <a:solidFill>
                  <a:srgbClr val="134985"/>
                </a:solidFill>
                <a:latin typeface="Sakkal Majalla" panose="02000000000000000000" pitchFamily="2" charset="-78"/>
                <a:cs typeface="Sakkal Majalla" panose="02000000000000000000" pitchFamily="2" charset="-78"/>
              </a:rPr>
              <a:t>ً</a:t>
            </a:r>
            <a:r>
              <a:rPr lang="ar-SA" sz="3200" dirty="0">
                <a:solidFill>
                  <a:srgbClr val="134985"/>
                </a:solidFill>
                <a:latin typeface="Sakkal Majalla" panose="02000000000000000000" pitchFamily="2" charset="-78"/>
                <a:cs typeface="Sakkal Majalla" panose="02000000000000000000" pitchFamily="2" charset="-78"/>
              </a:rPr>
              <a:t>: المشاركة والمساءلة والمؤسسات المراعية لمنظور المساواة بين الجنسين </a:t>
            </a:r>
            <a:endParaRPr lang="en-US" sz="3200" dirty="0">
              <a:solidFill>
                <a:srgbClr val="134985"/>
              </a:solidFill>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خامساً: المجتمعات المسالمة التي لا يُهمّش فيها أحد</a:t>
            </a:r>
            <a:endParaRPr lang="en-US" sz="3200" dirty="0">
              <a:solidFill>
                <a:srgbClr val="134985"/>
              </a:solidFill>
              <a:latin typeface="Sakkal Majalla" panose="02000000000000000000" pitchFamily="2" charset="-78"/>
              <a:cs typeface="Sakkal Majalla" panose="02000000000000000000" pitchFamily="2" charset="-78"/>
            </a:endParaRPr>
          </a:p>
          <a:p>
            <a:pPr marL="17780" algn="just" rtl="1">
              <a:lnSpc>
                <a:spcPct val="150000"/>
              </a:lnSpc>
            </a:pPr>
            <a:r>
              <a:rPr lang="ar-SA" sz="3200" dirty="0">
                <a:solidFill>
                  <a:srgbClr val="134985"/>
                </a:solidFill>
                <a:latin typeface="Sakkal Majalla" panose="02000000000000000000" pitchFamily="2" charset="-78"/>
                <a:cs typeface="Sakkal Majalla" panose="02000000000000000000" pitchFamily="2" charset="-78"/>
              </a:rPr>
              <a:t>سادساً: الحفاظ على البيئة وحمايتها وإصلاحها</a:t>
            </a:r>
            <a:endParaRPr lang="en-US" sz="3200" dirty="0">
              <a:solidFill>
                <a:srgbClr val="134985"/>
              </a:solidFill>
              <a:latin typeface="Sakkal Majalla" panose="02000000000000000000" pitchFamily="2" charset="-78"/>
              <a:cs typeface="Sakkal Majalla" panose="02000000000000000000" pitchFamily="2" charset="-78"/>
            </a:endParaRPr>
          </a:p>
        </p:txBody>
      </p:sp>
      <p:sp>
        <p:nvSpPr>
          <p:cNvPr id="3" name="Rectangle 2">
            <a:extLst>
              <a:ext uri="{FF2B5EF4-FFF2-40B4-BE49-F238E27FC236}">
                <a16:creationId xmlns:a16="http://schemas.microsoft.com/office/drawing/2014/main" id="{D38EFD60-D122-4BB7-900E-3DA0EE803B89}"/>
              </a:ext>
            </a:extLst>
          </p:cNvPr>
          <p:cNvSpPr/>
          <p:nvPr/>
        </p:nvSpPr>
        <p:spPr>
          <a:xfrm>
            <a:off x="609600" y="385008"/>
            <a:ext cx="10972800" cy="770021"/>
          </a:xfrm>
          <a:prstGeom prst="rect">
            <a:avLst/>
          </a:prstGeom>
        </p:spPr>
        <p:txBody>
          <a:bodyPr wrap="none">
            <a:noAutofit/>
          </a:bodyPr>
          <a:lstStyle/>
          <a:p>
            <a:pPr algn="ctr"/>
            <a:r>
              <a:rPr lang="ar-EG" sz="4000" b="1" dirty="0">
                <a:solidFill>
                  <a:srgbClr val="C00000"/>
                </a:solidFill>
                <a:latin typeface="Sakkal Majalla" panose="02000000000000000000" pitchFamily="2" charset="-78"/>
                <a:cs typeface="Sakkal Majalla" panose="02000000000000000000" pitchFamily="2" charset="-78"/>
              </a:rPr>
              <a:t>التقدم المحرز في تمكين المرأة في المنطقة العربية</a:t>
            </a:r>
            <a:endParaRPr lang="en-US" sz="4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1127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819C67-4347-4A73-8323-BCA23437ED71}"/>
              </a:ext>
            </a:extLst>
          </p:cNvPr>
          <p:cNvSpPr/>
          <p:nvPr/>
        </p:nvSpPr>
        <p:spPr>
          <a:xfrm>
            <a:off x="609600" y="1470744"/>
            <a:ext cx="10972800" cy="2802873"/>
          </a:xfrm>
          <a:prstGeom prst="rect">
            <a:avLst/>
          </a:prstGeom>
          <a:solidFill>
            <a:schemeClr val="bg1"/>
          </a:solidFill>
        </p:spPr>
        <p:txBody>
          <a:bodyPr wrap="square" anchor="ctr">
            <a:noAutofit/>
          </a:bodyPr>
          <a:lstStyle/>
          <a:p>
            <a:pPr algn="ctr" rtl="1"/>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رابعا</a:t>
            </a:r>
            <a:r>
              <a:rPr lang="ar-EG"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r>
              <a:rPr lang="ar-SA" sz="44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المشاركة والمساءلة والمؤسسات المراعية لمنظور المساواة بين الجنسين</a:t>
            </a:r>
            <a:endParaRPr lang="en-US" sz="4400"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graphicFrame>
        <p:nvGraphicFramePr>
          <p:cNvPr id="3" name="Table 2">
            <a:extLst>
              <a:ext uri="{FF2B5EF4-FFF2-40B4-BE49-F238E27FC236}">
                <a16:creationId xmlns:a16="http://schemas.microsoft.com/office/drawing/2014/main" id="{ACFC4F0D-26C9-08C8-BF43-FB460FF17AE0}"/>
              </a:ext>
            </a:extLst>
          </p:cNvPr>
          <p:cNvGraphicFramePr>
            <a:graphicFrameLocks noGrp="1"/>
          </p:cNvGraphicFramePr>
          <p:nvPr>
            <p:extLst>
              <p:ext uri="{D42A27DB-BD31-4B8C-83A1-F6EECF244321}">
                <p14:modId xmlns:p14="http://schemas.microsoft.com/office/powerpoint/2010/main" val="367403159"/>
              </p:ext>
            </p:extLst>
          </p:nvPr>
        </p:nvGraphicFramePr>
        <p:xfrm>
          <a:off x="1524000" y="4011506"/>
          <a:ext cx="8313420" cy="1097280"/>
        </p:xfrm>
        <a:graphic>
          <a:graphicData uri="http://schemas.openxmlformats.org/drawingml/2006/table">
            <a:tbl>
              <a:tblPr firstRow="1" bandRow="1">
                <a:tableStyleId>{5C22544A-7EE6-4342-B048-85BDC9FD1C3A}</a:tableStyleId>
              </a:tblPr>
              <a:tblGrid>
                <a:gridCol w="8313420">
                  <a:extLst>
                    <a:ext uri="{9D8B030D-6E8A-4147-A177-3AD203B41FA5}">
                      <a16:colId xmlns:a16="http://schemas.microsoft.com/office/drawing/2014/main" val="3155451328"/>
                    </a:ext>
                  </a:extLst>
                </a:gridCol>
              </a:tblGrid>
              <a:tr h="5486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dirty="0">
                          <a:solidFill>
                            <a:srgbClr val="0F4761"/>
                          </a:solidFill>
                          <a:effectLst/>
                          <a:latin typeface="Aptos" panose="020B0004020202020204" pitchFamily="34" charset="0"/>
                          <a:ea typeface="Aptos" panose="020B0004020202020204" pitchFamily="34" charset="0"/>
                          <a:cs typeface="Calibri" panose="020F0502020204030204" pitchFamily="34" charset="0"/>
                        </a:rPr>
                        <a:t>تعزيز مشاركة المرأة في الحياة العامة وصنع القرار </a:t>
                      </a:r>
                      <a:endParaRPr lang="en-US" sz="2400" dirty="0">
                        <a:effectLst/>
                        <a:latin typeface="Aptos" panose="020B0004020202020204" pitchFamily="34" charset="0"/>
                        <a:ea typeface="Aptos" panose="020B0004020202020204" pitchFamily="34" charset="0"/>
                        <a:cs typeface="Arial" panose="020B0604020202020204" pitchFamily="34" charset="0"/>
                      </a:endParaRPr>
                    </a:p>
                  </a:txBody>
                  <a:tcPr anchor="ctr">
                    <a:solidFill>
                      <a:schemeClr val="bg2">
                        <a:lumMod val="40000"/>
                        <a:lumOff val="60000"/>
                      </a:schemeClr>
                    </a:solidFill>
                  </a:tcPr>
                </a:tc>
                <a:extLst>
                  <a:ext uri="{0D108BD9-81ED-4DB2-BD59-A6C34878D82A}">
                    <a16:rowId xmlns:a16="http://schemas.microsoft.com/office/drawing/2014/main" val="4151789899"/>
                  </a:ext>
                </a:extLst>
              </a:tr>
              <a:tr h="5486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dirty="0">
                          <a:solidFill>
                            <a:srgbClr val="0F4761"/>
                          </a:solidFill>
                          <a:effectLst/>
                          <a:latin typeface="Aptos" panose="020B0004020202020204" pitchFamily="34" charset="0"/>
                          <a:ea typeface="Aptos" panose="020B0004020202020204" pitchFamily="34" charset="0"/>
                          <a:cs typeface="Calibri" panose="020F0502020204030204" pitchFamily="34" charset="0"/>
                        </a:rPr>
                        <a:t>الآلية الوطنية للمساواة بين الجنسين</a:t>
                      </a:r>
                      <a:endParaRPr lang="en-US" sz="2400" dirty="0">
                        <a:effectLst/>
                        <a:latin typeface="Aptos" panose="020B0004020202020204" pitchFamily="34" charset="0"/>
                        <a:ea typeface="Aptos" panose="020B0004020202020204" pitchFamily="34" charset="0"/>
                        <a:cs typeface="Arial" panose="020B0604020202020204" pitchFamily="34" charset="0"/>
                      </a:endParaRPr>
                    </a:p>
                  </a:txBody>
                  <a:tcPr anchor="ctr">
                    <a:solidFill>
                      <a:schemeClr val="accent2">
                        <a:lumMod val="40000"/>
                        <a:lumOff val="60000"/>
                      </a:schemeClr>
                    </a:solidFill>
                  </a:tcPr>
                </a:tc>
                <a:extLst>
                  <a:ext uri="{0D108BD9-81ED-4DB2-BD59-A6C34878D82A}">
                    <a16:rowId xmlns:a16="http://schemas.microsoft.com/office/drawing/2014/main" val="2790926130"/>
                  </a:ext>
                </a:extLst>
              </a:tr>
            </a:tbl>
          </a:graphicData>
        </a:graphic>
      </p:graphicFrame>
    </p:spTree>
    <p:extLst>
      <p:ext uri="{BB962C8B-B14F-4D97-AF65-F5344CB8AC3E}">
        <p14:creationId xmlns:p14="http://schemas.microsoft.com/office/powerpoint/2010/main" val="315785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38F561-17D7-00EA-5EEE-083C6E00A3F8}"/>
              </a:ext>
            </a:extLst>
          </p:cNvPr>
          <p:cNvSpPr txBox="1"/>
          <p:nvPr/>
        </p:nvSpPr>
        <p:spPr>
          <a:xfrm>
            <a:off x="455140" y="886446"/>
            <a:ext cx="11281719" cy="5607241"/>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على صعيد المشاركة السياسة، شهدت المنطقة العربية في السنوات الماضية تطوراً تدريجياً، ولكن بطيء نحو دعم المشاركة السياسية للمرأة. فاعتمدت بعض البلدان العربية تعديلات تشريعية في هذا المجال، ولكن بنسب متفاوتة، حيث لا تزال معظمها بعيدة عن تحقيق المعايير الدولية في هذا المجال. على سبيل المثال</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JO" sz="2400" dirty="0">
                <a:effectLst/>
                <a:latin typeface="Calibri" panose="020F0502020204030204" pitchFamily="34" charset="0"/>
                <a:ea typeface="Calibri" panose="020F0502020204030204" pitchFamily="34" charset="0"/>
                <a:cs typeface="Calibri" panose="020F0502020204030204" pitchFamily="34" charset="0"/>
              </a:rPr>
              <a:t>اعتمد الأردن في العام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زيادة عدد المقاعد المخصصة للنساء لتصل إلى </a:t>
            </a:r>
            <a:r>
              <a:rPr lang="en-GB" sz="2400" dirty="0">
                <a:effectLst/>
                <a:latin typeface="Calibri" panose="020F0502020204030204" pitchFamily="34" charset="0"/>
                <a:ea typeface="Calibri" panose="020F0502020204030204" pitchFamily="34" charset="0"/>
                <a:cs typeface="Calibri" panose="020F0502020204030204" pitchFamily="34" charset="0"/>
              </a:rPr>
              <a:t>18</a:t>
            </a:r>
            <a:r>
              <a:rPr lang="ar-JO" sz="2400" dirty="0">
                <a:effectLst/>
                <a:latin typeface="Calibri" panose="020F0502020204030204" pitchFamily="34" charset="0"/>
                <a:ea typeface="Calibri" panose="020F0502020204030204" pitchFamily="34" charset="0"/>
                <a:cs typeface="Calibri" panose="020F0502020204030204" pitchFamily="34" charset="0"/>
              </a:rPr>
              <a:t> مقعداً، إضافةً إلى ضمان تمثيل المرأة ضمن القوائم الحزبية وتخفيض سنّ الترشح إلى </a:t>
            </a:r>
            <a:r>
              <a:rPr lang="en-GB" sz="2400" dirty="0">
                <a:effectLst/>
                <a:latin typeface="Calibri" panose="020F0502020204030204" pitchFamily="34" charset="0"/>
                <a:ea typeface="Calibri" panose="020F0502020204030204" pitchFamily="34" charset="0"/>
                <a:cs typeface="Calibri" panose="020F0502020204030204" pitchFamily="34" charset="0"/>
              </a:rPr>
              <a:t>25</a:t>
            </a:r>
            <a:r>
              <a:rPr lang="ar-JO" sz="2400" dirty="0">
                <a:effectLst/>
                <a:latin typeface="Calibri" panose="020F0502020204030204" pitchFamily="34" charset="0"/>
                <a:ea typeface="Calibri" panose="020F0502020204030204" pitchFamily="34" charset="0"/>
                <a:cs typeface="Calibri" panose="020F0502020204030204" pitchFamily="34" charset="0"/>
              </a:rPr>
              <a:t> سنة لتعزيز مشاركة الشباب والنساء في الانتخابات النيابية. كذلك، تمّ تعديل النظام الداخلي لمجلس النواب في الأردن في العام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2023</a:t>
            </a:r>
            <a:r>
              <a:rPr lang="ar-JO" sz="2400" dirty="0">
                <a:effectLst/>
                <a:latin typeface="Calibri" panose="020F0502020204030204" pitchFamily="34" charset="0"/>
                <a:ea typeface="Calibri" panose="020F0502020204030204" pitchFamily="34" charset="0"/>
                <a:cs typeface="Calibri" panose="020F0502020204030204" pitchFamily="34" charset="0"/>
              </a:rPr>
              <a:t> لتعزيز تمثيل المرأة في المكتب الدائم لمجلس النواب، وفي قانون الإدارة المحلية للعام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تمّ تخصيص نسبة </a:t>
            </a:r>
            <a:r>
              <a:rPr lang="en-GB" sz="2400" dirty="0">
                <a:effectLst/>
                <a:latin typeface="Calibri" panose="020F0502020204030204" pitchFamily="34" charset="0"/>
                <a:ea typeface="Calibri" panose="020F0502020204030204" pitchFamily="34" charset="0"/>
                <a:cs typeface="Calibri" panose="020F0502020204030204" pitchFamily="34" charset="0"/>
              </a:rPr>
              <a:t>25%</a:t>
            </a:r>
            <a:r>
              <a:rPr lang="ar-JO" sz="2400" dirty="0">
                <a:effectLst/>
                <a:latin typeface="Calibri" panose="020F0502020204030204" pitchFamily="34" charset="0"/>
                <a:ea typeface="Calibri" panose="020F0502020204030204" pitchFamily="34" charset="0"/>
                <a:cs typeface="Calibri" panose="020F0502020204030204" pitchFamily="34" charset="0"/>
              </a:rPr>
              <a:t> للنساء من عدد أعضاء مجلس المحافظة المنتخبين.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JO" sz="2400" dirty="0">
                <a:effectLst/>
                <a:latin typeface="Calibri" panose="020F0502020204030204" pitchFamily="34" charset="0"/>
                <a:ea typeface="Calibri" panose="020F0502020204030204" pitchFamily="34" charset="0"/>
                <a:cs typeface="Calibri" panose="020F0502020204030204" pitchFamily="34" charset="0"/>
              </a:rPr>
              <a:t>رفعت الإمارات في العام </a:t>
            </a:r>
            <a:r>
              <a:rPr lang="en-GB" sz="2400" dirty="0">
                <a:effectLst/>
                <a:latin typeface="Calibri" panose="020F0502020204030204" pitchFamily="34" charset="0"/>
                <a:ea typeface="Calibri" panose="020F0502020204030204" pitchFamily="34" charset="0"/>
                <a:cs typeface="Calibri" panose="020F0502020204030204" pitchFamily="34" charset="0"/>
              </a:rPr>
              <a:t>2019</a:t>
            </a:r>
            <a:r>
              <a:rPr lang="ar-JO" sz="2400" dirty="0">
                <a:effectLst/>
                <a:latin typeface="Calibri" panose="020F0502020204030204" pitchFamily="34" charset="0"/>
                <a:ea typeface="Calibri" panose="020F0502020204030204" pitchFamily="34" charset="0"/>
                <a:cs typeface="Calibri" panose="020F0502020204030204" pitchFamily="34" charset="0"/>
              </a:rPr>
              <a:t> نسبة تمثيل المرأة في المجلس الوطني الاتحادي إلى </a:t>
            </a:r>
            <a:r>
              <a:rPr lang="en-GB" sz="2400" dirty="0">
                <a:effectLst/>
                <a:latin typeface="Calibri" panose="020F0502020204030204" pitchFamily="34" charset="0"/>
                <a:ea typeface="Calibri" panose="020F0502020204030204" pitchFamily="34" charset="0"/>
                <a:cs typeface="Calibri" panose="020F0502020204030204" pitchFamily="34" charset="0"/>
              </a:rPr>
              <a:t>50%</a:t>
            </a:r>
            <a:r>
              <a:rPr lang="ar-JO"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JO" sz="2400" dirty="0">
                <a:effectLst/>
                <a:latin typeface="Calibri" panose="020F0502020204030204" pitchFamily="34" charset="0"/>
                <a:ea typeface="Calibri" panose="020F0502020204030204" pitchFamily="34" charset="0"/>
                <a:cs typeface="Calibri" panose="020F0502020204030204" pitchFamily="34" charset="0"/>
              </a:rPr>
              <a:t>في الجزائر، كرّس قانون الانتخابات للعام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مبدأ المناصفة في تشكيل القوائم الانتخابية المقدمة للترشح في الانتخابات التشريعية الوطنية والولائية والبلدية.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JO" sz="2400" dirty="0">
                <a:effectLst/>
                <a:latin typeface="Calibri" panose="020F0502020204030204" pitchFamily="34" charset="0"/>
                <a:ea typeface="Calibri" panose="020F0502020204030204" pitchFamily="34" charset="0"/>
                <a:cs typeface="Calibri" panose="020F0502020204030204" pitchFamily="34" charset="0"/>
              </a:rPr>
              <a:t>في مصر، خصّص تعديل الدستور للعام </a:t>
            </a:r>
            <a:r>
              <a:rPr lang="en-GB" sz="2400" dirty="0">
                <a:effectLst/>
                <a:latin typeface="Calibri" panose="020F0502020204030204" pitchFamily="34" charset="0"/>
                <a:ea typeface="Calibri" panose="020F0502020204030204" pitchFamily="34" charset="0"/>
                <a:cs typeface="Calibri" panose="020F0502020204030204" pitchFamily="34" charset="0"/>
              </a:rPr>
              <a:t>2019</a:t>
            </a:r>
            <a:r>
              <a:rPr lang="ar-JO" sz="2400" dirty="0">
                <a:effectLst/>
                <a:latin typeface="Calibri" panose="020F0502020204030204" pitchFamily="34" charset="0"/>
                <a:ea typeface="Calibri" panose="020F0502020204030204" pitchFamily="34" charset="0"/>
                <a:cs typeface="Calibri" panose="020F0502020204030204" pitchFamily="34" charset="0"/>
              </a:rPr>
              <a:t> ربع مقاعد مجلس النواب للمرأة</a:t>
            </a:r>
            <a:r>
              <a:rPr lang="ar-EG" sz="2400" dirty="0">
                <a:effectLst/>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a:t>
            </a:r>
            <a:r>
              <a:rPr lang="ar-EG" sz="2400" dirty="0">
                <a:effectLst/>
                <a:latin typeface="Calibri" panose="020F0502020204030204" pitchFamily="34" charset="0"/>
                <a:ea typeface="Calibri" panose="020F0502020204030204" pitchFamily="34" charset="0"/>
                <a:cs typeface="Calibri" panose="020F0502020204030204" pitchFamily="34" charset="0"/>
              </a:rPr>
              <a:t>و</a:t>
            </a:r>
            <a:r>
              <a:rPr lang="ar-JO" sz="2400" dirty="0">
                <a:effectLst/>
                <a:latin typeface="Calibri" panose="020F0502020204030204" pitchFamily="34" charset="0"/>
                <a:ea typeface="Calibri" panose="020F0502020204030204" pitchFamily="34" charset="0"/>
                <a:cs typeface="Calibri" panose="020F0502020204030204" pitchFamily="34" charset="0"/>
              </a:rPr>
              <a:t>صدر قانونين في العام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الأول يخصّص حصة لا تقل عن </a:t>
            </a:r>
            <a:r>
              <a:rPr lang="en-GB" sz="2400" dirty="0">
                <a:effectLst/>
                <a:latin typeface="Calibri" panose="020F0502020204030204" pitchFamily="34" charset="0"/>
                <a:ea typeface="Calibri" panose="020F0502020204030204" pitchFamily="34" charset="0"/>
                <a:cs typeface="Calibri" panose="020F0502020204030204" pitchFamily="34" charset="0"/>
              </a:rPr>
              <a:t>25%</a:t>
            </a:r>
            <a:r>
              <a:rPr lang="ar-JO" sz="2400" dirty="0">
                <a:effectLst/>
                <a:latin typeface="Calibri" panose="020F0502020204030204" pitchFamily="34" charset="0"/>
                <a:ea typeface="Calibri" panose="020F0502020204030204" pitchFamily="34" charset="0"/>
                <a:cs typeface="Calibri" panose="020F0502020204030204" pitchFamily="34" charset="0"/>
              </a:rPr>
              <a:t> من مقاعد البرلمان للمرأة بشكل دائم، والثاني يخصص نسبة لا تقل عن</a:t>
            </a:r>
            <a:r>
              <a:rPr lang="en-GB" sz="2400" dirty="0">
                <a:effectLst/>
                <a:latin typeface="Calibri" panose="020F0502020204030204" pitchFamily="34" charset="0"/>
                <a:ea typeface="Calibri" panose="020F0502020204030204" pitchFamily="34" charset="0"/>
                <a:cs typeface="Calibri" panose="020F0502020204030204" pitchFamily="34" charset="0"/>
              </a:rPr>
              <a:t>10% </a:t>
            </a:r>
            <a:r>
              <a:rPr lang="ar-JO" sz="2400" dirty="0">
                <a:effectLst/>
                <a:latin typeface="Calibri" panose="020F0502020204030204" pitchFamily="34" charset="0"/>
                <a:ea typeface="Calibri" panose="020F0502020204030204" pitchFamily="34" charset="0"/>
                <a:cs typeface="Calibri" panose="020F0502020204030204" pitchFamily="34" charset="0"/>
              </a:rPr>
              <a:t> في مجلس الشيوخ.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5472B587-A829-F4B4-86B6-4FEB643AF353}"/>
              </a:ext>
            </a:extLst>
          </p:cNvPr>
          <p:cNvGraphicFramePr>
            <a:graphicFrameLocks noGrp="1"/>
          </p:cNvGraphicFramePr>
          <p:nvPr>
            <p:extLst>
              <p:ext uri="{D42A27DB-BD31-4B8C-83A1-F6EECF244321}">
                <p14:modId xmlns:p14="http://schemas.microsoft.com/office/powerpoint/2010/main" val="2280812401"/>
              </p:ext>
            </p:extLst>
          </p:nvPr>
        </p:nvGraphicFramePr>
        <p:xfrm>
          <a:off x="1939289" y="314946"/>
          <a:ext cx="8313420" cy="548640"/>
        </p:xfrm>
        <a:graphic>
          <a:graphicData uri="http://schemas.openxmlformats.org/drawingml/2006/table">
            <a:tbl>
              <a:tblPr firstRow="1" bandRow="1">
                <a:tableStyleId>{5C22544A-7EE6-4342-B048-85BDC9FD1C3A}</a:tableStyleId>
              </a:tblPr>
              <a:tblGrid>
                <a:gridCol w="8313420">
                  <a:extLst>
                    <a:ext uri="{9D8B030D-6E8A-4147-A177-3AD203B41FA5}">
                      <a16:colId xmlns:a16="http://schemas.microsoft.com/office/drawing/2014/main" val="3811723387"/>
                    </a:ext>
                  </a:extLst>
                </a:gridCol>
              </a:tblGrid>
              <a:tr h="5486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sz="2400" b="1" dirty="0">
                          <a:solidFill>
                            <a:srgbClr val="0F4761"/>
                          </a:solidFill>
                          <a:effectLst/>
                          <a:latin typeface="Aptos" panose="020B0004020202020204" pitchFamily="34" charset="0"/>
                          <a:ea typeface="Aptos" panose="020B0004020202020204" pitchFamily="34" charset="0"/>
                          <a:cs typeface="Calibri" panose="020F0502020204030204" pitchFamily="34" charset="0"/>
                        </a:rPr>
                        <a:t>تعزيز مشاركة المرأة في الحياة العامة وصنع القرار </a:t>
                      </a:r>
                      <a:endParaRPr lang="en-US" sz="2400" dirty="0">
                        <a:effectLst/>
                        <a:latin typeface="Aptos" panose="020B0004020202020204" pitchFamily="34" charset="0"/>
                        <a:ea typeface="Aptos" panose="020B0004020202020204" pitchFamily="34" charset="0"/>
                        <a:cs typeface="Arial" panose="020B0604020202020204" pitchFamily="34" charset="0"/>
                      </a:endParaRPr>
                    </a:p>
                  </a:txBody>
                  <a:tcPr anchor="ctr">
                    <a:solidFill>
                      <a:schemeClr val="bg2">
                        <a:lumMod val="40000"/>
                        <a:lumOff val="60000"/>
                      </a:schemeClr>
                    </a:solidFill>
                  </a:tcPr>
                </a:tc>
                <a:extLst>
                  <a:ext uri="{0D108BD9-81ED-4DB2-BD59-A6C34878D82A}">
                    <a16:rowId xmlns:a16="http://schemas.microsoft.com/office/drawing/2014/main" val="1823342775"/>
                  </a:ext>
                </a:extLst>
              </a:tr>
            </a:tbl>
          </a:graphicData>
        </a:graphic>
      </p:graphicFrame>
    </p:spTree>
    <p:extLst>
      <p:ext uri="{BB962C8B-B14F-4D97-AF65-F5344CB8AC3E}">
        <p14:creationId xmlns:p14="http://schemas.microsoft.com/office/powerpoint/2010/main" val="2315790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38F561-17D7-00EA-5EEE-083C6E00A3F8}"/>
              </a:ext>
            </a:extLst>
          </p:cNvPr>
          <p:cNvSpPr txBox="1"/>
          <p:nvPr/>
        </p:nvSpPr>
        <p:spPr>
          <a:xfrm>
            <a:off x="455140" y="1105974"/>
            <a:ext cx="11281719" cy="4421723"/>
          </a:xfrm>
          <a:prstGeom prst="rect">
            <a:avLst/>
          </a:prstGeom>
          <a:noFill/>
        </p:spPr>
        <p:txBody>
          <a:bodyPr wrap="square">
            <a:spAutoFit/>
          </a:bodyPr>
          <a:lstStyle/>
          <a:p>
            <a:pPr marL="457200" marR="0" lvl="0" indent="-457200" algn="r" rtl="1">
              <a:lnSpc>
                <a:spcPct val="107000"/>
              </a:lnSpc>
              <a:spcBef>
                <a:spcPts val="0"/>
              </a:spcBef>
              <a:spcAft>
                <a:spcPts val="0"/>
              </a:spcAft>
              <a:buFont typeface="+mj-lt"/>
              <a:buAutoNum type="arabicParenR" startAt="5"/>
            </a:pPr>
            <a:r>
              <a:rPr lang="ar-JO" sz="2400" dirty="0">
                <a:effectLst/>
                <a:latin typeface="Calibri" panose="020F0502020204030204" pitchFamily="34" charset="0"/>
                <a:ea typeface="Calibri" panose="020F0502020204030204" pitchFamily="34" charset="0"/>
                <a:cs typeface="Calibri" panose="020F0502020204030204" pitchFamily="34" charset="0"/>
              </a:rPr>
              <a:t>وبدوره، خصّص المغرب في العام</a:t>
            </a:r>
            <a:r>
              <a:rPr lang="en-GB" sz="2400" dirty="0">
                <a:effectLst/>
                <a:latin typeface="Calibri" panose="020F0502020204030204" pitchFamily="34" charset="0"/>
                <a:ea typeface="Calibri" panose="020F0502020204030204" pitchFamily="34" charset="0"/>
                <a:cs typeface="Calibri" panose="020F0502020204030204" pitchFamily="34" charset="0"/>
              </a:rPr>
              <a:t>2021 </a:t>
            </a:r>
            <a:r>
              <a:rPr lang="ar-JO" sz="2400" dirty="0">
                <a:effectLst/>
                <a:latin typeface="Calibri" panose="020F0502020204030204" pitchFamily="34" charset="0"/>
                <a:ea typeface="Calibri" panose="020F0502020204030204" pitchFamily="34" charset="0"/>
                <a:cs typeface="Calibri" panose="020F0502020204030204" pitchFamily="34" charset="0"/>
              </a:rPr>
              <a:t>، عدد من المقاعد لا يقلّ عن </a:t>
            </a:r>
            <a:r>
              <a:rPr lang="en-GB" sz="2400" dirty="0">
                <a:effectLst/>
                <a:latin typeface="Calibri" panose="020F0502020204030204" pitchFamily="34" charset="0"/>
                <a:ea typeface="Calibri" panose="020F0502020204030204" pitchFamily="34" charset="0"/>
                <a:cs typeface="Calibri" panose="020F0502020204030204" pitchFamily="34" charset="0"/>
              </a:rPr>
              <a:t>3</a:t>
            </a:r>
            <a:r>
              <a:rPr lang="ar-JO" sz="2400" dirty="0">
                <a:effectLst/>
                <a:latin typeface="Calibri" panose="020F0502020204030204" pitchFamily="34" charset="0"/>
                <a:ea typeface="Calibri" panose="020F0502020204030204" pitchFamily="34" charset="0"/>
                <a:cs typeface="Calibri" panose="020F0502020204030204" pitchFamily="34" charset="0"/>
              </a:rPr>
              <a:t> مقاعد ولا يزيد عن </a:t>
            </a:r>
            <a:r>
              <a:rPr lang="en-GB" sz="2400" dirty="0">
                <a:effectLst/>
                <a:latin typeface="Calibri" panose="020F0502020204030204" pitchFamily="34" charset="0"/>
                <a:ea typeface="Calibri" panose="020F0502020204030204" pitchFamily="34" charset="0"/>
                <a:cs typeface="Calibri" panose="020F0502020204030204" pitchFamily="34" charset="0"/>
              </a:rPr>
              <a:t>12</a:t>
            </a:r>
            <a:r>
              <a:rPr lang="ar-JO" sz="2400" dirty="0">
                <a:effectLst/>
                <a:latin typeface="Calibri" panose="020F0502020204030204" pitchFamily="34" charset="0"/>
                <a:ea typeface="Calibri" panose="020F0502020204030204" pitchFamily="34" charset="0"/>
                <a:cs typeface="Calibri" panose="020F0502020204030204" pitchFamily="34" charset="0"/>
              </a:rPr>
              <a:t> مقعداً لكل جهة في مجلس النواب.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startAt="5"/>
            </a:pPr>
            <a:r>
              <a:rPr lang="ar-JO" sz="2400" dirty="0">
                <a:effectLst/>
                <a:latin typeface="Calibri" panose="020F0502020204030204" pitchFamily="34" charset="0"/>
                <a:ea typeface="Calibri" panose="020F0502020204030204" pitchFamily="34" charset="0"/>
                <a:cs typeface="Calibri" panose="020F0502020204030204" pitchFamily="34" charset="0"/>
              </a:rPr>
              <a:t>عدّل الصومال القانون الانتخابي في العام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الذي خصّص نسبة </a:t>
            </a:r>
            <a:r>
              <a:rPr lang="en-GB" sz="2400" dirty="0">
                <a:effectLst/>
                <a:latin typeface="Calibri" panose="020F0502020204030204" pitchFamily="34" charset="0"/>
                <a:ea typeface="Calibri" panose="020F0502020204030204" pitchFamily="34" charset="0"/>
                <a:cs typeface="Calibri" panose="020F0502020204030204" pitchFamily="34" charset="0"/>
              </a:rPr>
              <a:t>30%</a:t>
            </a:r>
            <a:r>
              <a:rPr lang="ar-JO" sz="2400" dirty="0">
                <a:effectLst/>
                <a:latin typeface="Calibri" panose="020F0502020204030204" pitchFamily="34" charset="0"/>
                <a:ea typeface="Calibri" panose="020F0502020204030204" pitchFamily="34" charset="0"/>
                <a:cs typeface="Calibri" panose="020F0502020204030204" pitchFamily="34" charset="0"/>
              </a:rPr>
              <a:t> كحصة للمرأة في البرلمان.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startAt="5"/>
            </a:pPr>
            <a:r>
              <a:rPr lang="ar-EG" sz="2400" dirty="0">
                <a:effectLst/>
                <a:latin typeface="Calibri" panose="020F0502020204030204" pitchFamily="34" charset="0"/>
                <a:ea typeface="Calibri" panose="020F0502020204030204" pitchFamily="34" charset="0"/>
                <a:cs typeface="Calibri" panose="020F0502020204030204" pitchFamily="34" charset="0"/>
              </a:rPr>
              <a:t>في ا</a:t>
            </a:r>
            <a:r>
              <a:rPr lang="ar-JO" sz="2400" dirty="0">
                <a:effectLst/>
                <a:latin typeface="Calibri" panose="020F0502020204030204" pitchFamily="34" charset="0"/>
                <a:ea typeface="Calibri" panose="020F0502020204030204" pitchFamily="34" charset="0"/>
                <a:cs typeface="Calibri" panose="020F0502020204030204" pitchFamily="34" charset="0"/>
              </a:rPr>
              <a:t>لعراق، ينص قانون الانتخابات للعام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على نسبة تمثيل المرأة بما لا يقل عن </a:t>
            </a:r>
            <a:r>
              <a:rPr lang="en-GB" sz="2400" dirty="0">
                <a:effectLst/>
                <a:latin typeface="Calibri" panose="020F0502020204030204" pitchFamily="34" charset="0"/>
                <a:ea typeface="Calibri" panose="020F0502020204030204" pitchFamily="34" charset="0"/>
                <a:cs typeface="Calibri" panose="020F0502020204030204" pitchFamily="34" charset="0"/>
              </a:rPr>
              <a:t>25%</a:t>
            </a:r>
            <a:r>
              <a:rPr lang="ar-JO" sz="2400" dirty="0">
                <a:effectLst/>
                <a:latin typeface="Calibri" panose="020F0502020204030204" pitchFamily="34" charset="0"/>
                <a:ea typeface="Calibri" panose="020F0502020204030204" pitchFamily="34" charset="0"/>
                <a:cs typeface="Calibri" panose="020F0502020204030204" pitchFamily="34" charset="0"/>
              </a:rPr>
              <a:t> من عدد أعضاء مجلس النواب في كل محافظة.</a:t>
            </a:r>
            <a:endParaRPr lang="ar-EG" sz="2400" dirty="0">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startAt="5"/>
            </a:pPr>
            <a:r>
              <a:rPr lang="ar-EG" sz="2400" dirty="0">
                <a:effectLst/>
                <a:latin typeface="Calibri" panose="020F0502020204030204" pitchFamily="34" charset="0"/>
                <a:ea typeface="Calibri" panose="020F0502020204030204" pitchFamily="34" charset="0"/>
                <a:cs typeface="Calibri" panose="020F0502020204030204" pitchFamily="34" charset="0"/>
              </a:rPr>
              <a:t>ف</a:t>
            </a:r>
            <a:r>
              <a:rPr lang="ar-JO" sz="2400" dirty="0">
                <a:effectLst/>
                <a:latin typeface="Calibri" panose="020F0502020204030204" pitchFamily="34" charset="0"/>
                <a:ea typeface="Calibri" panose="020F0502020204030204" pitchFamily="34" charset="0"/>
                <a:cs typeface="Calibri" panose="020F0502020204030204" pitchFamily="34" charset="0"/>
              </a:rPr>
              <a:t>ي فلسطين، فرض قانون الانتخابات المعدّل في العام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كوتا لتمثيل المرأة في قوائم المرشحين للبرلمان،؛ على أن تتضمن كل قائمة من القوائم الانتخابية المرشحة للانتخابات حدّاً أدنى لتمثيل المرأة لا يقلّ عن امرأة واحدة من بين كل من الأسماء الثلاثة الأولى في القائمة، الأسماء الأربعة التي تلي ذلك، كل خمسة أسماء تلي ذلك. ووفقاً لهذا التعديل، أصبحت نسبة المقاعد المخصصة للمرأة تبلغ </a:t>
            </a:r>
            <a:r>
              <a:rPr lang="en-GB" sz="2400" dirty="0">
                <a:effectLst/>
                <a:latin typeface="Calibri" panose="020F0502020204030204" pitchFamily="34" charset="0"/>
                <a:ea typeface="Calibri" panose="020F0502020204030204" pitchFamily="34" charset="0"/>
                <a:cs typeface="Calibri" panose="020F0502020204030204" pitchFamily="34" charset="0"/>
              </a:rPr>
              <a:t>26%</a:t>
            </a:r>
            <a:r>
              <a:rPr lang="ar-JO" sz="2400" dirty="0">
                <a:effectLst/>
                <a:latin typeface="Calibri" panose="020F0502020204030204" pitchFamily="34" charset="0"/>
                <a:ea typeface="Calibri" panose="020F0502020204030204" pitchFamily="34" charset="0"/>
                <a:cs typeface="Calibri" panose="020F0502020204030204" pitchFamily="34" charset="0"/>
              </a:rPr>
              <a:t> عوضا عن </a:t>
            </a:r>
            <a:r>
              <a:rPr lang="en-GB" sz="2400" dirty="0">
                <a:effectLst/>
                <a:latin typeface="Calibri" panose="020F0502020204030204" pitchFamily="34" charset="0"/>
                <a:ea typeface="Calibri" panose="020F0502020204030204" pitchFamily="34" charset="0"/>
                <a:cs typeface="Calibri" panose="020F0502020204030204" pitchFamily="34" charset="0"/>
              </a:rPr>
              <a:t>20%</a:t>
            </a:r>
            <a:r>
              <a:rPr lang="ar-JO" sz="2400" dirty="0">
                <a:effectLst/>
                <a:latin typeface="Calibri" panose="020F0502020204030204" pitchFamily="34" charset="0"/>
                <a:ea typeface="Calibri" panose="020F0502020204030204" pitchFamily="34" charset="0"/>
                <a:cs typeface="Calibri" panose="020F0502020204030204" pitchFamily="34" charset="0"/>
              </a:rPr>
              <a:t> في السابق.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startAt="5"/>
            </a:pPr>
            <a:r>
              <a:rPr lang="ar-TN" sz="2400" dirty="0">
                <a:effectLst/>
                <a:latin typeface="Calibri" panose="020F0502020204030204" pitchFamily="34" charset="0"/>
                <a:ea typeface="Calibri" panose="020F0502020204030204" pitchFamily="34" charset="0"/>
                <a:cs typeface="Calibri" panose="020F0502020204030204" pitchFamily="34" charset="0"/>
              </a:rPr>
              <a:t>في الجزائر تم </a:t>
            </a:r>
            <a:r>
              <a:rPr lang="ar-EG" sz="2400" dirty="0">
                <a:effectLst/>
                <a:latin typeface="Calibri" panose="020F0502020204030204" pitchFamily="34" charset="0"/>
                <a:ea typeface="Calibri" panose="020F0502020204030204" pitchFamily="34" charset="0"/>
                <a:cs typeface="Calibri" panose="020F0502020204030204" pitchFamily="34" charset="0"/>
              </a:rPr>
              <a:t>النص على مبدأ المناصفة في تشكيلة القوائم الانتخابية المقدمة للترشح في الانتخابات التشريعية الوطنية والمحلية (الولائية والبلدية).</a:t>
            </a:r>
          </a:p>
        </p:txBody>
      </p:sp>
    </p:spTree>
    <p:extLst>
      <p:ext uri="{BB962C8B-B14F-4D97-AF65-F5344CB8AC3E}">
        <p14:creationId xmlns:p14="http://schemas.microsoft.com/office/powerpoint/2010/main" val="3312790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38F561-17D7-00EA-5EEE-083C6E00A3F8}"/>
              </a:ext>
            </a:extLst>
          </p:cNvPr>
          <p:cNvSpPr txBox="1"/>
          <p:nvPr/>
        </p:nvSpPr>
        <p:spPr>
          <a:xfrm>
            <a:off x="455140" y="488936"/>
            <a:ext cx="11281719" cy="4816896"/>
          </a:xfrm>
          <a:prstGeom prst="rect">
            <a:avLst/>
          </a:prstGeom>
          <a:noFill/>
        </p:spPr>
        <p:txBody>
          <a:bodyPr wrap="square">
            <a:spAutoFit/>
          </a:bodyPr>
          <a:lstStyle/>
          <a:p>
            <a:pPr marR="0" lvl="0" algn="r" rtl="1">
              <a:lnSpc>
                <a:spcPct val="107000"/>
              </a:lnSpc>
              <a:spcBef>
                <a:spcPts val="0"/>
              </a:spcBef>
              <a:spcAft>
                <a:spcPts val="0"/>
              </a:spcAft>
            </a:pPr>
            <a:r>
              <a:rPr lang="ar-JO" sz="2400" dirty="0">
                <a:effectLst/>
                <a:latin typeface="Calibri" panose="020F0502020204030204" pitchFamily="34" charset="0"/>
                <a:ea typeface="Calibri" panose="020F0502020204030204" pitchFamily="34" charset="0"/>
                <a:cs typeface="Calibri" panose="020F0502020204030204" pitchFamily="34" charset="0"/>
              </a:rPr>
              <a:t>و</a:t>
            </a:r>
            <a:r>
              <a:rPr lang="ar-EG" sz="2400" dirty="0">
                <a:effectLst/>
                <a:latin typeface="Calibri" panose="020F0502020204030204" pitchFamily="34" charset="0"/>
                <a:ea typeface="Calibri" panose="020F0502020204030204" pitchFamily="34" charset="0"/>
                <a:cs typeface="Calibri" panose="020F0502020204030204" pitchFamily="34" charset="0"/>
              </a:rPr>
              <a:t>بالنسب</a:t>
            </a:r>
            <a:r>
              <a:rPr lang="ar-JO" sz="2400" dirty="0">
                <a:effectLst/>
                <a:latin typeface="Calibri" panose="020F0502020204030204" pitchFamily="34" charset="0"/>
                <a:ea typeface="Calibri" panose="020F0502020204030204" pitchFamily="34" charset="0"/>
                <a:cs typeface="Calibri" panose="020F0502020204030204" pitchFamily="34" charset="0"/>
              </a:rPr>
              <a:t>ة </a:t>
            </a:r>
            <a:r>
              <a:rPr lang="ar-EG" sz="2400" dirty="0">
                <a:effectLst/>
                <a:latin typeface="Calibri" panose="020F0502020204030204" pitchFamily="34" charset="0"/>
                <a:ea typeface="Calibri" panose="020F0502020204030204" pitchFamily="34" charset="0"/>
                <a:cs typeface="Calibri" panose="020F0502020204030204" pitchFamily="34" charset="0"/>
              </a:rPr>
              <a:t>ل</a:t>
            </a:r>
            <a:r>
              <a:rPr lang="ar-JO" sz="2400" dirty="0">
                <a:effectLst/>
                <a:latin typeface="Calibri" panose="020F0502020204030204" pitchFamily="34" charset="0"/>
                <a:ea typeface="Calibri" panose="020F0502020204030204" pitchFamily="34" charset="0"/>
                <a:cs typeface="Calibri" panose="020F0502020204030204" pitchFamily="34" charset="0"/>
              </a:rPr>
              <a:t>قوانين الأحزاب السياسية</a:t>
            </a:r>
            <a:r>
              <a:rPr lang="ar-EG" sz="2400" dirty="0">
                <a:latin typeface="Calibri" panose="020F0502020204030204" pitchFamily="34" charset="0"/>
                <a:ea typeface="Calibri" panose="020F0502020204030204" pitchFamily="34" charset="0"/>
                <a:cs typeface="Calibri" panose="020F0502020204030204" pitchFamily="34" charset="0"/>
              </a:rPr>
              <a:t>:</a:t>
            </a:r>
            <a:r>
              <a:rPr lang="ar-JO" sz="2400" dirty="0">
                <a:effectLst/>
                <a:latin typeface="Calibri" panose="020F0502020204030204" pitchFamily="34" charset="0"/>
                <a:ea typeface="Calibri" panose="020F0502020204030204" pitchFamily="34" charset="0"/>
                <a:cs typeface="Calibri" panose="020F0502020204030204" pitchFamily="34" charset="0"/>
              </a:rPr>
              <a:t>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JO" sz="2400" dirty="0">
                <a:effectLst/>
                <a:latin typeface="Calibri" panose="020F0502020204030204" pitchFamily="34" charset="0"/>
                <a:ea typeface="Calibri" panose="020F0502020204030204" pitchFamily="34" charset="0"/>
                <a:cs typeface="Calibri" panose="020F0502020204030204" pitchFamily="34" charset="0"/>
              </a:rPr>
              <a:t>اشترط قانون الأحزاب السياسية 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2022</a:t>
            </a:r>
            <a:r>
              <a:rPr lang="ar-JO" sz="2400" dirty="0">
                <a:effectLst/>
                <a:latin typeface="Calibri" panose="020F0502020204030204" pitchFamily="34" charset="0"/>
                <a:ea typeface="Calibri" panose="020F0502020204030204" pitchFamily="34" charset="0"/>
                <a:cs typeface="Calibri" panose="020F0502020204030204" pitchFamily="34" charset="0"/>
              </a:rPr>
              <a:t> في الأردن ألا تقلّ نسبة وجود المرأة في الهيئة التأسيسية للأحزاب عن </a:t>
            </a:r>
            <a:r>
              <a:rPr lang="en-GB" sz="2400" dirty="0">
                <a:effectLst/>
                <a:latin typeface="Calibri" panose="020F0502020204030204" pitchFamily="34" charset="0"/>
                <a:ea typeface="Calibri" panose="020F0502020204030204" pitchFamily="34" charset="0"/>
                <a:cs typeface="Calibri" panose="020F0502020204030204" pitchFamily="34" charset="0"/>
              </a:rPr>
              <a:t>20%</a:t>
            </a:r>
            <a:r>
              <a:rPr lang="ar-JO" sz="2400" dirty="0">
                <a:effectLst/>
                <a:latin typeface="Calibri" panose="020F0502020204030204" pitchFamily="34" charset="0"/>
                <a:ea typeface="Calibri" panose="020F0502020204030204" pitchFamily="34" charset="0"/>
                <a:cs typeface="Calibri" panose="020F0502020204030204" pitchFamily="34" charset="0"/>
              </a:rPr>
              <a:t> من عدد المؤسسين.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EG" sz="2400" dirty="0">
                <a:latin typeface="Calibri" panose="020F0502020204030204" pitchFamily="34" charset="0"/>
                <a:ea typeface="Calibri" panose="020F0502020204030204" pitchFamily="34" charset="0"/>
                <a:cs typeface="Calibri" panose="020F0502020204030204" pitchFamily="34" charset="0"/>
              </a:rPr>
              <a:t>ف</a:t>
            </a:r>
            <a:r>
              <a:rPr lang="ar-JO" sz="2400" dirty="0">
                <a:effectLst/>
                <a:latin typeface="Calibri" panose="020F0502020204030204" pitchFamily="34" charset="0"/>
                <a:ea typeface="Calibri" panose="020F0502020204030204" pitchFamily="34" charset="0"/>
                <a:cs typeface="Calibri" panose="020F0502020204030204" pitchFamily="34" charset="0"/>
              </a:rPr>
              <a:t>ي المغرب، فرض القانون التنظيمي للأحزاب السياسية 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2021</a:t>
            </a:r>
            <a:r>
              <a:rPr lang="ar-JO" sz="2400" dirty="0">
                <a:effectLst/>
                <a:latin typeface="Calibri" panose="020F0502020204030204" pitchFamily="34" charset="0"/>
                <a:ea typeface="Calibri" panose="020F0502020204030204" pitchFamily="34" charset="0"/>
                <a:cs typeface="Calibri" panose="020F0502020204030204" pitchFamily="34" charset="0"/>
              </a:rPr>
              <a:t> تحقيق نسبة الثلث لصالح النساء في هياكلها الوطنية والجهوية. </a:t>
            </a:r>
            <a:endParaRPr lang="ar-EG" sz="24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r" rtl="1">
              <a:lnSpc>
                <a:spcPct val="107000"/>
              </a:lnSpc>
              <a:spcBef>
                <a:spcPts val="0"/>
              </a:spcBef>
              <a:spcAft>
                <a:spcPts val="0"/>
              </a:spcAft>
              <a:buFont typeface="+mj-lt"/>
              <a:buAutoNum type="arabicParenR"/>
            </a:pPr>
            <a:r>
              <a:rPr lang="ar-EG" sz="2400" dirty="0">
                <a:effectLst/>
                <a:latin typeface="Calibri" panose="020F0502020204030204" pitchFamily="34" charset="0"/>
                <a:ea typeface="Calibri" panose="020F0502020204030204" pitchFamily="34" charset="0"/>
                <a:cs typeface="Calibri" panose="020F0502020204030204" pitchFamily="34" charset="0"/>
              </a:rPr>
              <a:t>في</a:t>
            </a:r>
            <a:r>
              <a:rPr lang="ar-JO" sz="2400" dirty="0">
                <a:effectLst/>
                <a:latin typeface="Calibri" panose="020F0502020204030204" pitchFamily="34" charset="0"/>
                <a:ea typeface="Calibri" panose="020F0502020204030204" pitchFamily="34" charset="0"/>
                <a:cs typeface="Calibri" panose="020F0502020204030204" pitchFamily="34" charset="0"/>
              </a:rPr>
              <a:t> السودان، عدلّ قانون الأحزاب السياسية في العام </a:t>
            </a:r>
            <a:r>
              <a:rPr lang="en-GB" sz="2400" dirty="0">
                <a:effectLst/>
                <a:latin typeface="Calibri" panose="020F0502020204030204" pitchFamily="34" charset="0"/>
                <a:ea typeface="Calibri" panose="020F0502020204030204" pitchFamily="34" charset="0"/>
                <a:cs typeface="Calibri" panose="020F0502020204030204" pitchFamily="34" charset="0"/>
              </a:rPr>
              <a:t>2020</a:t>
            </a:r>
            <a:r>
              <a:rPr lang="ar-JO" sz="2400" dirty="0">
                <a:effectLst/>
                <a:latin typeface="Calibri" panose="020F0502020204030204" pitchFamily="34" charset="0"/>
                <a:ea typeface="Calibri" panose="020F0502020204030204" pitchFamily="34" charset="0"/>
                <a:cs typeface="Calibri" panose="020F0502020204030204" pitchFamily="34" charset="0"/>
              </a:rPr>
              <a:t>، بحيث يفرض الآن كوتا نسائية بنسبة </a:t>
            </a:r>
            <a:r>
              <a:rPr lang="en-GB" sz="2400" dirty="0">
                <a:effectLst/>
                <a:latin typeface="Calibri" panose="020F0502020204030204" pitchFamily="34" charset="0"/>
                <a:ea typeface="Calibri" panose="020F0502020204030204" pitchFamily="34" charset="0"/>
                <a:cs typeface="Calibri" panose="020F0502020204030204" pitchFamily="34" charset="0"/>
              </a:rPr>
              <a:t>40%</a:t>
            </a:r>
            <a:r>
              <a:rPr lang="ar-JO" sz="2400" dirty="0">
                <a:effectLst/>
                <a:latin typeface="Calibri" panose="020F0502020204030204" pitchFamily="34" charset="0"/>
                <a:ea typeface="Calibri" panose="020F0502020204030204" pitchFamily="34" charset="0"/>
                <a:cs typeface="Calibri" panose="020F0502020204030204" pitchFamily="34" charset="0"/>
              </a:rPr>
              <a:t> لتمثيل المرأة في الأحزاب السياسية.</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R="0" lvl="0" algn="r" rtl="1">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Calibri" panose="020F0502020204030204" pitchFamily="34" charset="0"/>
              </a:rPr>
              <a:t>انتهجت الدول العربية أساليب مكملة من أجل تعزيز مشاركة المرأة في الحياة العامة وفي عملية صنع القرار، فبعضها قام بتوفير فرص لبناء القدرات وتنمية المهارات، مثل الارشاد والتدريب على القيادة وصنع القرار والخطابة والاعتداد بالنفس و/</a:t>
            </a:r>
            <a:r>
              <a:rPr lang="ar-SA" sz="2400" dirty="0" err="1">
                <a:effectLst/>
                <a:latin typeface="Calibri" panose="020F0502020204030204" pitchFamily="34" charset="0"/>
                <a:ea typeface="Calibri" panose="020F0502020204030204" pitchFamily="34" charset="0"/>
                <a:cs typeface="Calibri" panose="020F0502020204030204" pitchFamily="34" charset="0"/>
              </a:rPr>
              <a:t>أو</a:t>
            </a:r>
            <a:r>
              <a:rPr lang="ar-SA" sz="2400" dirty="0">
                <a:effectLst/>
                <a:latin typeface="Calibri" panose="020F0502020204030204" pitchFamily="34" charset="0"/>
                <a:ea typeface="Calibri" panose="020F0502020204030204" pitchFamily="34" charset="0"/>
                <a:cs typeface="Calibri" panose="020F0502020204030204" pitchFamily="34" charset="0"/>
              </a:rPr>
              <a:t> إطلاق الحملات السياسية للمرشحات والسياسيات المنتخبات أو المعيَّنات والكتل البرلمانية و/</a:t>
            </a:r>
            <a:r>
              <a:rPr lang="ar-SA" sz="2400" dirty="0" err="1">
                <a:effectLst/>
                <a:latin typeface="Calibri" panose="020F0502020204030204" pitchFamily="34" charset="0"/>
                <a:ea typeface="Calibri" panose="020F0502020204030204" pitchFamily="34" charset="0"/>
                <a:cs typeface="Calibri" panose="020F0502020204030204" pitchFamily="34" charset="0"/>
              </a:rPr>
              <a:t>أو</a:t>
            </a:r>
            <a:r>
              <a:rPr lang="ar-SA" sz="2400" dirty="0">
                <a:effectLst/>
                <a:latin typeface="Calibri" panose="020F0502020204030204" pitchFamily="34" charset="0"/>
                <a:ea typeface="Calibri" panose="020F0502020204030204" pitchFamily="34" charset="0"/>
                <a:cs typeface="Calibri" panose="020F0502020204030204" pitchFamily="34" charset="0"/>
              </a:rPr>
              <a:t> المدافعات عن المساواة بين الجنسين، كما حرص عدد من الدول على جمع وتحليل البيانات المتعلقة بالمشاركة السياسية للمرأة، بما في ذلك في المناصب المشغولة بالتعيين والانتخاب.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57140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الجلسة الأولى-إعلان ومنهاج عمل بيجين" id="{8BD6E214-D98C-45E8-A2B9-B4A8E2A22BAC}" vid="{54AB5EF9-2142-436F-935A-E512983D8E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3372</Words>
  <Application>Microsoft Office PowerPoint</Application>
  <PresentationFormat>Widescreen</PresentationFormat>
  <Paragraphs>121</Paragraphs>
  <Slides>25</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Aptos</vt:lpstr>
      <vt:lpstr>Arial</vt:lpstr>
      <vt:lpstr>Calibri</vt:lpstr>
      <vt:lpstr>Garamond</vt:lpstr>
      <vt:lpstr>Sakkal Majalla</vt:lpstr>
      <vt:lpstr>Simplified Arabic</vt:lpstr>
      <vt:lpstr>Times New Roman</vt:lpstr>
      <vt:lpstr>Tw Cen MT</vt:lpstr>
      <vt:lpstr>Wingdings</vt:lpstr>
      <vt:lpstr>SavonVTI</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Salma Al Nims</dc:creator>
  <cp:lastModifiedBy>Magued.Osman</cp:lastModifiedBy>
  <cp:revision>20</cp:revision>
  <dcterms:created xsi:type="dcterms:W3CDTF">2024-05-20T18:15:08Z</dcterms:created>
  <dcterms:modified xsi:type="dcterms:W3CDTF">2024-09-03T18:42:03Z</dcterms:modified>
</cp:coreProperties>
</file>