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737" r:id="rId1"/>
  </p:sldMasterIdLst>
  <p:notesMasterIdLst>
    <p:notesMasterId r:id="rId16"/>
  </p:notesMasterIdLst>
  <p:handoutMasterIdLst>
    <p:handoutMasterId r:id="rId17"/>
  </p:handoutMasterIdLst>
  <p:sldIdLst>
    <p:sldId id="268" r:id="rId2"/>
    <p:sldId id="256" r:id="rId3"/>
    <p:sldId id="283" r:id="rId4"/>
    <p:sldId id="274" r:id="rId5"/>
    <p:sldId id="276" r:id="rId6"/>
    <p:sldId id="277" r:id="rId7"/>
    <p:sldId id="269" r:id="rId8"/>
    <p:sldId id="275" r:id="rId9"/>
    <p:sldId id="270" r:id="rId10"/>
    <p:sldId id="273" r:id="rId11"/>
    <p:sldId id="271" r:id="rId12"/>
    <p:sldId id="280" r:id="rId13"/>
    <p:sldId id="279"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4985"/>
    <a:srgbClr val="029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6" autoAdjust="0"/>
    <p:restoredTop sz="94694"/>
  </p:normalViewPr>
  <p:slideViewPr>
    <p:cSldViewPr snapToGrid="0" snapToObjects="1">
      <p:cViewPr>
        <p:scale>
          <a:sx n="40" d="100"/>
          <a:sy n="40" d="100"/>
        </p:scale>
        <p:origin x="1104" y="514"/>
      </p:cViewPr>
      <p:guideLst/>
    </p:cSldViewPr>
  </p:slideViewPr>
  <p:notesTextViewPr>
    <p:cViewPr>
      <p:scale>
        <a:sx n="1" d="1"/>
        <a:sy n="1" d="1"/>
      </p:scale>
      <p:origin x="0" y="0"/>
    </p:cViewPr>
  </p:notesTextViewPr>
  <p:sorterViewPr>
    <p:cViewPr>
      <p:scale>
        <a:sx n="50" d="100"/>
        <a:sy n="50" d="100"/>
      </p:scale>
      <p:origin x="0" y="-677"/>
    </p:cViewPr>
  </p:sorter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8/30/2024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8/30/2024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3028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br>
              <a:rPr lang="en-US" dirty="0"/>
            </a:br>
            <a:endParaRPr lang="en-US" dirty="0"/>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147868" y="3427038"/>
            <a:ext cx="9640462" cy="803586"/>
          </a:xfrm>
        </p:spPr>
        <p:txBody>
          <a:bodyPr>
            <a:noAutofit/>
          </a:bodyPr>
          <a:lstStyle/>
          <a:p>
            <a:pPr rtl="1"/>
            <a:r>
              <a:rPr lang="ar-LB" sz="18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3- 4 أيلول/سبتمبر </a:t>
            </a:r>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2024</a:t>
            </a:r>
          </a:p>
          <a:p>
            <a:pPr rtl="1"/>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فندق الفيرمونت– عمان، الأردن</a:t>
            </a:r>
          </a:p>
        </p:txBody>
      </p:sp>
      <p:sp>
        <p:nvSpPr>
          <p:cNvPr id="5" name="TextBox 4">
            <a:extLst>
              <a:ext uri="{FF2B5EF4-FFF2-40B4-BE49-F238E27FC236}">
                <a16:creationId xmlns:a16="http://schemas.microsoft.com/office/drawing/2014/main" id="{55109534-168C-4307-A911-60DBDE36DC4A}"/>
              </a:ext>
            </a:extLst>
          </p:cNvPr>
          <p:cNvSpPr txBox="1"/>
          <p:nvPr/>
        </p:nvSpPr>
        <p:spPr>
          <a:xfrm>
            <a:off x="845007" y="1614745"/>
            <a:ext cx="10501985" cy="1077218"/>
          </a:xfrm>
          <a:prstGeom prst="rect">
            <a:avLst/>
          </a:prstGeom>
          <a:noFill/>
        </p:spPr>
        <p:txBody>
          <a:bodyPr wrap="square">
            <a:spAutoFit/>
          </a:bodyPr>
          <a:lstStyle/>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إجتماع فريق خبراء لمراجعة مسودة التقرير العربي الموحد </a:t>
            </a:r>
          </a:p>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حول تنفيذ منهاج عمل بيجين بعد ثلاثين عاماً</a:t>
            </a:r>
          </a:p>
        </p:txBody>
      </p:sp>
      <p:sp>
        <p:nvSpPr>
          <p:cNvPr id="3" name="Rectangle 2">
            <a:extLst>
              <a:ext uri="{FF2B5EF4-FFF2-40B4-BE49-F238E27FC236}">
                <a16:creationId xmlns:a16="http://schemas.microsoft.com/office/drawing/2014/main" id="{9F317984-9701-04F5-8765-F8EB8A4B5D8B}"/>
              </a:ext>
            </a:extLst>
          </p:cNvPr>
          <p:cNvSpPr>
            <a:spLocks noGrp="1" noRot="1" noMove="1" noResize="1" noEditPoints="1" noAdjustHandles="1" noChangeArrowheads="1" noChangeShapeType="1"/>
          </p:cNvSpPr>
          <p:nvPr/>
        </p:nvSpPr>
        <p:spPr>
          <a:xfrm>
            <a:off x="0" y="4657344"/>
            <a:ext cx="12192000" cy="220065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lue text on a black background&#10;&#10;Description automatically generated with medium confidence">
            <a:extLst>
              <a:ext uri="{FF2B5EF4-FFF2-40B4-BE49-F238E27FC236}">
                <a16:creationId xmlns:a16="http://schemas.microsoft.com/office/drawing/2014/main" id="{D95EAE44-DBAB-AE94-6063-CE29ABA6A3A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7" name="Picture 6" descr="A picture containing drawing, sketch, clipart, circle&#10;&#10;Description automatically generated">
            <a:extLst>
              <a:ext uri="{FF2B5EF4-FFF2-40B4-BE49-F238E27FC236}">
                <a16:creationId xmlns:a16="http://schemas.microsoft.com/office/drawing/2014/main" id="{FD2D8EBB-A7F5-1DAE-D132-13BC23C6F96B}"/>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8" name="Picture 7" descr="Blue text on a black background&#10;&#10;Description automatically generated with low confidence">
            <a:extLst>
              <a:ext uri="{FF2B5EF4-FFF2-40B4-BE49-F238E27FC236}">
                <a16:creationId xmlns:a16="http://schemas.microsoft.com/office/drawing/2014/main" id="{8F02D640-00DB-3FBC-ACD9-20B29443D1B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Tree>
    <p:extLst>
      <p:ext uri="{BB962C8B-B14F-4D97-AF65-F5344CB8AC3E}">
        <p14:creationId xmlns:p14="http://schemas.microsoft.com/office/powerpoint/2010/main" val="151440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7FE10A8-8DF3-0C61-A215-11FCE4806939}"/>
              </a:ext>
            </a:extLst>
          </p:cNvPr>
          <p:cNvGraphicFramePr>
            <a:graphicFrameLocks noGrp="1"/>
          </p:cNvGraphicFramePr>
          <p:nvPr>
            <p:extLst>
              <p:ext uri="{D42A27DB-BD31-4B8C-83A1-F6EECF244321}">
                <p14:modId xmlns:p14="http://schemas.microsoft.com/office/powerpoint/2010/main" val="230034162"/>
              </p:ext>
            </p:extLst>
          </p:nvPr>
        </p:nvGraphicFramePr>
        <p:xfrm>
          <a:off x="289115" y="1042733"/>
          <a:ext cx="11464733" cy="4737735"/>
        </p:xfrm>
        <a:graphic>
          <a:graphicData uri="http://schemas.openxmlformats.org/drawingml/2006/table">
            <a:tbl>
              <a:tblPr rtl="1" firstRow="1" firstCol="1" bandRow="1"/>
              <a:tblGrid>
                <a:gridCol w="4023360">
                  <a:extLst>
                    <a:ext uri="{9D8B030D-6E8A-4147-A177-3AD203B41FA5}">
                      <a16:colId xmlns:a16="http://schemas.microsoft.com/office/drawing/2014/main" val="4263266503"/>
                    </a:ext>
                  </a:extLst>
                </a:gridCol>
                <a:gridCol w="457200">
                  <a:extLst>
                    <a:ext uri="{9D8B030D-6E8A-4147-A177-3AD203B41FA5}">
                      <a16:colId xmlns:a16="http://schemas.microsoft.com/office/drawing/2014/main" val="4076577928"/>
                    </a:ext>
                  </a:extLst>
                </a:gridCol>
                <a:gridCol w="457200">
                  <a:extLst>
                    <a:ext uri="{9D8B030D-6E8A-4147-A177-3AD203B41FA5}">
                      <a16:colId xmlns:a16="http://schemas.microsoft.com/office/drawing/2014/main" val="4278919754"/>
                    </a:ext>
                  </a:extLst>
                </a:gridCol>
                <a:gridCol w="457200">
                  <a:extLst>
                    <a:ext uri="{9D8B030D-6E8A-4147-A177-3AD203B41FA5}">
                      <a16:colId xmlns:a16="http://schemas.microsoft.com/office/drawing/2014/main" val="1526498921"/>
                    </a:ext>
                  </a:extLst>
                </a:gridCol>
                <a:gridCol w="457200">
                  <a:extLst>
                    <a:ext uri="{9D8B030D-6E8A-4147-A177-3AD203B41FA5}">
                      <a16:colId xmlns:a16="http://schemas.microsoft.com/office/drawing/2014/main" val="2054068168"/>
                    </a:ext>
                  </a:extLst>
                </a:gridCol>
                <a:gridCol w="457200">
                  <a:extLst>
                    <a:ext uri="{9D8B030D-6E8A-4147-A177-3AD203B41FA5}">
                      <a16:colId xmlns:a16="http://schemas.microsoft.com/office/drawing/2014/main" val="3360714368"/>
                    </a:ext>
                  </a:extLst>
                </a:gridCol>
                <a:gridCol w="457200">
                  <a:extLst>
                    <a:ext uri="{9D8B030D-6E8A-4147-A177-3AD203B41FA5}">
                      <a16:colId xmlns:a16="http://schemas.microsoft.com/office/drawing/2014/main" val="1272923718"/>
                    </a:ext>
                  </a:extLst>
                </a:gridCol>
                <a:gridCol w="457200">
                  <a:extLst>
                    <a:ext uri="{9D8B030D-6E8A-4147-A177-3AD203B41FA5}">
                      <a16:colId xmlns:a16="http://schemas.microsoft.com/office/drawing/2014/main" val="2136767076"/>
                    </a:ext>
                  </a:extLst>
                </a:gridCol>
                <a:gridCol w="457200">
                  <a:extLst>
                    <a:ext uri="{9D8B030D-6E8A-4147-A177-3AD203B41FA5}">
                      <a16:colId xmlns:a16="http://schemas.microsoft.com/office/drawing/2014/main" val="1312319567"/>
                    </a:ext>
                  </a:extLst>
                </a:gridCol>
                <a:gridCol w="457200">
                  <a:extLst>
                    <a:ext uri="{9D8B030D-6E8A-4147-A177-3AD203B41FA5}">
                      <a16:colId xmlns:a16="http://schemas.microsoft.com/office/drawing/2014/main" val="2151589943"/>
                    </a:ext>
                  </a:extLst>
                </a:gridCol>
                <a:gridCol w="457200">
                  <a:extLst>
                    <a:ext uri="{9D8B030D-6E8A-4147-A177-3AD203B41FA5}">
                      <a16:colId xmlns:a16="http://schemas.microsoft.com/office/drawing/2014/main" val="3257551684"/>
                    </a:ext>
                  </a:extLst>
                </a:gridCol>
                <a:gridCol w="457200">
                  <a:extLst>
                    <a:ext uri="{9D8B030D-6E8A-4147-A177-3AD203B41FA5}">
                      <a16:colId xmlns:a16="http://schemas.microsoft.com/office/drawing/2014/main" val="1946173347"/>
                    </a:ext>
                  </a:extLst>
                </a:gridCol>
                <a:gridCol w="457200">
                  <a:extLst>
                    <a:ext uri="{9D8B030D-6E8A-4147-A177-3AD203B41FA5}">
                      <a16:colId xmlns:a16="http://schemas.microsoft.com/office/drawing/2014/main" val="3429659041"/>
                    </a:ext>
                  </a:extLst>
                </a:gridCol>
                <a:gridCol w="457200">
                  <a:extLst>
                    <a:ext uri="{9D8B030D-6E8A-4147-A177-3AD203B41FA5}">
                      <a16:colId xmlns:a16="http://schemas.microsoft.com/office/drawing/2014/main" val="2590699760"/>
                    </a:ext>
                  </a:extLst>
                </a:gridCol>
                <a:gridCol w="457200">
                  <a:extLst>
                    <a:ext uri="{9D8B030D-6E8A-4147-A177-3AD203B41FA5}">
                      <a16:colId xmlns:a16="http://schemas.microsoft.com/office/drawing/2014/main" val="1000475248"/>
                    </a:ext>
                  </a:extLst>
                </a:gridCol>
                <a:gridCol w="457200">
                  <a:extLst>
                    <a:ext uri="{9D8B030D-6E8A-4147-A177-3AD203B41FA5}">
                      <a16:colId xmlns:a16="http://schemas.microsoft.com/office/drawing/2014/main" val="2892245858"/>
                    </a:ext>
                  </a:extLst>
                </a:gridCol>
                <a:gridCol w="583373">
                  <a:extLst>
                    <a:ext uri="{9D8B030D-6E8A-4147-A177-3AD203B41FA5}">
                      <a16:colId xmlns:a16="http://schemas.microsoft.com/office/drawing/2014/main" val="2725814751"/>
                    </a:ext>
                  </a:extLst>
                </a:gridCol>
              </a:tblGrid>
              <a:tr h="1371600">
                <a:tc>
                  <a:txBody>
                    <a:bodyPr/>
                    <a:lstStyle/>
                    <a:p>
                      <a:pPr marL="71755" marR="71755" algn="ctr" rtl="1">
                        <a:lnSpc>
                          <a:spcPct val="107000"/>
                        </a:lnSpc>
                        <a:spcBef>
                          <a:spcPts val="0"/>
                        </a:spcBef>
                        <a:spcAft>
                          <a:spcPts val="0"/>
                        </a:spcAft>
                      </a:pPr>
                      <a:r>
                        <a:rPr lang="ar-EG" sz="28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الشركاء</a:t>
                      </a: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الكويت</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عمان</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الامارات</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لبنان</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مصر</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البحرين</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العراق</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الجزائر</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الاردن</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المغرب</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سورية</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السعودية</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فلسطين</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تونس</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السودان</a:t>
                      </a:r>
                      <a:endParaRPr lang="en-US" sz="2400" kern="100" dirty="0">
                        <a:solidFill>
                          <a:srgbClr val="134985"/>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عدد الدول</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255122947"/>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منظمات المجتمع المدني</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0">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12</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4289564384"/>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القطاع الخاص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0">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12</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047231486"/>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الأوساط الأكاديمية ومؤسسات البحوث</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12</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522330113"/>
                  </a:ext>
                </a:extLst>
              </a:tr>
              <a:tr h="186690">
                <a:tc>
                  <a:txBody>
                    <a:bodyPr/>
                    <a:lstStyle/>
                    <a:p>
                      <a:pPr marL="0" marR="0" algn="r" rtl="1">
                        <a:lnSpc>
                          <a:spcPct val="107000"/>
                        </a:lnSpc>
                        <a:spcBef>
                          <a:spcPts val="0"/>
                        </a:spcBef>
                        <a:spcAft>
                          <a:spcPts val="0"/>
                        </a:spcAft>
                      </a:pPr>
                      <a:r>
                        <a:rPr lang="en-US"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r>
                        <a:rPr lang="ar-SA" sz="2400" kern="0" dirty="0" err="1">
                          <a:solidFill>
                            <a:srgbClr val="134985"/>
                          </a:solidFill>
                          <a:effectLst/>
                          <a:latin typeface="Calibri" panose="020F0502020204030204" pitchFamily="34" charset="0"/>
                          <a:ea typeface="Calibri" panose="020F0502020204030204" pitchFamily="34" charset="0"/>
                          <a:cs typeface="Calibri" panose="020F0502020204030204" pitchFamily="34" charset="0"/>
                        </a:rPr>
                        <a:t>نظومة</a:t>
                      </a: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الأمم المتحدة</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11</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779701280"/>
                  </a:ext>
                </a:extLst>
              </a:tr>
              <a:tr h="186690">
                <a:tc>
                  <a:txBody>
                    <a:bodyPr/>
                    <a:lstStyle/>
                    <a:p>
                      <a:pPr marL="0" marR="0" algn="r" rtl="1">
                        <a:lnSpc>
                          <a:spcPct val="107000"/>
                        </a:lnSpc>
                        <a:spcBef>
                          <a:spcPts val="0"/>
                        </a:spcBef>
                        <a:spcAft>
                          <a:spcPts val="0"/>
                        </a:spcAft>
                      </a:pPr>
                      <a:r>
                        <a:rPr lang="en-US"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لبرلمانات/ اللجان البرلمانية</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11</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782182975"/>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منظمات المعنية بحقوق المرأة</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10</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648678290"/>
                  </a:ext>
                </a:extLst>
              </a:tr>
              <a:tr h="18288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منظمات يقودها لشباب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1">
                        <a:lnSpc>
                          <a:spcPct val="107000"/>
                        </a:lnSpc>
                      </a:pP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5</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740324894"/>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المنظمات الدينية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1">
                        <a:lnSpc>
                          <a:spcPct val="107000"/>
                        </a:lnSpc>
                      </a:pP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sz="2400" kern="10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4</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94216769"/>
                  </a:ext>
                </a:extLst>
              </a:tr>
              <a:tr h="186690">
                <a:tc>
                  <a:txBody>
                    <a:bodyPr/>
                    <a:lstStyle/>
                    <a:p>
                      <a:pPr marL="0" marR="0" algn="r" rtl="1">
                        <a:lnSpc>
                          <a:spcPct val="107000"/>
                        </a:lnSpc>
                        <a:spcBef>
                          <a:spcPts val="0"/>
                        </a:spcBef>
                        <a:spcAft>
                          <a:spcPts val="0"/>
                        </a:spcAft>
                      </a:pPr>
                      <a:r>
                        <a:rPr lang="ar-SA" sz="2400" kern="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عدد المنظمات</a:t>
                      </a:r>
                      <a:endParaRPr lang="en-US" sz="2400" kern="100" dirty="0">
                        <a:solidFill>
                          <a:srgbClr val="00B05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6</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4</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2</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7</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5</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2</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3</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4</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8</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6</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7</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5</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5</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7</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rPr>
                        <a:t>6</a:t>
                      </a:r>
                      <a:endParaRPr lang="en-US" sz="2400" kern="100" dirty="0">
                        <a:solidFill>
                          <a:srgbClr val="00B050"/>
                        </a:solidFill>
                        <a:effectLst/>
                        <a:highlight>
                          <a:srgbClr val="FDE9D9"/>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a:t>
                      </a:r>
                      <a:endParaRPr lang="en-US" sz="2400" kern="100" dirty="0">
                        <a:solidFill>
                          <a:srgbClr val="00B05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028972542"/>
                  </a:ext>
                </a:extLst>
              </a:tr>
            </a:tbl>
          </a:graphicData>
        </a:graphic>
      </p:graphicFrame>
      <p:sp>
        <p:nvSpPr>
          <p:cNvPr id="3" name="Rectangle 1">
            <a:extLst>
              <a:ext uri="{FF2B5EF4-FFF2-40B4-BE49-F238E27FC236}">
                <a16:creationId xmlns:a16="http://schemas.microsoft.com/office/drawing/2014/main" id="{FD3D6ECF-65CA-58CE-037D-16D0A39DE679}"/>
              </a:ext>
            </a:extLst>
          </p:cNvPr>
          <p:cNvSpPr>
            <a:spLocks noChangeArrowheads="1"/>
          </p:cNvSpPr>
          <p:nvPr/>
        </p:nvSpPr>
        <p:spPr bwMode="auto">
          <a:xfrm>
            <a:off x="2013792" y="164900"/>
            <a:ext cx="730841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ar-MA" altLang="en-US" sz="2800" b="0" i="0" u="none" strike="noStrike" cap="none" normalizeH="0" baseline="0" dirty="0">
                <a:ln>
                  <a:noFill/>
                </a:ln>
                <a:solidFill>
                  <a:srgbClr val="134985"/>
                </a:solidFill>
                <a:effectLst/>
                <a:latin typeface="Calibri" panose="020F0502020204030204" pitchFamily="34" charset="0"/>
                <a:ea typeface="Calibri" panose="020F0502020204030204" pitchFamily="34" charset="0"/>
                <a:cs typeface="Calibri" panose="020F0502020204030204" pitchFamily="34" charset="0"/>
              </a:rPr>
              <a:t>الجهات المشاركة في تنفيذ ورصد إعلان ومنهاج عمل بيجين</a:t>
            </a:r>
            <a:endParaRPr kumimoji="0" lang="en-US" altLang="en-US" sz="2800" b="0" i="0" u="none" strike="noStrike" cap="none" normalizeH="0" baseline="0" dirty="0">
              <a:ln>
                <a:noFill/>
              </a:ln>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6289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7608-BCA2-48E8-828A-D8D4C0A81951}"/>
              </a:ext>
            </a:extLst>
          </p:cNvPr>
          <p:cNvSpPr>
            <a:spLocks noGrp="1"/>
          </p:cNvSpPr>
          <p:nvPr>
            <p:ph type="ctrTitle"/>
          </p:nvPr>
        </p:nvSpPr>
        <p:spPr>
          <a:xfrm>
            <a:off x="885825" y="2437868"/>
            <a:ext cx="10515600" cy="2367383"/>
          </a:xfrm>
        </p:spPr>
        <p:txBody>
          <a:bodyPr>
            <a:normAutofit/>
          </a:bodyPr>
          <a:lstStyle/>
          <a:p>
            <a:pPr marL="0" marR="0" rtl="1">
              <a:lnSpc>
                <a:spcPct val="107000"/>
              </a:lnSpc>
              <a:spcBef>
                <a:spcPts val="0"/>
              </a:spcBef>
              <a:spcAft>
                <a:spcPts val="0"/>
              </a:spcAft>
            </a:pPr>
            <a:r>
              <a:rPr lang="ar-MA" sz="3200" b="1" kern="100">
                <a:effectLst/>
                <a:latin typeface="Aptos" panose="020B0004020202020204" pitchFamily="34" charset="0"/>
                <a:ea typeface="Aptos" panose="020B0004020202020204" pitchFamily="34" charset="0"/>
                <a:cs typeface="Calibri" panose="020F0502020204030204" pitchFamily="34" charset="0"/>
              </a:rPr>
              <a:t>خطط العمل لتنفيذ توصيات اللجنة المعنية بالقضاء على التمييز ضد المرأة</a:t>
            </a:r>
            <a:endParaRPr lang="en-US" sz="3200" kern="10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872157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889A27-ADB8-AD9C-F833-0F3EE2A1FF15}"/>
              </a:ext>
            </a:extLst>
          </p:cNvPr>
          <p:cNvSpPr txBox="1"/>
          <p:nvPr/>
        </p:nvSpPr>
        <p:spPr>
          <a:xfrm>
            <a:off x="426720" y="290699"/>
            <a:ext cx="11338560" cy="6267550"/>
          </a:xfrm>
          <a:prstGeom prst="rect">
            <a:avLst/>
          </a:prstGeom>
          <a:noFill/>
        </p:spPr>
        <p:txBody>
          <a:bodyPr wrap="square">
            <a:spAutoFit/>
          </a:bodyPr>
          <a:lstStyle/>
          <a:p>
            <a:pPr marR="0" lvl="0" algn="r" rtl="1">
              <a:lnSpc>
                <a:spcPct val="120000"/>
              </a:lnSpc>
              <a:spcBef>
                <a:spcPts val="0"/>
              </a:spcBef>
              <a:spcAft>
                <a:spcPts val="0"/>
              </a:spcAft>
            </a:pP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تشير تقارير الدول إلى أن</a:t>
            </a:r>
            <a:r>
              <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endPar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20000"/>
              </a:lnSpc>
              <a:spcBef>
                <a:spcPts val="0"/>
              </a:spcBef>
              <a:spcAft>
                <a:spcPts val="0"/>
              </a:spcAft>
              <a:buFont typeface="Wingdings" panose="05000000000000000000" pitchFamily="2" charset="2"/>
              <a:buChar char="¯"/>
            </a:pP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معظم الدول لديها خطط عمل لتنفيذ توصيات اللجنة المعنية بالقضاء على التمييز ضد المرأة، أو توصيات الاستعراض الدوري الشامل أو آليات أخرى لحقوق الإنسان تابعة للأمم المتحدة وتعالج عدم المساواة بين الجنسين/التمييز ضد المرأة. </a:t>
            </a:r>
            <a:endPar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20000"/>
              </a:lnSpc>
              <a:spcBef>
                <a:spcPts val="0"/>
              </a:spcBef>
              <a:spcAft>
                <a:spcPts val="0"/>
              </a:spcAft>
              <a:buFont typeface="Wingdings" panose="05000000000000000000" pitchFamily="2" charset="2"/>
              <a:buChar char="¯"/>
            </a:pP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عدد من الدول العربية ت</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قدم تقارير في المحافل الدولية على التقدم المحرز في مجالات حقوق الإنسان بصفة عامة وفي مجال مكافحة التمييز ضد المرأة بصفة خاصة. فقد قدم عدد من الدول تقارير الاستعراض الدوري الشامل (</a:t>
            </a:r>
            <a:r>
              <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Universal Periodic Review</a:t>
            </a: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وهو أحد آليات مجلس حقوق الإنسان، حيث تقوم كل دولة بإجراء استعراض لسجلها في مجال حقوق الإنسان من قبل الأقران مرة كل 4 سنوات، ويتيح الاستعراض الدوري الشامل </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فرصة لقيام الدولة بالإعلان عن الإجراءات التي اتخذتها لتحسين أحوال حقوق الإنسان والتغلب على التحديات التي تواجه التمتع بحقوق الإنسان. </a:t>
            </a:r>
          </a:p>
          <a:p>
            <a:pPr marL="342900" marR="0" lvl="0" indent="-342900" algn="r" rtl="1">
              <a:lnSpc>
                <a:spcPct val="120000"/>
              </a:lnSpc>
              <a:spcBef>
                <a:spcPts val="0"/>
              </a:spcBef>
              <a:spcAft>
                <a:spcPts val="0"/>
              </a:spcAft>
              <a:buFont typeface="Wingdings" panose="05000000000000000000" pitchFamily="2" charset="2"/>
              <a:buChar char="¯"/>
            </a:pP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يتضمن الاستعراض الدوري الشامل تقاسما لأفضل ممارسات حقوق الإنسان في مختلف العالم</a:t>
            </a:r>
            <a:r>
              <a:rPr lang="ar-M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وخلال السنوات الخمس الماضية قدمت 18 دولة عربية تقريرها وهي: الإمارات (2018)، السعودية والأردن واليمن وجزر القمر (2019)، والعراق ومصر والكويت (2020)، وليبيا ولبنان وموريتانيا وسلطنة عُمان (2021)، وسوريا والسودان (2022) والبحرين وتونس والمغرب والجزائر (2023).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891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6BBC27F-F376-77F0-1F81-D27CB6BDEA33}"/>
              </a:ext>
            </a:extLst>
          </p:cNvPr>
          <p:cNvSpPr txBox="1"/>
          <p:nvPr/>
        </p:nvSpPr>
        <p:spPr>
          <a:xfrm>
            <a:off x="609600" y="657224"/>
            <a:ext cx="10972800" cy="5604932"/>
          </a:xfrm>
          <a:prstGeom prst="rect">
            <a:avLst/>
          </a:prstGeom>
          <a:noFill/>
        </p:spPr>
        <p:txBody>
          <a:bodyPr wrap="square">
            <a:spAutoFit/>
          </a:bodyPr>
          <a:lstStyle/>
          <a:p>
            <a:pPr marR="0" lvl="0" algn="r" rtl="1">
              <a:lnSpc>
                <a:spcPct val="107000"/>
              </a:lnSpc>
              <a:spcBef>
                <a:spcPts val="0"/>
              </a:spcBef>
              <a:spcAft>
                <a:spcPts val="0"/>
              </a:spcAft>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قدمت 12 دولة عربية تقريراً وطنياً حول التدابير</a:t>
            </a:r>
            <a:r>
              <a:rPr lang="ar-S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 التي اعتمدتها فيما يتعلق بالحقوق المنصوص عليها في </a:t>
            </a: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ا</a:t>
            </a:r>
            <a:r>
              <a:rPr lang="ar-MA" sz="2800" kern="100" dirty="0" err="1">
                <a:solidFill>
                  <a:srgbClr val="134985"/>
                </a:solidFill>
                <a:effectLst/>
                <a:latin typeface="Aptos" panose="020B0004020202020204" pitchFamily="34" charset="0"/>
                <a:ea typeface="Aptos" panose="020B0004020202020204" pitchFamily="34" charset="0"/>
                <a:cs typeface="Calibri" panose="020F0502020204030204" pitchFamily="34" charset="0"/>
              </a:rPr>
              <a:t>تفاقية</a:t>
            </a: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 القضاء على جميع أشكال التمييز ضد المرأة (</a:t>
            </a:r>
            <a:r>
              <a:rPr lang="ar-MA" sz="2800" kern="100" dirty="0" err="1">
                <a:solidFill>
                  <a:srgbClr val="134985"/>
                </a:solidFill>
                <a:effectLst/>
                <a:latin typeface="Aptos" panose="020B0004020202020204" pitchFamily="34" charset="0"/>
                <a:ea typeface="Aptos" panose="020B0004020202020204" pitchFamily="34" charset="0"/>
                <a:cs typeface="Calibri" panose="020F0502020204030204" pitchFamily="34" charset="0"/>
              </a:rPr>
              <a:t>سيداو</a:t>
            </a: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a:t>
            </a:r>
            <a:r>
              <a:rPr lang="ar-S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 وبشأن التقدم الذي أحرزته في مجال تعزيز حقوق المرأة</a:t>
            </a:r>
            <a:r>
              <a:rPr lang="ar-EG" sz="2800" kern="100" dirty="0">
                <a:solidFill>
                  <a:srgbClr val="134985"/>
                </a:solidFill>
                <a:latin typeface="Aptos" panose="020B0004020202020204" pitchFamily="34" charset="0"/>
                <a:ea typeface="Aptos" panose="020B0004020202020204" pitchFamily="34" charset="0"/>
                <a:cs typeface="Calibri" panose="020F0502020204030204" pitchFamily="34" charset="0"/>
              </a:rPr>
              <a:t>.</a:t>
            </a: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 </a:t>
            </a: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على سبيل المثال:</a:t>
            </a:r>
          </a:p>
          <a:p>
            <a:pPr marL="457200" marR="0" lvl="0" indent="-457200" algn="r" rtl="1">
              <a:lnSpc>
                <a:spcPct val="107000"/>
              </a:lnSpc>
              <a:spcBef>
                <a:spcPts val="0"/>
              </a:spcBef>
              <a:spcAft>
                <a:spcPts val="0"/>
              </a:spcAft>
              <a:buFont typeface="Wingdings" panose="05000000000000000000" pitchFamily="2" charset="2"/>
              <a:buChar char="µ"/>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قدمت كل من البحرين والعراق وقطر تقريرها سنة 2018، </a:t>
            </a:r>
            <a:endPar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endParaRPr>
          </a:p>
          <a:p>
            <a:pPr marL="457200" marR="0" lvl="0" indent="-457200" algn="r" rtl="1">
              <a:lnSpc>
                <a:spcPct val="107000"/>
              </a:lnSpc>
              <a:spcBef>
                <a:spcPts val="0"/>
              </a:spcBef>
              <a:spcAft>
                <a:spcPts val="0"/>
              </a:spcAft>
              <a:buFont typeface="Wingdings" panose="05000000000000000000" pitchFamily="2" charset="2"/>
              <a:buChar char="µ"/>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المغرب ومصر ولبنان والامارات وجيبوتي سنة 2020، </a:t>
            </a:r>
            <a:endPar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endParaRPr>
          </a:p>
          <a:p>
            <a:pPr marL="457200" marR="0" lvl="0" indent="-457200" algn="r" rtl="1">
              <a:lnSpc>
                <a:spcPct val="107000"/>
              </a:lnSpc>
              <a:spcBef>
                <a:spcPts val="0"/>
              </a:spcBef>
              <a:spcAft>
                <a:spcPts val="0"/>
              </a:spcAft>
              <a:buFont typeface="Wingdings" panose="05000000000000000000" pitchFamily="2" charset="2"/>
              <a:buChar char="µ"/>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الكويت سنة 2021، </a:t>
            </a:r>
            <a:endPar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endParaRPr>
          </a:p>
          <a:p>
            <a:pPr marL="457200" marR="0" lvl="0" indent="-457200" algn="r" rtl="1">
              <a:lnSpc>
                <a:spcPct val="107000"/>
              </a:lnSpc>
              <a:spcBef>
                <a:spcPts val="0"/>
              </a:spcBef>
              <a:spcAft>
                <a:spcPts val="0"/>
              </a:spcAft>
              <a:buFont typeface="Wingdings" panose="05000000000000000000" pitchFamily="2" charset="2"/>
              <a:buChar char="µ"/>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سلطنة عمان سنة 2022، </a:t>
            </a:r>
            <a:endPar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endParaRPr>
          </a:p>
          <a:p>
            <a:pPr marL="457200" marR="0" lvl="0" indent="-457200" algn="r" rtl="1">
              <a:lnSpc>
                <a:spcPct val="107000"/>
              </a:lnSpc>
              <a:spcBef>
                <a:spcPts val="0"/>
              </a:spcBef>
              <a:spcAft>
                <a:spcPts val="0"/>
              </a:spcAft>
              <a:buFont typeface="Wingdings" panose="05000000000000000000" pitchFamily="2" charset="2"/>
              <a:buChar char="µ"/>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العراق والسعودية سنة 2023، </a:t>
            </a:r>
            <a:endPar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endParaRPr>
          </a:p>
          <a:p>
            <a:pPr marL="457200" marR="0" lvl="0" indent="-457200" algn="r" rtl="1">
              <a:lnSpc>
                <a:spcPct val="107000"/>
              </a:lnSpc>
              <a:spcBef>
                <a:spcPts val="0"/>
              </a:spcBef>
              <a:spcAft>
                <a:spcPts val="0"/>
              </a:spcAft>
              <a:buFont typeface="Wingdings" panose="05000000000000000000" pitchFamily="2" charset="2"/>
              <a:buChar char="µ"/>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سوريا سنة 2024. </a:t>
            </a:r>
            <a:endPar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endParaRPr>
          </a:p>
          <a:p>
            <a:pPr marR="0" lvl="0" algn="r" rtl="1">
              <a:lnSpc>
                <a:spcPct val="107000"/>
              </a:lnSpc>
              <a:spcBef>
                <a:spcPts val="0"/>
              </a:spcBef>
              <a:spcAft>
                <a:spcPts val="0"/>
              </a:spcAft>
            </a:pP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كما قدمت عدد من الدول بصفة دورية تقريراً وطنياً لحقوق الطفل أمام لجنة حقوق الطفل الدولية. وقدمت المغرب تقارير متعلقة بإعمال الاتفاقية الدولية لحماية حقوق جميع العمال المهاجري</a:t>
            </a: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ن وأسرهم</a:t>
            </a: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 (</a:t>
            </a:r>
            <a:r>
              <a:rPr lang="en-US" sz="2800" kern="100" dirty="0">
                <a:solidFill>
                  <a:srgbClr val="134985"/>
                </a:solidFill>
                <a:effectLst/>
                <a:latin typeface="Calibri" panose="020F0502020204030204" pitchFamily="34" charset="0"/>
                <a:ea typeface="Aptos" panose="020B0004020202020204" pitchFamily="34" charset="0"/>
                <a:cs typeface="Arial" panose="020B0604020202020204" pitchFamily="34" charset="0"/>
              </a:rPr>
              <a:t>CMW</a:t>
            </a:r>
            <a:r>
              <a:rPr lang="ar-MA"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a:t>
            </a:r>
            <a:r>
              <a:rPr lang="ar-EG" sz="2800" kern="100" dirty="0">
                <a:solidFill>
                  <a:srgbClr val="134985"/>
                </a:solidFill>
                <a:effectLst/>
                <a:latin typeface="Aptos" panose="020B0004020202020204" pitchFamily="34" charset="0"/>
                <a:ea typeface="Aptos" panose="020B0004020202020204" pitchFamily="34" charset="0"/>
                <a:cs typeface="Arial" panose="020B0604020202020204" pitchFamily="34" charset="0"/>
              </a:rPr>
              <a:t> </a:t>
            </a:r>
            <a:endParaRPr lang="en-US" sz="28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603755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lstStyle/>
          <a:p>
            <a:endParaRPr lang="en-US" b="1">
              <a:latin typeface="Sakkal Majalla" panose="02000000000000000000" pitchFamily="2" charset="-78"/>
              <a:cs typeface="Sakkal Majalla" panose="02000000000000000000" pitchFamily="2" charset="-78"/>
            </a:endParaRPr>
          </a:p>
        </p:txBody>
      </p:sp>
      <p:pic>
        <p:nvPicPr>
          <p:cNvPr id="4" name="Picture 3" descr="Blue text on a black background&#10;&#10;Description automatically generated with low confidence">
            <a:extLst>
              <a:ext uri="{FF2B5EF4-FFF2-40B4-BE49-F238E27FC236}">
                <a16:creationId xmlns:a16="http://schemas.microsoft.com/office/drawing/2014/main" id="{35427257-BA80-0F81-D7A2-8DCD72D8558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5488" y="286930"/>
            <a:ext cx="2353056" cy="1092432"/>
          </a:xfrm>
          <a:prstGeom prst="rect">
            <a:avLst/>
          </a:prstGeom>
          <a:noFill/>
          <a:ln>
            <a:noFill/>
          </a:ln>
        </p:spPr>
      </p:pic>
      <p:pic>
        <p:nvPicPr>
          <p:cNvPr id="5" name="Picture 4" descr="A picture containing drawing, sketch, clipart, circle&#10;&#10;Description automatically generated">
            <a:extLst>
              <a:ext uri="{FF2B5EF4-FFF2-40B4-BE49-F238E27FC236}">
                <a16:creationId xmlns:a16="http://schemas.microsoft.com/office/drawing/2014/main" id="{868B0B1A-62D1-D371-5A9A-EE9F47B038B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132889" y="288853"/>
            <a:ext cx="1036206" cy="1090509"/>
          </a:xfrm>
          <a:prstGeom prst="rect">
            <a:avLst/>
          </a:prstGeom>
        </p:spPr>
      </p:pic>
    </p:spTree>
    <p:extLst>
      <p:ext uri="{BB962C8B-B14F-4D97-AF65-F5344CB8AC3E}">
        <p14:creationId xmlns:p14="http://schemas.microsoft.com/office/powerpoint/2010/main" val="40684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A36C4A-FFD3-384A-864A-A7B0D8C7B482}"/>
              </a:ext>
            </a:extLst>
          </p:cNvPr>
          <p:cNvSpPr>
            <a:spLocks noGrp="1"/>
          </p:cNvSpPr>
          <p:nvPr>
            <p:ph type="subTitle" idx="1"/>
          </p:nvPr>
        </p:nvSpPr>
        <p:spPr>
          <a:xfrm>
            <a:off x="1629101" y="3349062"/>
            <a:ext cx="8936846" cy="646919"/>
          </a:xfrm>
        </p:spPr>
        <p:txBody>
          <a:bodyPr/>
          <a:lstStyle/>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ar-EG" sz="2800"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t>دكتور ماجد عثمان</a:t>
            </a:r>
            <a:endParaRPr kumimoji="0" lang="en-US" sz="2800"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lang="ar-SA" sz="2800" b="1" kern="0">
                <a:effectLst>
                  <a:outerShdw blurRad="38100" dist="38100" dir="2700000" algn="tl">
                    <a:srgbClr val="000000">
                      <a:alpha val="43137"/>
                    </a:srgbClr>
                  </a:outerShdw>
                </a:effectLst>
                <a:latin typeface="Sakkal Majalla" panose="02000000000000000000" pitchFamily="2" charset="-78"/>
                <a:ea typeface="Times New Roman" panose="02020603050405020304" pitchFamily="18" charset="0"/>
                <a:cs typeface="Sakkal Majalla" panose="02000000000000000000" pitchFamily="2" charset="-78"/>
              </a:rPr>
              <a:t>مستشار رئيسي لإعداد التقرير العربي</a:t>
            </a:r>
            <a:endParaRPr kumimoji="0" 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p:txBody>
      </p:sp>
      <p:sp>
        <p:nvSpPr>
          <p:cNvPr id="7" name="Rectangle 6">
            <a:extLst>
              <a:ext uri="{FF2B5EF4-FFF2-40B4-BE49-F238E27FC236}">
                <a16:creationId xmlns:a16="http://schemas.microsoft.com/office/drawing/2014/main" id="{A8902907-4AB8-EA4A-84EC-4B3E6BF06A86}"/>
              </a:ext>
            </a:extLst>
          </p:cNvPr>
          <p:cNvSpPr/>
          <p:nvPr/>
        </p:nvSpPr>
        <p:spPr>
          <a:xfrm>
            <a:off x="0" y="4675632"/>
            <a:ext cx="12131040" cy="209702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lue text on a black background&#10;&#10;Description automatically generated with medium confidence">
            <a:extLst>
              <a:ext uri="{FF2B5EF4-FFF2-40B4-BE49-F238E27FC236}">
                <a16:creationId xmlns:a16="http://schemas.microsoft.com/office/drawing/2014/main" id="{9AA27E55-1F79-D674-C431-9DD29DEFF99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9" name="Picture 8" descr="A picture containing drawing, sketch, clipart, circle&#10;&#10;Description automatically generated">
            <a:extLst>
              <a:ext uri="{FF2B5EF4-FFF2-40B4-BE49-F238E27FC236}">
                <a16:creationId xmlns:a16="http://schemas.microsoft.com/office/drawing/2014/main" id="{AD6BC0A4-2907-902C-DB35-BA0856C31A7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10" name="Picture 9" descr="Blue text on a black background&#10;&#10;Description automatically generated with low confidence">
            <a:extLst>
              <a:ext uri="{FF2B5EF4-FFF2-40B4-BE49-F238E27FC236}">
                <a16:creationId xmlns:a16="http://schemas.microsoft.com/office/drawing/2014/main" id="{6CE9B27A-B160-9B54-8009-C1A15FB3D5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graphicFrame>
        <p:nvGraphicFramePr>
          <p:cNvPr id="4" name="Table 3">
            <a:extLst>
              <a:ext uri="{FF2B5EF4-FFF2-40B4-BE49-F238E27FC236}">
                <a16:creationId xmlns:a16="http://schemas.microsoft.com/office/drawing/2014/main" id="{CC399ACD-7E22-464F-95EA-5E3C74D90CF6}"/>
              </a:ext>
            </a:extLst>
          </p:cNvPr>
          <p:cNvGraphicFramePr>
            <a:graphicFrameLocks noGrp="1"/>
          </p:cNvGraphicFramePr>
          <p:nvPr>
            <p:extLst>
              <p:ext uri="{D42A27DB-BD31-4B8C-83A1-F6EECF244321}">
                <p14:modId xmlns:p14="http://schemas.microsoft.com/office/powerpoint/2010/main" val="2044686957"/>
              </p:ext>
            </p:extLst>
          </p:nvPr>
        </p:nvGraphicFramePr>
        <p:xfrm>
          <a:off x="838200" y="1998734"/>
          <a:ext cx="10515600" cy="609600"/>
        </p:xfrm>
        <a:graphic>
          <a:graphicData uri="http://schemas.openxmlformats.org/drawingml/2006/table">
            <a:tbl>
              <a:tblPr/>
              <a:tblGrid>
                <a:gridCol w="10515600">
                  <a:extLst>
                    <a:ext uri="{9D8B030D-6E8A-4147-A177-3AD203B41FA5}">
                      <a16:colId xmlns:a16="http://schemas.microsoft.com/office/drawing/2014/main" val="2529327175"/>
                    </a:ext>
                  </a:extLst>
                </a:gridCol>
              </a:tblGrid>
              <a:tr h="0">
                <a:tc>
                  <a:txBody>
                    <a:bodyPr/>
                    <a:lstStyle/>
                    <a:p>
                      <a:pPr marL="0" marR="0" algn="ctr" rtl="1">
                        <a:spcBef>
                          <a:spcPts val="0"/>
                        </a:spcBef>
                        <a:spcAft>
                          <a:spcPts val="0"/>
                        </a:spcAft>
                      </a:pPr>
                      <a:r>
                        <a:rPr lang="ar-LB" sz="4000" b="1"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الجلسة السادسة: </a:t>
                      </a:r>
                      <a:r>
                        <a:rPr lang="ar-LB" sz="4000"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 </a:t>
                      </a:r>
                      <a:r>
                        <a:rPr lang="ar-LB" sz="4000" b="1"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القسم الرابع: البيانات والإحصاءات</a:t>
                      </a:r>
                      <a:endParaRPr lang="en-US" sz="4000"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endParaRPr>
                    </a:p>
                  </a:txBody>
                  <a:tcPr marL="114300" marR="114300" marT="0" marB="0">
                    <a:lnL>
                      <a:noFill/>
                    </a:lnL>
                    <a:lnR>
                      <a:noFill/>
                    </a:lnR>
                    <a:lnT>
                      <a:noFill/>
                    </a:lnT>
                    <a:lnB>
                      <a:noFill/>
                    </a:lnB>
                    <a:noFill/>
                  </a:tcPr>
                </a:tc>
                <a:extLst>
                  <a:ext uri="{0D108BD9-81ED-4DB2-BD59-A6C34878D82A}">
                    <a16:rowId xmlns:a16="http://schemas.microsoft.com/office/drawing/2014/main" val="2367495337"/>
                  </a:ext>
                </a:extLst>
              </a:tr>
            </a:tbl>
          </a:graphicData>
        </a:graphic>
      </p:graphicFrame>
    </p:spTree>
    <p:extLst>
      <p:ext uri="{BB962C8B-B14F-4D97-AF65-F5344CB8AC3E}">
        <p14:creationId xmlns:p14="http://schemas.microsoft.com/office/powerpoint/2010/main" val="245635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B35D3C-68CA-B6C2-F801-0CCDBF891FEC}"/>
              </a:ext>
            </a:extLst>
          </p:cNvPr>
          <p:cNvSpPr txBox="1">
            <a:spLocks noGrp="1"/>
          </p:cNvSpPr>
          <p:nvPr>
            <p:ph type="ctrTitle"/>
          </p:nvPr>
        </p:nvSpPr>
        <p:spPr>
          <a:xfrm>
            <a:off x="1533525" y="2985865"/>
            <a:ext cx="8934450" cy="833883"/>
          </a:xfrm>
          <a:prstGeom prst="rect">
            <a:avLst/>
          </a:prstGeom>
          <a:noFill/>
        </p:spPr>
        <p:txBody>
          <a:bodyPr wrap="square">
            <a:spAutoFit/>
          </a:bodyPr>
          <a:lstStyle/>
          <a:p>
            <a:pPr algn="ctr" rtl="1">
              <a:lnSpc>
                <a:spcPct val="150000"/>
              </a:lnSpc>
            </a:pPr>
            <a:r>
              <a:rPr lang="ar-MA" sz="3600" b="1" dirty="0">
                <a:effectLst/>
                <a:ea typeface="Aptos" panose="020B0004020202020204" pitchFamily="34" charset="0"/>
                <a:cs typeface="Calibri" panose="020F0502020204030204" pitchFamily="34" charset="0"/>
              </a:rPr>
              <a:t>ال</a:t>
            </a:r>
            <a:r>
              <a:rPr lang="ar-EG" sz="3600" b="1" dirty="0">
                <a:effectLst/>
                <a:ea typeface="Aptos" panose="020B0004020202020204" pitchFamily="34" charset="0"/>
                <a:cs typeface="Calibri" panose="020F0502020204030204" pitchFamily="34" charset="0"/>
              </a:rPr>
              <a:t>مرجعيات</a:t>
            </a:r>
            <a:endParaRPr lang="en-US" sz="3600" dirty="0"/>
          </a:p>
        </p:txBody>
      </p:sp>
    </p:spTree>
    <p:extLst>
      <p:ext uri="{BB962C8B-B14F-4D97-AF65-F5344CB8AC3E}">
        <p14:creationId xmlns:p14="http://schemas.microsoft.com/office/powerpoint/2010/main" val="89537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E2AEF63-9A76-FFD0-0C4D-ABA767144C13}"/>
              </a:ext>
            </a:extLst>
          </p:cNvPr>
          <p:cNvSpPr txBox="1"/>
          <p:nvPr/>
        </p:nvSpPr>
        <p:spPr>
          <a:xfrm>
            <a:off x="609600" y="1412158"/>
            <a:ext cx="10820400" cy="4782720"/>
          </a:xfrm>
          <a:prstGeom prst="rect">
            <a:avLst/>
          </a:prstGeom>
          <a:noFill/>
        </p:spPr>
        <p:txBody>
          <a:bodyPr wrap="square">
            <a:spAutoFit/>
          </a:bodyPr>
          <a:lstStyle/>
          <a:p>
            <a:pPr marL="342900" marR="0" lvl="0" indent="-342900" algn="r" rtl="1">
              <a:lnSpc>
                <a:spcPct val="107000"/>
              </a:lnSpc>
              <a:spcBef>
                <a:spcPts val="0"/>
              </a:spcBef>
              <a:spcAft>
                <a:spcPts val="0"/>
              </a:spcAft>
              <a:buFont typeface="Wingdings" panose="05000000000000000000" pitchFamily="2" charset="2"/>
              <a:buChar char="¯"/>
            </a:pP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يوصي </a:t>
            </a:r>
            <a:r>
              <a:rPr lang="ar-EG" sz="2400" kern="100" dirty="0" err="1">
                <a:solidFill>
                  <a:srgbClr val="134985"/>
                </a:solidFill>
                <a:effectLst/>
                <a:latin typeface="Calibri" panose="020F0502020204030204" pitchFamily="34" charset="0"/>
                <a:ea typeface="Calibri" panose="020F0502020204030204" pitchFamily="34" charset="0"/>
                <a:cs typeface="Calibri" panose="020F0502020204030204" pitchFamily="34" charset="0"/>
              </a:rPr>
              <a:t>منھاج</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عمل بيجين بإنشاء "</a:t>
            </a:r>
            <a:r>
              <a:rPr lang="ar-EG" sz="2400" kern="100" dirty="0" err="1">
                <a:solidFill>
                  <a:srgbClr val="134985"/>
                </a:solidFill>
                <a:effectLst/>
                <a:latin typeface="Calibri" panose="020F0502020204030204" pitchFamily="34" charset="0"/>
                <a:ea typeface="Calibri" panose="020F0502020204030204" pitchFamily="34" charset="0"/>
                <a:cs typeface="Calibri" panose="020F0502020204030204" pitchFamily="34" charset="0"/>
              </a:rPr>
              <a:t>أجھزة</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وطنية </a:t>
            </a:r>
            <a:r>
              <a:rPr lang="ar-EG" sz="2400" kern="100" dirty="0" err="1">
                <a:solidFill>
                  <a:srgbClr val="134985"/>
                </a:solidFill>
                <a:effectLst/>
                <a:latin typeface="Calibri" panose="020F0502020204030204" pitchFamily="34" charset="0"/>
                <a:ea typeface="Calibri" panose="020F0502020204030204" pitchFamily="34" charset="0"/>
                <a:cs typeface="Calibri" panose="020F0502020204030204" pitchFamily="34" charset="0"/>
              </a:rPr>
              <a:t>للنھوض</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بالمرأة" تعمل كوحدة مركزيـة لتنسيق السياسات داخل الحكومة</a:t>
            </a:r>
            <a:r>
              <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تتمثل </a:t>
            </a:r>
            <a:r>
              <a:rPr lang="ar-EG" sz="2400" kern="100" dirty="0" err="1">
                <a:solidFill>
                  <a:srgbClr val="134985"/>
                </a:solidFill>
                <a:effectLst/>
                <a:latin typeface="Calibri" panose="020F0502020204030204" pitchFamily="34" charset="0"/>
                <a:ea typeface="Calibri" panose="020F0502020204030204" pitchFamily="34" charset="0"/>
                <a:cs typeface="Calibri" panose="020F0502020204030204" pitchFamily="34" charset="0"/>
              </a:rPr>
              <a:t>مھامھا</a:t>
            </a:r>
            <a:r>
              <a:rPr lang="ar-EG"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الأساسية في دعم عملية إدماج منظور المساواة بين الجنسين في التيار الرئيسي لكافة مجالات السياسة على نطاق الحكومة. </a:t>
            </a:r>
          </a:p>
          <a:p>
            <a:pPr marL="342900" marR="0" indent="-342900" algn="r" rtl="1">
              <a:lnSpc>
                <a:spcPct val="107000"/>
              </a:lnSpc>
              <a:spcBef>
                <a:spcPts val="0"/>
              </a:spcBef>
              <a:spcAft>
                <a:spcPts val="0"/>
              </a:spcAft>
              <a:buFont typeface="Wingdings" panose="05000000000000000000" pitchFamily="2" charset="2"/>
              <a:buChar char="¯"/>
            </a:pPr>
            <a:r>
              <a:rPr lang="ar-S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ولكي تتمكن هذه الآليات من تأدية دورها بفعالية أكبر، يجب أن تضطلع بالمهام التالية</a:t>
            </a:r>
            <a:r>
              <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p>
          <a:p>
            <a:pPr marL="800100" lvl="1" indent="-342900" algn="r" rtl="1">
              <a:lnSpc>
                <a:spcPct val="107000"/>
              </a:lnSpc>
              <a:buFont typeface="Wingdings" panose="05000000000000000000" pitchFamily="2" charset="2"/>
              <a:buChar char="µ"/>
            </a:pPr>
            <a:r>
              <a:rPr lang="ar-S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توفير البيانات الضرورّية المصنفة بحسب الجنس من أجل الوقوف على أوضاع المرأة ومدى مشاركتها في مختلف مجالات الحياة، السياسّية والاقتصادّية والاجتماعّية، وذلك بهدف تسليط الضوء على الفجوة بين الجنسين ّ ووضع السياسات الكفيلة ها بحل،</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800100" lvl="1" indent="-342900" algn="r" rtl="1">
              <a:lnSpc>
                <a:spcPct val="107000"/>
              </a:lnSpc>
              <a:buFont typeface="Wingdings" panose="05000000000000000000" pitchFamily="2" charset="2"/>
              <a:buChar char="µ"/>
            </a:pPr>
            <a:r>
              <a:rPr lang="ar-SA"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تنفيذ دراسات نوعّية حول مختلف الأدوار التي تضطلع بها المرأة في المجالات السياسية والاجتماعية والاقتصادية من أجل التعرف على الأسباب التي تعيق مشاركة المرأة، واقتراح البرامج الكفيلة بمعالجة هذه الأسباب،</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800100" lvl="1" indent="-342900" algn="r" rtl="1">
              <a:buFont typeface="Wingdings" panose="05000000000000000000" pitchFamily="2" charset="2"/>
              <a:buChar char="µ"/>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توفير التدريب والمساعدة الاستشارية للأجهزة الحكومية بغية مساعدتها في إدماج منظور المساواة بين الجنسين في سياساتها وبرامجها</a:t>
            </a:r>
            <a:r>
              <a:rPr lang="en-US"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endParaRPr lang="en-US" sz="2400" dirty="0">
              <a:solidFill>
                <a:srgbClr val="134985"/>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EDDB3566-B8A4-7EDA-3F12-202844B5F86D}"/>
              </a:ext>
            </a:extLst>
          </p:cNvPr>
          <p:cNvSpPr txBox="1"/>
          <p:nvPr/>
        </p:nvSpPr>
        <p:spPr>
          <a:xfrm>
            <a:off x="2438400" y="628650"/>
            <a:ext cx="7315200" cy="584775"/>
          </a:xfrm>
          <a:prstGeom prst="rect">
            <a:avLst/>
          </a:prstGeom>
          <a:noFill/>
        </p:spPr>
        <p:txBody>
          <a:bodyPr wrap="square" rtlCol="0">
            <a:spAutoFit/>
          </a:bodyPr>
          <a:lstStyle/>
          <a:p>
            <a:pPr algn="ctr" rtl="1"/>
            <a:r>
              <a:rPr lang="ar-EG" sz="3200" kern="1200" dirty="0">
                <a:solidFill>
                  <a:srgbClr val="C00000"/>
                </a:solidFill>
                <a:latin typeface="Calibri" panose="020F0502020204030204" pitchFamily="34" charset="0"/>
                <a:ea typeface="Calibri" panose="020F0502020204030204" pitchFamily="34" charset="0"/>
                <a:cs typeface="Calibri" panose="020F0502020204030204" pitchFamily="34" charset="0"/>
              </a:rPr>
              <a:t>المرجعية</a:t>
            </a:r>
            <a:endParaRPr lang="en-US" sz="3200" kern="12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0509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5B59325-F488-FE73-7629-05B3900793A6}"/>
              </a:ext>
            </a:extLst>
          </p:cNvPr>
          <p:cNvSpPr txBox="1"/>
          <p:nvPr/>
        </p:nvSpPr>
        <p:spPr>
          <a:xfrm>
            <a:off x="295275" y="338168"/>
            <a:ext cx="11287125" cy="6024278"/>
          </a:xfrm>
          <a:prstGeom prst="rect">
            <a:avLst/>
          </a:prstGeom>
          <a:noFill/>
        </p:spPr>
        <p:txBody>
          <a:bodyPr wrap="square">
            <a:spAutoFit/>
          </a:bodyPr>
          <a:lstStyle/>
          <a:p>
            <a:pPr algn="r" rtl="1">
              <a:lnSpc>
                <a:spcPct val="110000"/>
              </a:lnSpc>
            </a:pPr>
            <a:r>
              <a:rPr lang="ar-MA" sz="2800" dirty="0">
                <a:solidFill>
                  <a:srgbClr val="134985"/>
                </a:solidFill>
                <a:effectLst/>
                <a:ea typeface="Aptos" panose="020B0004020202020204" pitchFamily="34" charset="0"/>
                <a:cs typeface="Calibri" panose="020F0502020204030204" pitchFamily="34" charset="0"/>
              </a:rPr>
              <a:t>تشير التقارير الوطنية إلى</a:t>
            </a:r>
            <a:r>
              <a:rPr lang="ar-EG" sz="2800" dirty="0">
                <a:solidFill>
                  <a:srgbClr val="134985"/>
                </a:solidFill>
                <a:effectLst/>
                <a:ea typeface="Aptos" panose="020B0004020202020204" pitchFamily="34" charset="0"/>
                <a:cs typeface="Calibri" panose="020F0502020204030204" pitchFamily="34" charset="0"/>
              </a:rPr>
              <a:t>:</a:t>
            </a:r>
            <a:r>
              <a:rPr lang="ar-MA" sz="2800" dirty="0">
                <a:solidFill>
                  <a:srgbClr val="134985"/>
                </a:solidFill>
                <a:effectLst/>
                <a:ea typeface="Aptos" panose="020B0004020202020204" pitchFamily="34" charset="0"/>
                <a:cs typeface="Calibri" panose="020F0502020204030204" pitchFamily="34" charset="0"/>
              </a:rPr>
              <a:t> </a:t>
            </a:r>
            <a:endParaRPr lang="ar-EG" sz="2800" dirty="0">
              <a:solidFill>
                <a:srgbClr val="134985"/>
              </a:solidFill>
              <a:effectLst/>
              <a:ea typeface="Aptos" panose="020B0004020202020204" pitchFamily="34" charset="0"/>
              <a:cs typeface="Calibri" panose="020F0502020204030204" pitchFamily="34" charset="0"/>
            </a:endParaRPr>
          </a:p>
          <a:p>
            <a:pPr marL="457200" indent="-457200" algn="r" rtl="1">
              <a:lnSpc>
                <a:spcPct val="110000"/>
              </a:lnSpc>
              <a:buFont typeface="Wingdings" panose="05000000000000000000" pitchFamily="2" charset="2"/>
              <a:buChar char="¯"/>
            </a:pPr>
            <a:r>
              <a:rPr lang="ar-MA" sz="2800" dirty="0">
                <a:solidFill>
                  <a:srgbClr val="134985"/>
                </a:solidFill>
                <a:effectLst/>
                <a:ea typeface="Aptos" panose="020B0004020202020204" pitchFamily="34" charset="0"/>
                <a:cs typeface="Calibri" panose="020F0502020204030204" pitchFamily="34" charset="0"/>
              </a:rPr>
              <a:t>وجود الاستراتيجيات والخطط في كل الدول العربية التي تقدمت بتقاريرها</a:t>
            </a:r>
            <a:r>
              <a:rPr lang="ar-EG" sz="2800" dirty="0">
                <a:solidFill>
                  <a:srgbClr val="134985"/>
                </a:solidFill>
                <a:ea typeface="Aptos" panose="020B0004020202020204" pitchFamily="34" charset="0"/>
                <a:cs typeface="Calibri" panose="020F0502020204030204" pitchFamily="34" charset="0"/>
              </a:rPr>
              <a:t>.</a:t>
            </a:r>
          </a:p>
          <a:p>
            <a:pPr marL="457200" indent="-457200" algn="r" rtl="1">
              <a:lnSpc>
                <a:spcPct val="110000"/>
              </a:lnSpc>
              <a:buFont typeface="Wingdings" panose="05000000000000000000" pitchFamily="2" charset="2"/>
              <a:buChar char="¯"/>
            </a:pPr>
            <a:r>
              <a:rPr lang="ar-MA" sz="2800" dirty="0">
                <a:solidFill>
                  <a:srgbClr val="134985"/>
                </a:solidFill>
                <a:effectLst/>
                <a:ea typeface="Aptos" panose="020B0004020202020204" pitchFamily="34" charset="0"/>
                <a:cs typeface="Calibri" panose="020F0502020204030204" pitchFamily="34" charset="0"/>
              </a:rPr>
              <a:t>الاستراتيجيات متوائمة مع خطة التنمية المستدامة لعام 2030. </a:t>
            </a:r>
            <a:endParaRPr lang="ar-EG" sz="2800" dirty="0">
              <a:solidFill>
                <a:srgbClr val="134985"/>
              </a:solidFill>
              <a:effectLst/>
              <a:ea typeface="Aptos" panose="020B0004020202020204" pitchFamily="34" charset="0"/>
              <a:cs typeface="Calibri" panose="020F0502020204030204" pitchFamily="34" charset="0"/>
            </a:endParaRPr>
          </a:p>
          <a:p>
            <a:pPr marL="457200" indent="-457200" algn="r" rtl="1">
              <a:lnSpc>
                <a:spcPct val="110000"/>
              </a:lnSpc>
              <a:buFont typeface="Wingdings" panose="05000000000000000000" pitchFamily="2" charset="2"/>
              <a:buChar char="¯"/>
            </a:pPr>
            <a:r>
              <a:rPr lang="ar-MA" sz="2800" dirty="0">
                <a:solidFill>
                  <a:srgbClr val="134985"/>
                </a:solidFill>
                <a:effectLst/>
                <a:ea typeface="Aptos" panose="020B0004020202020204" pitchFamily="34" charset="0"/>
                <a:cs typeface="Calibri" panose="020F0502020204030204" pitchFamily="34" charset="0"/>
              </a:rPr>
              <a:t>استمرار التزام الدول بالاستراتيجيات والخطط التي سبق اعتمادها قبل فترة المراجعة الحالية. بعض الدول قامت بتحديث استراتيجياتها وخططها ذات الصلة بتحقيق المساواة بين الجنسين، </a:t>
            </a:r>
            <a:r>
              <a:rPr lang="ar-EG" sz="2800" dirty="0">
                <a:solidFill>
                  <a:srgbClr val="134985"/>
                </a:solidFill>
                <a:effectLst/>
                <a:ea typeface="Aptos" panose="020B0004020202020204" pitchFamily="34" charset="0"/>
                <a:cs typeface="Calibri" panose="020F0502020204030204" pitchFamily="34" charset="0"/>
              </a:rPr>
              <a:t>على سبيل المثال: </a:t>
            </a:r>
          </a:p>
          <a:p>
            <a:pPr algn="r" rtl="1">
              <a:lnSpc>
                <a:spcPct val="110000"/>
              </a:lnSpc>
            </a:pPr>
            <a:r>
              <a:rPr lang="ar-EG" sz="2800" dirty="0">
                <a:solidFill>
                  <a:srgbClr val="134985"/>
                </a:solidFill>
                <a:effectLst/>
                <a:ea typeface="Aptos" panose="020B0004020202020204" pitchFamily="34" charset="0"/>
                <a:cs typeface="Calibri" panose="020F0502020204030204" pitchFamily="34" charset="0"/>
              </a:rPr>
              <a:t>أ) </a:t>
            </a:r>
            <a:r>
              <a:rPr lang="ar-MA" sz="2800" dirty="0">
                <a:solidFill>
                  <a:srgbClr val="134985"/>
                </a:solidFill>
                <a:effectLst/>
                <a:ea typeface="Aptos" panose="020B0004020202020204" pitchFamily="34" charset="0"/>
                <a:cs typeface="Calibri" panose="020F0502020204030204" pitchFamily="34" charset="0"/>
              </a:rPr>
              <a:t>الاستراتيجية الوطنية للمرأة 2020-2025 في الأردن </a:t>
            </a:r>
            <a:r>
              <a:rPr lang="ar-EG" sz="2800" dirty="0">
                <a:solidFill>
                  <a:srgbClr val="134985"/>
                </a:solidFill>
                <a:ea typeface="Aptos" panose="020B0004020202020204" pitchFamily="34" charset="0"/>
                <a:cs typeface="Calibri" panose="020F0502020204030204" pitchFamily="34" charset="0"/>
              </a:rPr>
              <a:t>[</a:t>
            </a:r>
            <a:r>
              <a:rPr lang="ar-MA" sz="2400" dirty="0">
                <a:solidFill>
                  <a:srgbClr val="134985"/>
                </a:solidFill>
                <a:effectLst/>
                <a:ea typeface="Aptos" panose="020B0004020202020204" pitchFamily="34" charset="0"/>
                <a:cs typeface="Calibri" panose="020F0502020204030204" pitchFamily="34" charset="0"/>
              </a:rPr>
              <a:t>تضمنت أربعة أهداف </a:t>
            </a:r>
            <a:r>
              <a:rPr lang="ar-EG" sz="2400" dirty="0">
                <a:solidFill>
                  <a:srgbClr val="134985"/>
                </a:solidFill>
                <a:effectLst/>
                <a:ea typeface="Aptos" panose="020B0004020202020204" pitchFamily="34" charset="0"/>
                <a:cs typeface="Calibri" panose="020F0502020204030204" pitchFamily="34" charset="0"/>
              </a:rPr>
              <a:t>رئيسية: 1) النساء والفتيات قادرات على الوصول إلى حقوقهن الإنسانية والاقتصادية والسياسية للمشاركة والقيادة بحرية في مجتمع خالي من التمييز المبني على أساس الجنس، 2) النساء والفتيات يتمتعن بحياة خالية من كافة أشكال العنف المبني على أساس الجنس، 3) الأعراف والاتجاهات والأدوار الاجتماعية الإيجابية تدعم المساواة بين الجنسين وتمكين المرأة، 4) المؤسسات تنفذ وتضمن استدامة سياسات وهياكل وخدمات تدعم العدالة والمساواة بين الجنسين وتمكن المرأة</a:t>
            </a:r>
            <a:r>
              <a:rPr lang="ar-EG" sz="2800" dirty="0">
                <a:solidFill>
                  <a:srgbClr val="134985"/>
                </a:solidFill>
                <a:effectLst/>
                <a:ea typeface="Aptos" panose="020B0004020202020204" pitchFamily="34" charset="0"/>
                <a:cs typeface="Calibri" panose="020F0502020204030204" pitchFamily="34" charset="0"/>
              </a:rPr>
              <a:t>]. </a:t>
            </a:r>
          </a:p>
          <a:p>
            <a:pPr algn="r" rtl="1">
              <a:lnSpc>
                <a:spcPct val="110000"/>
              </a:lnSpc>
            </a:pPr>
            <a:r>
              <a:rPr lang="ar-EG" sz="2800" dirty="0">
                <a:solidFill>
                  <a:srgbClr val="134985"/>
                </a:solidFill>
                <a:effectLst/>
                <a:ea typeface="Aptos" panose="020B0004020202020204" pitchFamily="34" charset="0"/>
                <a:cs typeface="Calibri" panose="020F0502020204030204" pitchFamily="34" charset="0"/>
              </a:rPr>
              <a:t>ب) الخطة الحكومية للمساواة 2023-2026 في </a:t>
            </a:r>
            <a:r>
              <a:rPr lang="ar-EG" sz="2800" dirty="0">
                <a:solidFill>
                  <a:srgbClr val="134985"/>
                </a:solidFill>
                <a:ea typeface="Aptos" panose="020B0004020202020204" pitchFamily="34" charset="0"/>
                <a:cs typeface="Calibri" panose="020F0502020204030204" pitchFamily="34" charset="0"/>
              </a:rPr>
              <a:t>المغرب [</a:t>
            </a:r>
            <a:r>
              <a:rPr lang="ar-EG" sz="2400" dirty="0">
                <a:solidFill>
                  <a:srgbClr val="134985"/>
                </a:solidFill>
                <a:effectLst/>
                <a:ea typeface="Aptos" panose="020B0004020202020204" pitchFamily="34" charset="0"/>
                <a:cs typeface="Calibri" panose="020F0502020204030204" pitchFamily="34" charset="0"/>
              </a:rPr>
              <a:t>تعتبر الإطار الاستراتيجي لتحقيق المساواة بين الجنسين والذي يتضمن ثلاثة محاور هي: 1) التمكين والريادة، 2) الحماية والرفاه، 3) الحقوق والقيم</a:t>
            </a:r>
            <a:r>
              <a:rPr lang="ar-EG" sz="2800" dirty="0">
                <a:solidFill>
                  <a:srgbClr val="134985"/>
                </a:solidFill>
                <a:effectLst/>
                <a:ea typeface="Aptos" panose="020B0004020202020204" pitchFamily="34" charset="0"/>
                <a:cs typeface="Calibri" panose="020F0502020204030204" pitchFamily="34" charset="0"/>
              </a:rPr>
              <a:t>].</a:t>
            </a:r>
            <a:endParaRPr lang="en-US" sz="2800" dirty="0">
              <a:solidFill>
                <a:srgbClr val="134985"/>
              </a:solidFill>
            </a:endParaRPr>
          </a:p>
        </p:txBody>
      </p:sp>
    </p:spTree>
    <p:extLst>
      <p:ext uri="{BB962C8B-B14F-4D97-AF65-F5344CB8AC3E}">
        <p14:creationId xmlns:p14="http://schemas.microsoft.com/office/powerpoint/2010/main" val="3400669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37E969-3E0C-347A-D209-8DA589DD3148}"/>
              </a:ext>
            </a:extLst>
          </p:cNvPr>
          <p:cNvSpPr txBox="1"/>
          <p:nvPr/>
        </p:nvSpPr>
        <p:spPr>
          <a:xfrm>
            <a:off x="433388" y="1047750"/>
            <a:ext cx="11325225" cy="3900620"/>
          </a:xfrm>
          <a:prstGeom prst="rect">
            <a:avLst/>
          </a:prstGeom>
          <a:noFill/>
        </p:spPr>
        <p:txBody>
          <a:bodyPr wrap="square">
            <a:spAutoFit/>
          </a:bodyPr>
          <a:lstStyle/>
          <a:p>
            <a:pPr marL="457200" indent="-457200" algn="r" rtl="1">
              <a:lnSpc>
                <a:spcPct val="150000"/>
              </a:lnSpc>
              <a:buFont typeface="Wingdings" panose="05000000000000000000" pitchFamily="2" charset="2"/>
              <a:buChar char="¯"/>
            </a:pPr>
            <a:r>
              <a:rPr lang="ar-MA" sz="2800" dirty="0">
                <a:solidFill>
                  <a:srgbClr val="134985"/>
                </a:solidFill>
                <a:effectLst/>
                <a:ea typeface="Aptos" panose="020B0004020202020204" pitchFamily="34" charset="0"/>
                <a:cs typeface="Calibri" panose="020F0502020204030204" pitchFamily="34" charset="0"/>
              </a:rPr>
              <a:t>أشارت معظم الدول إلى أنه تم </a:t>
            </a:r>
            <a:r>
              <a:rPr lang="ar-MA" sz="2800" dirty="0">
                <a:solidFill>
                  <a:srgbClr val="134985"/>
                </a:solidFill>
                <a:effectLst/>
                <a:ea typeface="Times New Roman" panose="02020603050405020304" pitchFamily="18" charset="0"/>
                <a:cs typeface="Calibri" panose="020F0502020204030204" pitchFamily="34" charset="0"/>
              </a:rPr>
              <a:t>حساب تكلفة الاستراتيجية أو خطة العمل الخاصة بالمساواة بين الجنسين كما تم تخصيص موارد كافية لتنفيذها في الميزانية الحالية، ويستثنى من ذلك ثلاث دول هي </a:t>
            </a:r>
            <a:r>
              <a:rPr lang="ar-SA" sz="2800" dirty="0">
                <a:solidFill>
                  <a:srgbClr val="134985"/>
                </a:solidFill>
                <a:effectLst/>
                <a:ea typeface="Times New Roman" panose="02020603050405020304" pitchFamily="18" charset="0"/>
                <a:cs typeface="Calibri" panose="020F0502020204030204" pitchFamily="34" charset="0"/>
              </a:rPr>
              <a:t>لبنان، وفلسطين، والبحرين. </a:t>
            </a:r>
            <a:endParaRPr lang="ar-EG" sz="2800" dirty="0">
              <a:solidFill>
                <a:srgbClr val="134985"/>
              </a:solidFill>
              <a:ea typeface="Times New Roman" panose="02020603050405020304" pitchFamily="18" charset="0"/>
              <a:cs typeface="Calibri" panose="020F0502020204030204" pitchFamily="34" charset="0"/>
            </a:endParaRPr>
          </a:p>
          <a:p>
            <a:pPr marL="457200" indent="-457200" algn="r" rtl="1">
              <a:lnSpc>
                <a:spcPct val="150000"/>
              </a:lnSpc>
              <a:buFont typeface="Wingdings" panose="05000000000000000000" pitchFamily="2" charset="2"/>
              <a:buChar char="¯"/>
            </a:pPr>
            <a:r>
              <a:rPr lang="ar-MA" sz="2800" dirty="0">
                <a:solidFill>
                  <a:srgbClr val="134985"/>
                </a:solidFill>
                <a:effectLst/>
                <a:ea typeface="Aptos" panose="020B0004020202020204" pitchFamily="34" charset="0"/>
                <a:cs typeface="Calibri" panose="020F0502020204030204" pitchFamily="34" charset="0"/>
              </a:rPr>
              <a:t>ذكرت معظم الدول العربية أن لديها أنظمة تتبع من خلالها النسبة المخصصة من الميزانية الوطنية للاستثمار في تعزيز المساواة بين الجنسين وتمكين المرأة</a:t>
            </a:r>
            <a:r>
              <a:rPr lang="ar-EG" sz="2800" dirty="0">
                <a:solidFill>
                  <a:srgbClr val="134985"/>
                </a:solidFill>
                <a:ea typeface="Aptos" panose="020B0004020202020204" pitchFamily="34" charset="0"/>
                <a:cs typeface="Calibri" panose="020F0502020204030204" pitchFamily="34" charset="0"/>
              </a:rPr>
              <a:t>،</a:t>
            </a:r>
            <a:r>
              <a:rPr lang="ar-MA" sz="2800" dirty="0">
                <a:solidFill>
                  <a:srgbClr val="134985"/>
                </a:solidFill>
                <a:effectLst/>
                <a:ea typeface="Aptos" panose="020B0004020202020204" pitchFamily="34" charset="0"/>
                <a:cs typeface="Calibri" panose="020F0502020204030204" pitchFamily="34" charset="0"/>
              </a:rPr>
              <a:t> وذكرت أربع دول أنه ليس لديها مثل هذه الأنظمة، بسبب تطبيق ميزانية الأبواب وليس ميزانية البرامج. </a:t>
            </a:r>
            <a:endParaRPr lang="en-US" sz="2800" dirty="0">
              <a:solidFill>
                <a:srgbClr val="134985"/>
              </a:solidFill>
            </a:endParaRPr>
          </a:p>
        </p:txBody>
      </p:sp>
    </p:spTree>
    <p:extLst>
      <p:ext uri="{BB962C8B-B14F-4D97-AF65-F5344CB8AC3E}">
        <p14:creationId xmlns:p14="http://schemas.microsoft.com/office/powerpoint/2010/main" val="148521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B35D3C-68CA-B6C2-F801-0CCDBF891FEC}"/>
              </a:ext>
            </a:extLst>
          </p:cNvPr>
          <p:cNvSpPr txBox="1">
            <a:spLocks noGrp="1"/>
          </p:cNvSpPr>
          <p:nvPr>
            <p:ph type="ctrTitle"/>
          </p:nvPr>
        </p:nvSpPr>
        <p:spPr>
          <a:xfrm>
            <a:off x="1533525" y="2570367"/>
            <a:ext cx="8934450" cy="1664879"/>
          </a:xfrm>
          <a:prstGeom prst="rect">
            <a:avLst/>
          </a:prstGeom>
          <a:noFill/>
        </p:spPr>
        <p:txBody>
          <a:bodyPr wrap="square">
            <a:spAutoFit/>
          </a:bodyPr>
          <a:lstStyle/>
          <a:p>
            <a:pPr algn="ctr" rtl="1">
              <a:lnSpc>
                <a:spcPct val="150000"/>
              </a:lnSpc>
            </a:pPr>
            <a:r>
              <a:rPr lang="ar-MA" sz="3600" b="1" dirty="0">
                <a:effectLst/>
                <a:ea typeface="Aptos" panose="020B0004020202020204" pitchFamily="34" charset="0"/>
                <a:cs typeface="Calibri" panose="020F0502020204030204" pitchFamily="34" charset="0"/>
              </a:rPr>
              <a:t>الآليات الرسمية المشاركة في تنفيذ ورصد إعلان ومنهاج عمل بيجين وخطة التنمية المستدامة لعام 2030</a:t>
            </a:r>
            <a:endParaRPr lang="en-US" sz="3600" dirty="0"/>
          </a:p>
        </p:txBody>
      </p:sp>
    </p:spTree>
    <p:extLst>
      <p:ext uri="{BB962C8B-B14F-4D97-AF65-F5344CB8AC3E}">
        <p14:creationId xmlns:p14="http://schemas.microsoft.com/office/powerpoint/2010/main" val="335382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5799D5-EC74-90C8-36A5-B07DAF569FC4}"/>
              </a:ext>
            </a:extLst>
          </p:cNvPr>
          <p:cNvSpPr txBox="1"/>
          <p:nvPr/>
        </p:nvSpPr>
        <p:spPr>
          <a:xfrm>
            <a:off x="609600" y="1081979"/>
            <a:ext cx="10972800" cy="5140253"/>
          </a:xfrm>
          <a:prstGeom prst="rect">
            <a:avLst/>
          </a:prstGeom>
          <a:noFill/>
        </p:spPr>
        <p:txBody>
          <a:bodyPr wrap="square">
            <a:spAutoFit/>
          </a:bodyPr>
          <a:lstStyle/>
          <a:p>
            <a:pPr marR="0" lvl="0" algn="r" rtl="1">
              <a:lnSpc>
                <a:spcPct val="107000"/>
              </a:lnSpc>
              <a:spcBef>
                <a:spcPts val="0"/>
              </a:spcBef>
              <a:spcAft>
                <a:spcPts val="0"/>
              </a:spcAft>
            </a:pP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تتخذ الآليات الوطنية للمساواة بين الجنسين في المنطقة العربية هياكل مختلفة، دول تسند ملف تمكين المرأة والمساواة بين الجنسين إلى: </a:t>
            </a:r>
          </a:p>
          <a:p>
            <a:pPr marL="342900" marR="0" lvl="0" indent="-342900" algn="r" rtl="1">
              <a:lnSpc>
                <a:spcPct val="107000"/>
              </a:lnSpc>
              <a:spcBef>
                <a:spcPts val="0"/>
              </a:spcBef>
              <a:spcAft>
                <a:spcPts val="0"/>
              </a:spcAft>
              <a:buFont typeface="Wingdings" panose="05000000000000000000" pitchFamily="2" charset="2"/>
              <a:buChar char="µ"/>
            </a:pP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وزارة كاملة بصلاحيات قائمة بذاتها مكرسة بشكل خاص للمساواة بين الجنسين وتمكين المرأة وهو النموذج الذي تطبقه كل من الجزائر، والصومال، وتونس، وجزر القمر، وجيبوتي، وفلسطين. </a:t>
            </a:r>
          </a:p>
          <a:p>
            <a:pPr marL="342900" marR="0" lvl="0" indent="-342900" algn="r" rtl="1">
              <a:lnSpc>
                <a:spcPct val="107000"/>
              </a:lnSpc>
              <a:spcBef>
                <a:spcPts val="0"/>
              </a:spcBef>
              <a:spcAft>
                <a:spcPts val="0"/>
              </a:spcAft>
              <a:buFont typeface="Wingdings" panose="05000000000000000000" pitchFamily="2" charset="2"/>
              <a:buChar char="µ"/>
            </a:pP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وكالة حكومية أو مؤسسة شبه حكومية وهو ما تطبقه كل من الأردن، والإمارات، والبحرين، وسوريا، والكويت، والسعودية، واليمن، وقطر، ولبنان، ومصر. </a:t>
            </a:r>
          </a:p>
          <a:p>
            <a:pPr marL="342900" marR="0" lvl="0" indent="-342900" algn="r" rtl="1">
              <a:lnSpc>
                <a:spcPct val="107000"/>
              </a:lnSpc>
              <a:spcBef>
                <a:spcPts val="0"/>
              </a:spcBef>
              <a:spcAft>
                <a:spcPts val="0"/>
              </a:spcAft>
              <a:buFont typeface="Wingdings" panose="05000000000000000000" pitchFamily="2" charset="2"/>
              <a:buChar char="µ"/>
            </a:pPr>
            <a:r>
              <a:rPr lang="ar-EG" sz="2800" kern="100" dirty="0">
                <a:solidFill>
                  <a:srgbClr val="134985"/>
                </a:solidFill>
                <a:effectLst/>
                <a:latin typeface="Aptos" panose="020B0004020202020204" pitchFamily="34" charset="0"/>
                <a:ea typeface="Aptos" panose="020B0004020202020204" pitchFamily="34" charset="0"/>
                <a:cs typeface="Calibri" panose="020F0502020204030204" pitchFamily="34" charset="0"/>
              </a:rPr>
              <a:t>وزارة تتضمن حقائب واسعة تشمل شؤون المرأة من بين مهمات أخرى ويطبق هذا النموذج في السودان، والمغرب، وموريتانيا، والعراق، وعمان، وليبيا. </a:t>
            </a:r>
          </a:p>
          <a:p>
            <a:pPr algn="r" rtl="1">
              <a:lnSpc>
                <a:spcPct val="107000"/>
              </a:lnSpc>
            </a:pPr>
            <a:r>
              <a:rPr lang="ar-SA" sz="2800" dirty="0">
                <a:solidFill>
                  <a:srgbClr val="134985"/>
                </a:solidFill>
                <a:effectLst/>
                <a:ea typeface="Times New Roman" panose="02020603050405020304" pitchFamily="18" charset="0"/>
                <a:cs typeface="Calibri" panose="020F0502020204030204" pitchFamily="34" charset="0"/>
              </a:rPr>
              <a:t>ذكرت جميع الدول التي قدمت تقارير وطنية أن هناك آليات تشاركية معمول بها لتنفيذ ورصد إعلان ومنهاج عمل بيجين وخطة التنمية المستدامة</a:t>
            </a:r>
            <a:endParaRPr lang="en-US" sz="2800" dirty="0">
              <a:solidFill>
                <a:srgbClr val="134985"/>
              </a:solidFill>
            </a:endParaRPr>
          </a:p>
        </p:txBody>
      </p:sp>
      <p:sp>
        <p:nvSpPr>
          <p:cNvPr id="4" name="TextBox 3">
            <a:extLst>
              <a:ext uri="{FF2B5EF4-FFF2-40B4-BE49-F238E27FC236}">
                <a16:creationId xmlns:a16="http://schemas.microsoft.com/office/drawing/2014/main" id="{5D664593-836C-69DA-F205-6883E974EDAF}"/>
              </a:ext>
            </a:extLst>
          </p:cNvPr>
          <p:cNvSpPr txBox="1"/>
          <p:nvPr/>
        </p:nvSpPr>
        <p:spPr>
          <a:xfrm>
            <a:off x="2438400" y="304800"/>
            <a:ext cx="7589520" cy="731520"/>
          </a:xfrm>
          <a:prstGeom prst="rect">
            <a:avLst/>
          </a:prstGeom>
          <a:noFill/>
        </p:spPr>
        <p:txBody>
          <a:bodyPr wrap="square" rtlCol="0">
            <a:spAutoFit/>
          </a:bodyPr>
          <a:lstStyle/>
          <a:p>
            <a:pPr algn="ctr" rtl="1"/>
            <a:r>
              <a:rPr lang="ar-EG" sz="3200" kern="1200" dirty="0">
                <a:solidFill>
                  <a:srgbClr val="C00000"/>
                </a:solidFill>
                <a:latin typeface="Calibri" panose="020F0502020204030204" pitchFamily="34" charset="0"/>
                <a:ea typeface="Calibri" panose="020F0502020204030204" pitchFamily="34" charset="0"/>
                <a:cs typeface="Calibri" panose="020F0502020204030204" pitchFamily="34" charset="0"/>
              </a:rPr>
              <a:t>الآليات الوطنية للمساواة بين الجنسين في الدول العربية</a:t>
            </a:r>
            <a:endParaRPr lang="en-US" sz="3200" kern="12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9740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289DE3D-1799-7799-C27A-72E0F43013F8}"/>
              </a:ext>
            </a:extLst>
          </p:cNvPr>
          <p:cNvGraphicFramePr>
            <a:graphicFrameLocks noGrp="1"/>
          </p:cNvGraphicFramePr>
          <p:nvPr>
            <p:extLst>
              <p:ext uri="{D42A27DB-BD31-4B8C-83A1-F6EECF244321}">
                <p14:modId xmlns:p14="http://schemas.microsoft.com/office/powerpoint/2010/main" val="1289099945"/>
              </p:ext>
            </p:extLst>
          </p:nvPr>
        </p:nvGraphicFramePr>
        <p:xfrm>
          <a:off x="518160" y="1167160"/>
          <a:ext cx="11155680" cy="5068253"/>
        </p:xfrm>
        <a:graphic>
          <a:graphicData uri="http://schemas.openxmlformats.org/drawingml/2006/table">
            <a:tbl>
              <a:tblPr rtl="1" firstRow="1" firstCol="1" bandRow="1"/>
              <a:tblGrid>
                <a:gridCol w="3840480">
                  <a:extLst>
                    <a:ext uri="{9D8B030D-6E8A-4147-A177-3AD203B41FA5}">
                      <a16:colId xmlns:a16="http://schemas.microsoft.com/office/drawing/2014/main" val="2008929616"/>
                    </a:ext>
                  </a:extLst>
                </a:gridCol>
                <a:gridCol w="457200">
                  <a:extLst>
                    <a:ext uri="{9D8B030D-6E8A-4147-A177-3AD203B41FA5}">
                      <a16:colId xmlns:a16="http://schemas.microsoft.com/office/drawing/2014/main" val="2493112203"/>
                    </a:ext>
                  </a:extLst>
                </a:gridCol>
                <a:gridCol w="457200">
                  <a:extLst>
                    <a:ext uri="{9D8B030D-6E8A-4147-A177-3AD203B41FA5}">
                      <a16:colId xmlns:a16="http://schemas.microsoft.com/office/drawing/2014/main" val="2961177372"/>
                    </a:ext>
                  </a:extLst>
                </a:gridCol>
                <a:gridCol w="457200">
                  <a:extLst>
                    <a:ext uri="{9D8B030D-6E8A-4147-A177-3AD203B41FA5}">
                      <a16:colId xmlns:a16="http://schemas.microsoft.com/office/drawing/2014/main" val="765679375"/>
                    </a:ext>
                  </a:extLst>
                </a:gridCol>
                <a:gridCol w="457200">
                  <a:extLst>
                    <a:ext uri="{9D8B030D-6E8A-4147-A177-3AD203B41FA5}">
                      <a16:colId xmlns:a16="http://schemas.microsoft.com/office/drawing/2014/main" val="2448313888"/>
                    </a:ext>
                  </a:extLst>
                </a:gridCol>
                <a:gridCol w="457200">
                  <a:extLst>
                    <a:ext uri="{9D8B030D-6E8A-4147-A177-3AD203B41FA5}">
                      <a16:colId xmlns:a16="http://schemas.microsoft.com/office/drawing/2014/main" val="157276719"/>
                    </a:ext>
                  </a:extLst>
                </a:gridCol>
                <a:gridCol w="457200">
                  <a:extLst>
                    <a:ext uri="{9D8B030D-6E8A-4147-A177-3AD203B41FA5}">
                      <a16:colId xmlns:a16="http://schemas.microsoft.com/office/drawing/2014/main" val="3839088849"/>
                    </a:ext>
                  </a:extLst>
                </a:gridCol>
                <a:gridCol w="457200">
                  <a:extLst>
                    <a:ext uri="{9D8B030D-6E8A-4147-A177-3AD203B41FA5}">
                      <a16:colId xmlns:a16="http://schemas.microsoft.com/office/drawing/2014/main" val="414469801"/>
                    </a:ext>
                  </a:extLst>
                </a:gridCol>
                <a:gridCol w="457200">
                  <a:extLst>
                    <a:ext uri="{9D8B030D-6E8A-4147-A177-3AD203B41FA5}">
                      <a16:colId xmlns:a16="http://schemas.microsoft.com/office/drawing/2014/main" val="1647991729"/>
                    </a:ext>
                  </a:extLst>
                </a:gridCol>
                <a:gridCol w="457200">
                  <a:extLst>
                    <a:ext uri="{9D8B030D-6E8A-4147-A177-3AD203B41FA5}">
                      <a16:colId xmlns:a16="http://schemas.microsoft.com/office/drawing/2014/main" val="1524670558"/>
                    </a:ext>
                  </a:extLst>
                </a:gridCol>
                <a:gridCol w="457200">
                  <a:extLst>
                    <a:ext uri="{9D8B030D-6E8A-4147-A177-3AD203B41FA5}">
                      <a16:colId xmlns:a16="http://schemas.microsoft.com/office/drawing/2014/main" val="2314309383"/>
                    </a:ext>
                  </a:extLst>
                </a:gridCol>
                <a:gridCol w="457200">
                  <a:extLst>
                    <a:ext uri="{9D8B030D-6E8A-4147-A177-3AD203B41FA5}">
                      <a16:colId xmlns:a16="http://schemas.microsoft.com/office/drawing/2014/main" val="3174627694"/>
                    </a:ext>
                  </a:extLst>
                </a:gridCol>
                <a:gridCol w="457200">
                  <a:extLst>
                    <a:ext uri="{9D8B030D-6E8A-4147-A177-3AD203B41FA5}">
                      <a16:colId xmlns:a16="http://schemas.microsoft.com/office/drawing/2014/main" val="3636583934"/>
                    </a:ext>
                  </a:extLst>
                </a:gridCol>
                <a:gridCol w="457200">
                  <a:extLst>
                    <a:ext uri="{9D8B030D-6E8A-4147-A177-3AD203B41FA5}">
                      <a16:colId xmlns:a16="http://schemas.microsoft.com/office/drawing/2014/main" val="3923639827"/>
                    </a:ext>
                  </a:extLst>
                </a:gridCol>
                <a:gridCol w="457200">
                  <a:extLst>
                    <a:ext uri="{9D8B030D-6E8A-4147-A177-3AD203B41FA5}">
                      <a16:colId xmlns:a16="http://schemas.microsoft.com/office/drawing/2014/main" val="299742693"/>
                    </a:ext>
                  </a:extLst>
                </a:gridCol>
                <a:gridCol w="457200">
                  <a:extLst>
                    <a:ext uri="{9D8B030D-6E8A-4147-A177-3AD203B41FA5}">
                      <a16:colId xmlns:a16="http://schemas.microsoft.com/office/drawing/2014/main" val="939899350"/>
                    </a:ext>
                  </a:extLst>
                </a:gridCol>
                <a:gridCol w="457200">
                  <a:extLst>
                    <a:ext uri="{9D8B030D-6E8A-4147-A177-3AD203B41FA5}">
                      <a16:colId xmlns:a16="http://schemas.microsoft.com/office/drawing/2014/main" val="4172757008"/>
                    </a:ext>
                  </a:extLst>
                </a:gridCol>
              </a:tblGrid>
              <a:tr h="1280160">
                <a:tc>
                  <a:txBody>
                    <a:bodyPr/>
                    <a:lstStyle/>
                    <a:p>
                      <a:pPr marL="71755" marR="71755" algn="ctr" rtl="1">
                        <a:lnSpc>
                          <a:spcPct val="107000"/>
                        </a:lnSpc>
                        <a:spcBef>
                          <a:spcPts val="0"/>
                        </a:spcBef>
                        <a:spcAft>
                          <a:spcPts val="0"/>
                        </a:spcAft>
                      </a:pPr>
                      <a:r>
                        <a:rPr lang="ar-EG" sz="2800" kern="0" dirty="0">
                          <a:solidFill>
                            <a:srgbClr val="134985"/>
                          </a:solidFill>
                          <a:effectLst/>
                          <a:latin typeface="Aptos" panose="020B0004020202020204" pitchFamily="34" charset="0"/>
                          <a:ea typeface="Aptos" panose="020B0004020202020204" pitchFamily="34" charset="0"/>
                          <a:cs typeface="Arial" panose="020B0604020202020204" pitchFamily="34" charset="0"/>
                        </a:rPr>
                        <a:t>الشركاء</a:t>
                      </a:r>
                      <a:endParaRPr lang="en-US" sz="28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الكويت</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عمان</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الامارات</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لبنان</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مصر</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البحرين</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العراق</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الجزائر</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الاردن</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المغرب</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سورية</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السعودية</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فلسطين</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rgbClr val="134985"/>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تونس</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0" dirty="0">
                          <a:solidFill>
                            <a:srgbClr val="134985"/>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السودان</a:t>
                      </a:r>
                      <a:endParaRPr lang="en-US" sz="2400" kern="100" dirty="0">
                        <a:solidFill>
                          <a:srgbClr val="134985"/>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71755" marR="71755" algn="ctr" rtl="1">
                        <a:lnSpc>
                          <a:spcPct val="107000"/>
                        </a:lnSpc>
                        <a:spcBef>
                          <a:spcPts val="0"/>
                        </a:spcBef>
                        <a:spcAft>
                          <a:spcPts val="0"/>
                        </a:spcAft>
                      </a:pPr>
                      <a:r>
                        <a:rPr lang="ar-SA"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عدد الدول</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580926520"/>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منظمات المجتمع المدني</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0">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10</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44248465"/>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منظومة الأمم المتحدة</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10</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802403986"/>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القطاع الخاص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0">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10</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341253359"/>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الأوساط الأكاديمية ومؤسسات البحوث</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0">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9</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860588067"/>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المنظمات المعنية بحقوق المرأة</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8</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852889334"/>
                  </a:ext>
                </a:extLst>
              </a:tr>
              <a:tr h="18669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البرلمانات/ اللجان البرلمانية</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0">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7</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4250975554"/>
                  </a:ext>
                </a:extLst>
              </a:tr>
              <a:tr h="182880">
                <a:tc>
                  <a:txBody>
                    <a:bodyPr/>
                    <a:lstStyle/>
                    <a:p>
                      <a:pPr marL="0" marR="0" algn="r" rtl="1">
                        <a:lnSpc>
                          <a:spcPct val="107000"/>
                        </a:lnSpc>
                        <a:spcBef>
                          <a:spcPts val="0"/>
                        </a:spcBef>
                        <a:spcAft>
                          <a:spcPts val="0"/>
                        </a:spcAft>
                      </a:pP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منظمات يقودها لشباب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5</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389811173"/>
                  </a:ext>
                </a:extLst>
              </a:tr>
              <a:tr h="186690">
                <a:tc>
                  <a:txBody>
                    <a:bodyPr/>
                    <a:lstStyle/>
                    <a:p>
                      <a:pPr marL="0" marR="0" algn="r" rtl="1">
                        <a:lnSpc>
                          <a:spcPct val="107000"/>
                        </a:lnSpc>
                        <a:spcBef>
                          <a:spcPts val="0"/>
                        </a:spcBef>
                        <a:spcAft>
                          <a:spcPts val="0"/>
                        </a:spcAft>
                      </a:pPr>
                      <a:r>
                        <a:rPr lang="en-US"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r>
                        <a:rPr lang="ar-SA" sz="2400" kern="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المنظمات الدينية </a:t>
                      </a:r>
                      <a:endParaRPr lang="en-US" sz="2400" kern="1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rtl="1">
                        <a:lnSpc>
                          <a:spcPct val="107000"/>
                        </a:lnSpc>
                      </a:pPr>
                      <a:endParaRPr lang="en-US" sz="2400" kern="100" dirty="0">
                        <a:solidFill>
                          <a:schemeClr val="accent2">
                            <a:lumMod val="75000"/>
                          </a:schemeClr>
                        </a:solidFill>
                        <a:effectLst/>
                        <a:highlight>
                          <a:srgbClr val="FDE9D9"/>
                        </a:highlight>
                        <a:latin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en-US" sz="2400" kern="0" dirty="0">
                          <a:solidFill>
                            <a:schemeClr val="accent2">
                              <a:lumMod val="75000"/>
                            </a:schemeClr>
                          </a:solidFill>
                          <a:effectLst/>
                          <a:highlight>
                            <a:srgbClr val="FDE9D9"/>
                          </a:highlight>
                          <a:latin typeface="Calibri" panose="020F0502020204030204" pitchFamily="34" charset="0"/>
                          <a:ea typeface="Times New Roman" panose="02020603050405020304" pitchFamily="18" charset="0"/>
                          <a:cs typeface="Arial" panose="020B0604020202020204" pitchFamily="34" charset="0"/>
                        </a:rPr>
                        <a:t> </a:t>
                      </a:r>
                      <a:endParaRPr lang="en-US" sz="2400" kern="100" dirty="0">
                        <a:solidFill>
                          <a:schemeClr val="accent2">
                            <a:lumMod val="75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3</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222692773"/>
                  </a:ext>
                </a:extLst>
              </a:tr>
              <a:tr h="186690">
                <a:tc>
                  <a:txBody>
                    <a:bodyPr/>
                    <a:lstStyle/>
                    <a:p>
                      <a:pPr marL="0" marR="0" algn="r" rtl="1">
                        <a:lnSpc>
                          <a:spcPct val="107000"/>
                        </a:lnSpc>
                        <a:spcBef>
                          <a:spcPts val="0"/>
                        </a:spcBef>
                        <a:spcAft>
                          <a:spcPts val="0"/>
                        </a:spcAft>
                      </a:pPr>
                      <a:r>
                        <a:rPr lang="ar-EG" sz="2400" kern="0" dirty="0">
                          <a:solidFill>
                            <a:schemeClr val="accent2">
                              <a:lumMod val="50000"/>
                            </a:schemeClr>
                          </a:solidFill>
                          <a:effectLst/>
                          <a:latin typeface="Aptos" panose="020B0004020202020204" pitchFamily="34" charset="0"/>
                          <a:ea typeface="Times New Roman" panose="02020603050405020304" pitchFamily="18" charset="0"/>
                          <a:cs typeface="Calibri" panose="020F0502020204030204" pitchFamily="34" charset="0"/>
                        </a:rPr>
                        <a:t>عدد الشركاء</a:t>
                      </a:r>
                      <a:endParaRPr lang="en-US" sz="2400" kern="100" dirty="0">
                        <a:solidFill>
                          <a:schemeClr val="accent2">
                            <a:lumMod val="50000"/>
                          </a:schemeClr>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6</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4</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1</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5</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6</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2</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2</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1</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8</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0</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8</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5</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7</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EG"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Calibri" panose="020F0502020204030204" pitchFamily="34" charset="0"/>
                        </a:rPr>
                        <a:t>7</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highlight>
                            <a:srgbClr val="FDE9D9"/>
                          </a:highlight>
                          <a:latin typeface="Aptos" panose="020B0004020202020204" pitchFamily="34" charset="0"/>
                          <a:ea typeface="Times New Roman" panose="02020603050405020304" pitchFamily="18" charset="0"/>
                          <a:cs typeface="Calibri" panose="020F0502020204030204" pitchFamily="34" charset="0"/>
                        </a:rPr>
                        <a:t>0</a:t>
                      </a:r>
                      <a:endParaRPr lang="en-US" sz="2400" kern="100" dirty="0">
                        <a:solidFill>
                          <a:schemeClr val="accent2">
                            <a:lumMod val="50000"/>
                          </a:schemeClr>
                        </a:solidFill>
                        <a:effectLst/>
                        <a:highlight>
                          <a:srgbClr val="FDE9D9"/>
                        </a:highligh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r" rtl="1">
                        <a:lnSpc>
                          <a:spcPct val="107000"/>
                        </a:lnSpc>
                        <a:spcBef>
                          <a:spcPts val="0"/>
                        </a:spcBef>
                        <a:spcAft>
                          <a:spcPts val="0"/>
                        </a:spcAft>
                      </a:pPr>
                      <a:r>
                        <a:rPr lang="ar-SA" sz="2400" kern="0" dirty="0">
                          <a:solidFill>
                            <a:schemeClr val="accent2">
                              <a:lumMod val="50000"/>
                            </a:schemeClr>
                          </a:solidFill>
                          <a:effectLst/>
                          <a:latin typeface="Aptos" panose="020B0004020202020204" pitchFamily="34" charset="0"/>
                          <a:ea typeface="Times New Roman" panose="02020603050405020304" pitchFamily="18" charset="0"/>
                          <a:cs typeface="Calibri" panose="020F0502020204030204" pitchFamily="34" charset="0"/>
                        </a:rPr>
                        <a:t> </a:t>
                      </a:r>
                      <a:endParaRPr lang="en-US" sz="2400" kern="100" dirty="0">
                        <a:solidFill>
                          <a:schemeClr val="accent2">
                            <a:lumMod val="50000"/>
                          </a:schemeClr>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583670325"/>
                  </a:ext>
                </a:extLst>
              </a:tr>
            </a:tbl>
          </a:graphicData>
        </a:graphic>
      </p:graphicFrame>
      <p:sp>
        <p:nvSpPr>
          <p:cNvPr id="5" name="Rectangle 1">
            <a:extLst>
              <a:ext uri="{FF2B5EF4-FFF2-40B4-BE49-F238E27FC236}">
                <a16:creationId xmlns:a16="http://schemas.microsoft.com/office/drawing/2014/main" id="{5AF44685-2081-EEEA-1C0C-2DD5CA403B67}"/>
              </a:ext>
            </a:extLst>
          </p:cNvPr>
          <p:cNvSpPr>
            <a:spLocks noChangeArrowheads="1"/>
          </p:cNvSpPr>
          <p:nvPr/>
        </p:nvSpPr>
        <p:spPr bwMode="auto">
          <a:xfrm>
            <a:off x="2104362" y="165885"/>
            <a:ext cx="848020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MA" altLang="en-US" sz="2800" b="0" i="0" u="none" strike="noStrike" cap="none" normalizeH="0" baseline="0" dirty="0">
                <a:ln>
                  <a:noFill/>
                </a:ln>
                <a:solidFill>
                  <a:srgbClr val="134985"/>
                </a:solidFill>
                <a:effectLst/>
                <a:latin typeface="Calibri" panose="020F0502020204030204" pitchFamily="34" charset="0"/>
                <a:ea typeface="Calibri" panose="020F0502020204030204" pitchFamily="34" charset="0"/>
                <a:cs typeface="Calibri" panose="020F0502020204030204" pitchFamily="34" charset="0"/>
              </a:rPr>
              <a:t>الجهات المشاركة في تنفيذ ورصد خطة التنمية المستدامة لعام 2030</a:t>
            </a:r>
            <a:endParaRPr kumimoji="0" lang="en-US" altLang="en-US" sz="2800" b="0" i="0" u="none" strike="noStrike" cap="none" normalizeH="0" baseline="0" dirty="0">
              <a:ln>
                <a:noFill/>
              </a:ln>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21989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الجلسة الأولى-إعلان ومنهاج عمل بيجين" id="{8BD6E214-D98C-45E8-A2B9-B4A8E2A22BAC}" vid="{54AB5EF9-2142-436F-935A-E512983D8E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الجلسة الأولى-إعلان ومنهاج عمل بيجين</Template>
  <TotalTime>0</TotalTime>
  <Words>1254</Words>
  <Application>Microsoft Office PowerPoint</Application>
  <PresentationFormat>Widescreen</PresentationFormat>
  <Paragraphs>308</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Aptos</vt:lpstr>
      <vt:lpstr>Arial</vt:lpstr>
      <vt:lpstr>Calibri</vt:lpstr>
      <vt:lpstr>Garamond</vt:lpstr>
      <vt:lpstr>Sakkal Majalla</vt:lpstr>
      <vt:lpstr>Simplified Arabic</vt:lpstr>
      <vt:lpstr>Times New Roman</vt:lpstr>
      <vt:lpstr>Tw Cen MT</vt:lpstr>
      <vt:lpstr>Wingdings</vt:lpstr>
      <vt:lpstr>SavonVTI</vt:lpstr>
      <vt:lpstr> </vt:lpstr>
      <vt:lpstr>PowerPoint Presentation</vt:lpstr>
      <vt:lpstr>المرجعيات</vt:lpstr>
      <vt:lpstr>PowerPoint Presentation</vt:lpstr>
      <vt:lpstr>PowerPoint Presentation</vt:lpstr>
      <vt:lpstr>PowerPoint Presentation</vt:lpstr>
      <vt:lpstr>الآليات الرسمية المشاركة في تنفيذ ورصد إعلان ومنهاج عمل بيجين وخطة التنمية المستدامة لعام 2030</vt:lpstr>
      <vt:lpstr>PowerPoint Presentation</vt:lpstr>
      <vt:lpstr>PowerPoint Presentation</vt:lpstr>
      <vt:lpstr>PowerPoint Presentation</vt:lpstr>
      <vt:lpstr>خطط العمل لتنفيذ توصيات اللجنة المعنية بالقضاء على التمييز ضد المرأة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Salma Al Nims</dc:creator>
  <cp:lastModifiedBy>Magued.Osman</cp:lastModifiedBy>
  <cp:revision>9</cp:revision>
  <dcterms:created xsi:type="dcterms:W3CDTF">2024-05-20T18:15:08Z</dcterms:created>
  <dcterms:modified xsi:type="dcterms:W3CDTF">2024-08-30T08:15:42Z</dcterms:modified>
</cp:coreProperties>
</file>