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4"/>
  </p:sldMasterIdLst>
  <p:notesMasterIdLst>
    <p:notesMasterId r:id="rId47"/>
  </p:notesMasterIdLst>
  <p:sldIdLst>
    <p:sldId id="256" r:id="rId5"/>
    <p:sldId id="257" r:id="rId6"/>
    <p:sldId id="279" r:id="rId7"/>
    <p:sldId id="258" r:id="rId8"/>
    <p:sldId id="280" r:id="rId9"/>
    <p:sldId id="261" r:id="rId10"/>
    <p:sldId id="281" r:id="rId11"/>
    <p:sldId id="260" r:id="rId12"/>
    <p:sldId id="282" r:id="rId13"/>
    <p:sldId id="262" r:id="rId14"/>
    <p:sldId id="283" r:id="rId15"/>
    <p:sldId id="263" r:id="rId16"/>
    <p:sldId id="284" r:id="rId17"/>
    <p:sldId id="264" r:id="rId18"/>
    <p:sldId id="285" r:id="rId19"/>
    <p:sldId id="277" r:id="rId20"/>
    <p:sldId id="286" r:id="rId21"/>
    <p:sldId id="265" r:id="rId22"/>
    <p:sldId id="287" r:id="rId23"/>
    <p:sldId id="266" r:id="rId24"/>
    <p:sldId id="288" r:id="rId25"/>
    <p:sldId id="267" r:id="rId26"/>
    <p:sldId id="289" r:id="rId27"/>
    <p:sldId id="268" r:id="rId28"/>
    <p:sldId id="290" r:id="rId29"/>
    <p:sldId id="269" r:id="rId30"/>
    <p:sldId id="291" r:id="rId31"/>
    <p:sldId id="270" r:id="rId32"/>
    <p:sldId id="292" r:id="rId33"/>
    <p:sldId id="272" r:id="rId34"/>
    <p:sldId id="293" r:id="rId35"/>
    <p:sldId id="275" r:id="rId36"/>
    <p:sldId id="294" r:id="rId37"/>
    <p:sldId id="271" r:id="rId38"/>
    <p:sldId id="295" r:id="rId39"/>
    <p:sldId id="274" r:id="rId40"/>
    <p:sldId id="296" r:id="rId41"/>
    <p:sldId id="278" r:id="rId42"/>
    <p:sldId id="297" r:id="rId43"/>
    <p:sldId id="276" r:id="rId44"/>
    <p:sldId id="298" r:id="rId45"/>
    <p:sldId id="273" r:id="rId46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96EA59-DEEF-4E62-B8D0-093C3DE5CF19}" v="224" dt="2020-06-08T10:47:01.0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056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01" y="19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3A06332B-62AF-4F82-AE27-03559B17519D}" type="datetimeFigureOut">
              <a:rPr lang="en-US" smtClean="0"/>
              <a:t>12/06/2020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E73CDEF4-C952-47B4-8C1D-A769BFFE0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19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CDEF4-C952-47B4-8C1D-A769BFFE0F9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741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CDEF4-C952-47B4-8C1D-A769BFFE0F9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552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CDEF4-C952-47B4-8C1D-A769BFFE0F9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806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CDEF4-C952-47B4-8C1D-A769BFFE0F9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686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70749-A4AE-4D50-835C-6E15EB31C9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325D5F-4664-44F5-8EEB-B36ACB26E1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AC06AC-ECC0-40FE-944C-F32364CE9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3F47-E302-403C-8A1E-0527AC9EDF6A}" type="datetimeFigureOut">
              <a:rPr lang="en-US" smtClean="0"/>
              <a:t>12/06/2020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3BC104-F0BE-42F5-8732-7FAF22A2B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AE14D5-E8D1-4075-9FD4-9F3886EFC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AFC21-EF47-41CC-BF57-61E5CA955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497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865D0-5CA5-454F-B4F8-880BD9197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C80B1C-D0FF-431B-A4D0-7D254422AF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29E50-BD46-45AD-BA82-A1D415503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3F47-E302-403C-8A1E-0527AC9EDF6A}" type="datetimeFigureOut">
              <a:rPr lang="en-US" smtClean="0"/>
              <a:t>12/06/2020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D12FCB-8BE3-483F-AA1A-023F10905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3D5551-F58E-409A-898D-782CA2FF0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AFC21-EF47-41CC-BF57-61E5CA955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517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C0A06E1-45F9-4D47-8993-5A823BA20D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ACA9D4-78E3-4493-A6C7-4334B45B8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69ACF6-B4E8-43A9-8E31-9572D6FE3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3F47-E302-403C-8A1E-0527AC9EDF6A}" type="datetimeFigureOut">
              <a:rPr lang="en-US" smtClean="0"/>
              <a:t>12/06/2020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EABB2D-CB5F-4754-BD33-5705ADADB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CF5708-E008-4919-828F-78FFBB963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AFC21-EF47-41CC-BF57-61E5CA955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203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8DE02-5434-4953-9C33-DCE4D9FDA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D03442-CD1A-433D-81BE-47733EE62B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893BF8-BFD7-4C27-A7FF-2A609C8DE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3F47-E302-403C-8A1E-0527AC9EDF6A}" type="datetimeFigureOut">
              <a:rPr lang="en-US" smtClean="0"/>
              <a:t>12/06/2020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3C970-58B3-4117-9EF8-3B468E22F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8D979-B33D-43F8-82B3-BE2C4A590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AFC21-EF47-41CC-BF57-61E5CA955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762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F7A58-D388-44CF-9715-19D1AFC5F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06D712-DD1D-441B-825D-F52377F3EC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A4FE5-A4C3-4203-879D-625AC64BD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3F47-E302-403C-8A1E-0527AC9EDF6A}" type="datetimeFigureOut">
              <a:rPr lang="en-US" smtClean="0"/>
              <a:t>12/06/2020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22B99B-59E9-48EC-8094-B95E7688A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B8E06B-6555-4BB5-871F-DE6866316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AFC21-EF47-41CC-BF57-61E5CA955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651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43FCF-FF65-4966-AB52-7D4B3EE7A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1F5D3D-B771-4EAA-836B-1C6DCC3C95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1A2569-462D-4601-A83B-737362D4D3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C19558-C0A8-4E7E-AEE9-6BEF42D89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3F47-E302-403C-8A1E-0527AC9EDF6A}" type="datetimeFigureOut">
              <a:rPr lang="en-US" smtClean="0"/>
              <a:t>12/06/2020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0ACFE7-A786-4BAB-BAAB-04A35BD1E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27A998-41EA-4B3F-9228-F11383C06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AFC21-EF47-41CC-BF57-61E5CA955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833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F37202-2BA4-4D63-A1EA-FFAB27589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E45079-4ADE-48AA-B100-C3D7AEA712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62C46F-C541-4FE8-8F41-94849D9C25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F67447-BE03-460F-B4FA-BB1994DEEB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E79337-F26F-48B4-9719-03CE18B95F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50CFD85-AE0B-43EE-A101-96B674A35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3F47-E302-403C-8A1E-0527AC9EDF6A}" type="datetimeFigureOut">
              <a:rPr lang="en-US" smtClean="0"/>
              <a:t>12/06/2020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85BB7EE-D90F-42B0-9130-AC191A4AA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03061C-F5C7-4126-99CE-0962A5625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AFC21-EF47-41CC-BF57-61E5CA955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60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0D861-4C2D-4789-833A-7D85BD1E4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F2949B-CEC7-4FBC-AA0C-264394C60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3F47-E302-403C-8A1E-0527AC9EDF6A}" type="datetimeFigureOut">
              <a:rPr lang="en-US" smtClean="0"/>
              <a:t>12/06/2020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87322E-05AF-445A-A20C-265FCB0B6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8A3729-A19E-4700-BB15-35BD73BFE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AFC21-EF47-41CC-BF57-61E5CA955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08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14EB15-57DD-4379-816D-EB7CA16FD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3F47-E302-403C-8A1E-0527AC9EDF6A}" type="datetimeFigureOut">
              <a:rPr lang="en-US" smtClean="0"/>
              <a:t>12/06/2020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FE3ABA-DB2A-4AC6-88E0-A81C56A8D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3B44B7-6D79-4991-BDA1-9E4850914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AFC21-EF47-41CC-BF57-61E5CA955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828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E5426-4C7C-40C0-98FE-5EE000819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2518E0-318B-41EE-808B-B71934A553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507468-5308-4280-947F-4E471387B4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5B2B3C-AAE6-43BA-95C8-14E32461D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3F47-E302-403C-8A1E-0527AC9EDF6A}" type="datetimeFigureOut">
              <a:rPr lang="en-US" smtClean="0"/>
              <a:t>12/06/2020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56F683-1C6A-45E6-95D7-0D8A08118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782B66-CFE2-408A-A7B0-1F5B1744B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AFC21-EF47-41CC-BF57-61E5CA955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478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D7AB8-3AA4-4866-8A16-57F41CB5E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25A943-A625-4E58-992F-445257E88E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10D312-DA39-41F5-9569-8F44FE8D35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15EE71-ED8C-454B-B9E5-4ABBBB42D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3F47-E302-403C-8A1E-0527AC9EDF6A}" type="datetimeFigureOut">
              <a:rPr lang="en-US" smtClean="0"/>
              <a:t>12/06/2020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6B79D3-8665-4E1F-995D-54A9DAFB9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66AC74-F4B8-4C15-BCD0-34CC4F1DD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AFC21-EF47-41CC-BF57-61E5CA955A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008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F10FE3-E9B2-4F11-97E0-98007947C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853202-5BBA-466D-8532-8ACFAD9CD1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EF00E-4CC0-4D6B-A932-358F78EC08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23F47-E302-403C-8A1E-0527AC9EDF6A}" type="datetimeFigureOut">
              <a:rPr lang="en-US" smtClean="0"/>
              <a:t>12/06/2020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2C2BC2-8072-455C-B7D5-5C77F9454D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UNSD-DFID Project on SDG Monitoring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886355-7087-47B9-ADCC-DC389E547A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EAFC21-EF47-41CC-BF57-61E5CA955A52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SDG ring large.jpg">
            <a:extLst>
              <a:ext uri="{FF2B5EF4-FFF2-40B4-BE49-F238E27FC236}">
                <a16:creationId xmlns:a16="http://schemas.microsoft.com/office/drawing/2014/main" id="{F42FB331-7A56-4891-840A-7061FFD7B26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4626" y="5403660"/>
            <a:ext cx="1060930" cy="103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434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ec.europa.eu/eurostat/web/sdmx-infospace/sdmx-it-tools/sdmx-converter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75CAF-F5E1-4A34-8DAB-464333AD62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2235" y="3130826"/>
            <a:ext cx="9144000" cy="876093"/>
          </a:xfrm>
        </p:spPr>
        <p:txBody>
          <a:bodyPr>
            <a:normAutofit fontScale="90000"/>
          </a:bodyPr>
          <a:lstStyle/>
          <a:p>
            <a:r>
              <a:rPr lang="en-US" sz="4400" b="1" dirty="0">
                <a:solidFill>
                  <a:schemeClr val="accent5">
                    <a:lumMod val="50000"/>
                  </a:schemeClr>
                </a:solidFill>
              </a:rPr>
              <a:t>SDMX Converter</a:t>
            </a:r>
            <a:br>
              <a:rPr lang="en-US" sz="44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</a:rPr>
              <a:t>SDMX</a:t>
            </a:r>
            <a:r>
              <a:rPr lang="ar-LB" sz="4400" b="1" dirty="0">
                <a:solidFill>
                  <a:schemeClr val="accent5">
                    <a:lumMod val="50000"/>
                  </a:schemeClr>
                </a:solidFill>
              </a:rPr>
              <a:t>  محول 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</a:rPr>
              <a:t>  </a:t>
            </a:r>
          </a:p>
        </p:txBody>
      </p:sp>
      <p:pic>
        <p:nvPicPr>
          <p:cNvPr id="4" name="Picture 3" descr="SDG logo horizontal.jpg">
            <a:extLst>
              <a:ext uri="{FF2B5EF4-FFF2-40B4-BE49-F238E27FC236}">
                <a16:creationId xmlns:a16="http://schemas.microsoft.com/office/drawing/2014/main" id="{96BEB70A-040A-4854-AB2D-3BD894273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548" y="435037"/>
            <a:ext cx="7596909" cy="82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070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1A1B4A-563D-40C9-B110-D5B0E3797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Worksheet names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5E9070-1AA8-437A-B65C-5A4A12B5D6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Worksheet named </a:t>
            </a:r>
            <a:r>
              <a:rPr lang="en-US" b="1" dirty="0"/>
              <a:t>Parameters</a:t>
            </a:r>
            <a:r>
              <a:rPr lang="en-US" dirty="0"/>
              <a:t> contains mappings</a:t>
            </a:r>
          </a:p>
          <a:p>
            <a:pPr lvl="1"/>
            <a:r>
              <a:rPr lang="en-US" dirty="0"/>
              <a:t>Only one can be used at a time</a:t>
            </a:r>
          </a:p>
          <a:p>
            <a:pPr lvl="1"/>
            <a:r>
              <a:rPr lang="en-US" dirty="0"/>
              <a:t>Shows how cells, rows, and columns map to the DSD dimensions and attributes</a:t>
            </a:r>
          </a:p>
          <a:p>
            <a:r>
              <a:rPr lang="en-US" dirty="0"/>
              <a:t>Worksheet names starting with </a:t>
            </a:r>
            <a:r>
              <a:rPr lang="en-US" b="1" dirty="0"/>
              <a:t>Val</a:t>
            </a:r>
            <a:r>
              <a:rPr lang="en-US" dirty="0"/>
              <a:t> are ignored</a:t>
            </a:r>
          </a:p>
          <a:p>
            <a:pPr lvl="1"/>
            <a:r>
              <a:rPr lang="en-US" dirty="0"/>
              <a:t>Can be used to store code lists or other ancillary information</a:t>
            </a:r>
          </a:p>
          <a:p>
            <a:r>
              <a:rPr lang="en-US" dirty="0"/>
              <a:t>All other worksheets are considered to contain data and will be processed</a:t>
            </a:r>
          </a:p>
        </p:txBody>
      </p:sp>
    </p:spTree>
    <p:extLst>
      <p:ext uri="{BB962C8B-B14F-4D97-AF65-F5344CB8AC3E}">
        <p14:creationId xmlns:p14="http://schemas.microsoft.com/office/powerpoint/2010/main" val="802596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61177-23CD-42F7-934E-68A175E9D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LB" b="1" dirty="0">
                <a:solidFill>
                  <a:schemeClr val="accent5">
                    <a:lumMod val="50000"/>
                  </a:schemeClr>
                </a:solidFill>
              </a:rPr>
              <a:t>أسماء أوراق العمل</a:t>
            </a:r>
            <a:endParaRPr lang="en-US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50330C-3B82-4FD9-ABBC-86EDEE1CCE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LB" dirty="0"/>
              <a:t>تعيينات متوفرة في ورقة العمل المسماة </a:t>
            </a:r>
            <a:r>
              <a:rPr lang="en-US" dirty="0"/>
              <a:t> </a:t>
            </a:r>
            <a:r>
              <a:rPr lang="ar-LB" dirty="0"/>
              <a:t>المعلمات    </a:t>
            </a:r>
            <a:r>
              <a:rPr lang="en-US" dirty="0"/>
              <a:t>Parameters</a:t>
            </a:r>
            <a:endParaRPr lang="ar-LB" dirty="0"/>
          </a:p>
          <a:p>
            <a:pPr lvl="1" algn="r" rtl="1"/>
            <a:r>
              <a:rPr lang="ar-LB" dirty="0"/>
              <a:t>يمكن استخدام واحد فقط في كل مرة</a:t>
            </a:r>
          </a:p>
          <a:p>
            <a:pPr lvl="1" algn="r" rtl="1"/>
            <a:r>
              <a:rPr lang="ar-LB" dirty="0"/>
              <a:t>يوضح كيفية تعيين الخلايا والصفوف والأعمدة لأبعاد وخصائص </a:t>
            </a:r>
            <a:r>
              <a:rPr lang="en-US" dirty="0"/>
              <a:t>DSD</a:t>
            </a:r>
          </a:p>
          <a:p>
            <a:pPr lvl="1" algn="r" rtl="1"/>
            <a:endParaRPr lang="en-US" dirty="0"/>
          </a:p>
          <a:p>
            <a:pPr algn="r" rtl="1"/>
            <a:r>
              <a:rPr lang="ar-LB" dirty="0"/>
              <a:t>يتم تجاهل أسماء أوراق العمل التي تبدأ بـ </a:t>
            </a:r>
            <a:r>
              <a:rPr lang="en-US" dirty="0"/>
              <a:t>Val</a:t>
            </a:r>
          </a:p>
          <a:p>
            <a:pPr lvl="1" algn="r" rtl="1"/>
            <a:r>
              <a:rPr lang="ar-LB" dirty="0"/>
              <a:t>يمكن استخدامه لتخزين قوائم الرموز أو المعلومات الإضافية الأخرى</a:t>
            </a:r>
            <a:endParaRPr lang="en-US" dirty="0"/>
          </a:p>
          <a:p>
            <a:pPr lvl="1" algn="r" rtl="1"/>
            <a:endParaRPr lang="ar-LB" dirty="0"/>
          </a:p>
          <a:p>
            <a:pPr algn="r" rtl="1"/>
            <a:r>
              <a:rPr lang="ar-LB" dirty="0"/>
              <a:t>تحتوي</a:t>
            </a:r>
            <a:r>
              <a:rPr lang="en-US" dirty="0"/>
              <a:t> </a:t>
            </a:r>
            <a:r>
              <a:rPr lang="ar-LB" dirty="0"/>
              <a:t>جميع أوراق العمل الأخرى على بيانات وستتم معالجتها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4054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333DE-C36D-43D4-B992-DD52FDF3C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>
                <a:solidFill>
                  <a:schemeClr val="accent5">
                    <a:lumMod val="50000"/>
                  </a:schemeClr>
                </a:solidFill>
              </a:rPr>
              <a:t>Excel Mappings</a:t>
            </a:r>
            <a:endParaRPr lang="en-US" sz="3600" b="1">
              <a:solidFill>
                <a:schemeClr val="accent5">
                  <a:lumMod val="50000"/>
                </a:schemeClr>
              </a:solidFill>
              <a:cs typeface="Calibri Ligh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49B300-9E6E-4595-B182-E65D45C90F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4015" y="2008137"/>
            <a:ext cx="7913369" cy="4366400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6B366079-B353-46ED-BF1B-084876848798}"/>
              </a:ext>
            </a:extLst>
          </p:cNvPr>
          <p:cNvSpPr/>
          <p:nvPr/>
        </p:nvSpPr>
        <p:spPr bwMode="auto">
          <a:xfrm>
            <a:off x="2121541" y="2951564"/>
            <a:ext cx="1603718" cy="302456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B7719FD-E477-466F-9872-E9641C9FA70E}"/>
              </a:ext>
            </a:extLst>
          </p:cNvPr>
          <p:cNvSpPr/>
          <p:nvPr/>
        </p:nvSpPr>
        <p:spPr bwMode="auto">
          <a:xfrm>
            <a:off x="2121541" y="3420656"/>
            <a:ext cx="1603718" cy="302456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0822140-F58A-4153-BA4A-06322809A843}"/>
              </a:ext>
            </a:extLst>
          </p:cNvPr>
          <p:cNvSpPr/>
          <p:nvPr/>
        </p:nvSpPr>
        <p:spPr bwMode="auto">
          <a:xfrm>
            <a:off x="2171114" y="4587722"/>
            <a:ext cx="1603718" cy="302456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B6EB0B-731C-43C9-8EFC-6C7490F077ED}"/>
              </a:ext>
            </a:extLst>
          </p:cNvPr>
          <p:cNvSpPr txBox="1"/>
          <p:nvPr/>
        </p:nvSpPr>
        <p:spPr>
          <a:xfrm>
            <a:off x="302333" y="2760600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Concept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DAF7FA8-1CBE-422B-9AF1-DA6C7A58D9CC}"/>
              </a:ext>
            </a:extLst>
          </p:cNvPr>
          <p:cNvCxnSpPr>
            <a:cxnSpLocks/>
          </p:cNvCxnSpPr>
          <p:nvPr/>
        </p:nvCxnSpPr>
        <p:spPr bwMode="auto">
          <a:xfrm>
            <a:off x="1494300" y="2945767"/>
            <a:ext cx="627241" cy="51829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E267116-EA69-45F3-A4B0-F00DC2880210}"/>
              </a:ext>
            </a:extLst>
          </p:cNvPr>
          <p:cNvCxnSpPr>
            <a:cxnSpLocks/>
          </p:cNvCxnSpPr>
          <p:nvPr/>
        </p:nvCxnSpPr>
        <p:spPr bwMode="auto">
          <a:xfrm>
            <a:off x="1494300" y="2938968"/>
            <a:ext cx="627241" cy="490032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ED82560-985B-440A-B259-5023BDDE4747}"/>
              </a:ext>
            </a:extLst>
          </p:cNvPr>
          <p:cNvCxnSpPr>
            <a:cxnSpLocks/>
          </p:cNvCxnSpPr>
          <p:nvPr/>
        </p:nvCxnSpPr>
        <p:spPr bwMode="auto">
          <a:xfrm>
            <a:off x="1494300" y="2951564"/>
            <a:ext cx="850316" cy="1636158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2E31B096-B68A-4492-8F75-AB8A34073E32}"/>
              </a:ext>
            </a:extLst>
          </p:cNvPr>
          <p:cNvSpPr/>
          <p:nvPr/>
        </p:nvSpPr>
        <p:spPr bwMode="auto">
          <a:xfrm>
            <a:off x="4374168" y="5554208"/>
            <a:ext cx="837395" cy="241392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51A3B92-95BD-4FD6-9CFB-CD92E2544622}"/>
              </a:ext>
            </a:extLst>
          </p:cNvPr>
          <p:cNvSpPr/>
          <p:nvPr/>
        </p:nvSpPr>
        <p:spPr bwMode="auto">
          <a:xfrm>
            <a:off x="4387747" y="6014925"/>
            <a:ext cx="837395" cy="241392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A60703B-8B16-4800-84F7-41ECF19EB7B3}"/>
              </a:ext>
            </a:extLst>
          </p:cNvPr>
          <p:cNvSpPr txBox="1"/>
          <p:nvPr/>
        </p:nvSpPr>
        <p:spPr>
          <a:xfrm>
            <a:off x="302333" y="5531330"/>
            <a:ext cx="1125629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8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Concept</a:t>
            </a:r>
          </a:p>
          <a:p>
            <a:r>
              <a:rPr lang="en-US" sz="18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Role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40E3187-B86B-4B1D-BDF7-EED11E0B0777}"/>
              </a:ext>
            </a:extLst>
          </p:cNvPr>
          <p:cNvCxnSpPr>
            <a:cxnSpLocks/>
            <a:stCxn id="27" idx="3"/>
          </p:cNvCxnSpPr>
          <p:nvPr/>
        </p:nvCxnSpPr>
        <p:spPr bwMode="auto">
          <a:xfrm flipV="1">
            <a:off x="1427962" y="5674904"/>
            <a:ext cx="2921937" cy="179592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C89431F-9412-45F3-A0C8-5EDAFCC5B26D}"/>
              </a:ext>
            </a:extLst>
          </p:cNvPr>
          <p:cNvCxnSpPr>
            <a:stCxn id="27" idx="3"/>
          </p:cNvCxnSpPr>
          <p:nvPr/>
        </p:nvCxnSpPr>
        <p:spPr bwMode="auto">
          <a:xfrm>
            <a:off x="1427962" y="5854496"/>
            <a:ext cx="2959785" cy="278235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C992B778-46B8-4E7D-B084-1E8DA4682FAB}"/>
              </a:ext>
            </a:extLst>
          </p:cNvPr>
          <p:cNvSpPr txBox="1"/>
          <p:nvPr/>
        </p:nvSpPr>
        <p:spPr>
          <a:xfrm>
            <a:off x="3512924" y="1472169"/>
            <a:ext cx="1749646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8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Mapping type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90390EAB-9854-4E4D-B8C3-57B5B58409FB}"/>
              </a:ext>
            </a:extLst>
          </p:cNvPr>
          <p:cNvSpPr/>
          <p:nvPr/>
        </p:nvSpPr>
        <p:spPr bwMode="auto">
          <a:xfrm>
            <a:off x="5080543" y="2510930"/>
            <a:ext cx="837395" cy="241392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095B0CE-ACBD-428D-9814-F471F1C69FCD}"/>
              </a:ext>
            </a:extLst>
          </p:cNvPr>
          <p:cNvSpPr/>
          <p:nvPr/>
        </p:nvSpPr>
        <p:spPr bwMode="auto">
          <a:xfrm>
            <a:off x="5042794" y="2971647"/>
            <a:ext cx="837395" cy="241392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B43A1F12-60AE-4E0F-9E56-3F4B19EB1503}"/>
              </a:ext>
            </a:extLst>
          </p:cNvPr>
          <p:cNvCxnSpPr>
            <a:cxnSpLocks/>
            <a:stCxn id="32" idx="2"/>
          </p:cNvCxnSpPr>
          <p:nvPr/>
        </p:nvCxnSpPr>
        <p:spPr bwMode="auto">
          <a:xfrm>
            <a:off x="4387747" y="1841501"/>
            <a:ext cx="837395" cy="651359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30087D0-63B1-4985-BA01-E7B1A7890D68}"/>
              </a:ext>
            </a:extLst>
          </p:cNvPr>
          <p:cNvCxnSpPr>
            <a:stCxn id="32" idx="2"/>
            <a:endCxn id="34" idx="1"/>
          </p:cNvCxnSpPr>
          <p:nvPr/>
        </p:nvCxnSpPr>
        <p:spPr bwMode="auto">
          <a:xfrm>
            <a:off x="4387747" y="1841501"/>
            <a:ext cx="777681" cy="1165497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6DED37FD-5E82-464A-91CF-C3A7F872208F}"/>
              </a:ext>
            </a:extLst>
          </p:cNvPr>
          <p:cNvSpPr txBox="1"/>
          <p:nvPr/>
        </p:nvSpPr>
        <p:spPr>
          <a:xfrm>
            <a:off x="7485522" y="4006671"/>
            <a:ext cx="2101344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8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Position or value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4F82E7D-C4C7-4C18-89AA-3113DC03E0D2}"/>
              </a:ext>
            </a:extLst>
          </p:cNvPr>
          <p:cNvSpPr/>
          <p:nvPr/>
        </p:nvSpPr>
        <p:spPr bwMode="auto">
          <a:xfrm>
            <a:off x="6073684" y="2740179"/>
            <a:ext cx="837395" cy="241392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F569B5C7-2551-421F-9636-695F23204B37}"/>
              </a:ext>
            </a:extLst>
          </p:cNvPr>
          <p:cNvSpPr/>
          <p:nvPr/>
        </p:nvSpPr>
        <p:spPr bwMode="auto">
          <a:xfrm>
            <a:off x="6360437" y="4134611"/>
            <a:ext cx="837395" cy="241392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2621F61-07D4-4F3B-BBAB-2F834D5E8B7E}"/>
              </a:ext>
            </a:extLst>
          </p:cNvPr>
          <p:cNvSpPr/>
          <p:nvPr/>
        </p:nvSpPr>
        <p:spPr bwMode="auto">
          <a:xfrm>
            <a:off x="5982035" y="5087283"/>
            <a:ext cx="837395" cy="241392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F4D9EAA4-FC6B-4810-81C1-14412EA74D23}"/>
              </a:ext>
            </a:extLst>
          </p:cNvPr>
          <p:cNvCxnSpPr>
            <a:stCxn id="39" idx="1"/>
          </p:cNvCxnSpPr>
          <p:nvPr/>
        </p:nvCxnSpPr>
        <p:spPr bwMode="auto">
          <a:xfrm flipH="1" flipV="1">
            <a:off x="6911079" y="2938968"/>
            <a:ext cx="574443" cy="1252369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7FEFE411-C830-4016-AD1F-D77B5F673F91}"/>
              </a:ext>
            </a:extLst>
          </p:cNvPr>
          <p:cNvCxnSpPr/>
          <p:nvPr/>
        </p:nvCxnSpPr>
        <p:spPr bwMode="auto">
          <a:xfrm flipH="1">
            <a:off x="7242252" y="4191337"/>
            <a:ext cx="235517" cy="63970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053FFC57-58D6-44BA-B75E-2FD7D3F535D2}"/>
              </a:ext>
            </a:extLst>
          </p:cNvPr>
          <p:cNvCxnSpPr>
            <a:stCxn id="39" idx="1"/>
          </p:cNvCxnSpPr>
          <p:nvPr/>
        </p:nvCxnSpPr>
        <p:spPr bwMode="auto">
          <a:xfrm flipH="1">
            <a:off x="6819430" y="4191337"/>
            <a:ext cx="666092" cy="930831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49" name="Oval 48">
            <a:extLst>
              <a:ext uri="{FF2B5EF4-FFF2-40B4-BE49-F238E27FC236}">
                <a16:creationId xmlns:a16="http://schemas.microsoft.com/office/drawing/2014/main" id="{68945DB0-0501-441C-8FDB-71B9384ED6FD}"/>
              </a:ext>
            </a:extLst>
          </p:cNvPr>
          <p:cNvSpPr/>
          <p:nvPr/>
        </p:nvSpPr>
        <p:spPr bwMode="auto">
          <a:xfrm>
            <a:off x="8749471" y="2269538"/>
            <a:ext cx="837395" cy="241392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F72CE95-21DD-4BB1-BEB0-6CC72C4B9A57}"/>
              </a:ext>
            </a:extLst>
          </p:cNvPr>
          <p:cNvSpPr txBox="1"/>
          <p:nvPr/>
        </p:nvSpPr>
        <p:spPr>
          <a:xfrm>
            <a:off x="10287099" y="1601654"/>
            <a:ext cx="1470274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8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Cell where</a:t>
            </a:r>
          </a:p>
          <a:p>
            <a:r>
              <a:rPr lang="en-US" sz="18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data starts</a:t>
            </a: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6B3193D6-5F71-43A3-8158-282C3E9DBF42}"/>
              </a:ext>
            </a:extLst>
          </p:cNvPr>
          <p:cNvCxnSpPr>
            <a:stCxn id="50" idx="1"/>
          </p:cNvCxnSpPr>
          <p:nvPr/>
        </p:nvCxnSpPr>
        <p:spPr bwMode="auto">
          <a:xfrm flipH="1">
            <a:off x="9586866" y="1924820"/>
            <a:ext cx="700233" cy="366020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53" name="Oval 52">
            <a:extLst>
              <a:ext uri="{FF2B5EF4-FFF2-40B4-BE49-F238E27FC236}">
                <a16:creationId xmlns:a16="http://schemas.microsoft.com/office/drawing/2014/main" id="{7970E67A-01C8-468B-9CB3-A8C93DCD6065}"/>
              </a:ext>
            </a:extLst>
          </p:cNvPr>
          <p:cNvSpPr/>
          <p:nvPr/>
        </p:nvSpPr>
        <p:spPr bwMode="auto">
          <a:xfrm>
            <a:off x="9297210" y="2519208"/>
            <a:ext cx="837395" cy="241392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9F5C0A5-D61F-49F9-B20C-F64C54B98A87}"/>
              </a:ext>
            </a:extLst>
          </p:cNvPr>
          <p:cNvSpPr txBox="1"/>
          <p:nvPr/>
        </p:nvSpPr>
        <p:spPr>
          <a:xfrm>
            <a:off x="10134605" y="3723112"/>
            <a:ext cx="1727909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8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Number of</a:t>
            </a:r>
          </a:p>
          <a:p>
            <a:r>
              <a:rPr lang="en-US" sz="18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obs. columns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CB330714-BC74-4EFA-B08F-4B81F9EFC0C3}"/>
              </a:ext>
            </a:extLst>
          </p:cNvPr>
          <p:cNvCxnSpPr>
            <a:cxnSpLocks/>
            <a:stCxn id="54" idx="0"/>
          </p:cNvCxnSpPr>
          <p:nvPr/>
        </p:nvCxnSpPr>
        <p:spPr bwMode="auto">
          <a:xfrm flipH="1" flipV="1">
            <a:off x="9871653" y="2768878"/>
            <a:ext cx="1126907" cy="954234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61" name="Oval 60">
            <a:extLst>
              <a:ext uri="{FF2B5EF4-FFF2-40B4-BE49-F238E27FC236}">
                <a16:creationId xmlns:a16="http://schemas.microsoft.com/office/drawing/2014/main" id="{3004C05D-8029-4C22-B7E8-8687F354BBAA}"/>
              </a:ext>
            </a:extLst>
          </p:cNvPr>
          <p:cNvSpPr/>
          <p:nvPr/>
        </p:nvSpPr>
        <p:spPr bwMode="auto">
          <a:xfrm>
            <a:off x="5144640" y="4607353"/>
            <a:ext cx="837395" cy="241392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81E811EE-39BE-47A0-9D0E-34EED974B5E1}"/>
              </a:ext>
            </a:extLst>
          </p:cNvPr>
          <p:cNvCxnSpPr>
            <a:stCxn id="32" idx="2"/>
            <a:endCxn id="61" idx="1"/>
          </p:cNvCxnSpPr>
          <p:nvPr/>
        </p:nvCxnSpPr>
        <p:spPr bwMode="auto">
          <a:xfrm>
            <a:off x="4387747" y="1841501"/>
            <a:ext cx="879527" cy="2801203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17696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0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23" grpId="0" animBg="1"/>
      <p:bldP spid="24" grpId="0" animBg="1"/>
      <p:bldP spid="27" grpId="0" animBg="1"/>
      <p:bldP spid="32" grpId="0" animBg="1"/>
      <p:bldP spid="33" grpId="0" animBg="1"/>
      <p:bldP spid="34" grpId="0" animBg="1"/>
      <p:bldP spid="39" grpId="0" animBg="1"/>
      <p:bldP spid="40" grpId="0" animBg="1"/>
      <p:bldP spid="41" grpId="0" animBg="1"/>
      <p:bldP spid="42" grpId="0" animBg="1"/>
      <p:bldP spid="49" grpId="0" animBg="1"/>
      <p:bldP spid="50" grpId="0" animBg="1"/>
      <p:bldP spid="53" grpId="0" animBg="1"/>
      <p:bldP spid="54" grpId="0" animBg="1"/>
      <p:bldP spid="6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333DE-C36D-43D4-B992-DD52FDF3C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Excel Mappings</a:t>
            </a:r>
            <a:endParaRPr lang="en-US" sz="3600" b="1" dirty="0">
              <a:solidFill>
                <a:schemeClr val="accent5">
                  <a:lumMod val="50000"/>
                </a:schemeClr>
              </a:solidFill>
              <a:cs typeface="Calibri Ligh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49B300-9E6E-4595-B182-E65D45C90F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4015" y="2008137"/>
            <a:ext cx="7913369" cy="4366400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6B366079-B353-46ED-BF1B-084876848798}"/>
              </a:ext>
            </a:extLst>
          </p:cNvPr>
          <p:cNvSpPr/>
          <p:nvPr/>
        </p:nvSpPr>
        <p:spPr bwMode="auto">
          <a:xfrm>
            <a:off x="2121541" y="2951564"/>
            <a:ext cx="1603718" cy="302456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B7719FD-E477-466F-9872-E9641C9FA70E}"/>
              </a:ext>
            </a:extLst>
          </p:cNvPr>
          <p:cNvSpPr/>
          <p:nvPr/>
        </p:nvSpPr>
        <p:spPr bwMode="auto">
          <a:xfrm>
            <a:off x="2121541" y="3420656"/>
            <a:ext cx="1603718" cy="302456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0822140-F58A-4153-BA4A-06322809A843}"/>
              </a:ext>
            </a:extLst>
          </p:cNvPr>
          <p:cNvSpPr/>
          <p:nvPr/>
        </p:nvSpPr>
        <p:spPr bwMode="auto">
          <a:xfrm>
            <a:off x="2171114" y="4587722"/>
            <a:ext cx="1603718" cy="302456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B6EB0B-731C-43C9-8EFC-6C7490F077ED}"/>
              </a:ext>
            </a:extLst>
          </p:cNvPr>
          <p:cNvSpPr txBox="1"/>
          <p:nvPr/>
        </p:nvSpPr>
        <p:spPr>
          <a:xfrm>
            <a:off x="302332" y="2768878"/>
            <a:ext cx="1529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LB" dirty="0"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مفهوم</a:t>
            </a:r>
            <a:endParaRPr lang="en-US" sz="1800" dirty="0">
              <a:highlight>
                <a:srgbClr val="FFFF00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DAF7FA8-1CBE-422B-9AF1-DA6C7A58D9CC}"/>
              </a:ext>
            </a:extLst>
          </p:cNvPr>
          <p:cNvCxnSpPr>
            <a:cxnSpLocks/>
          </p:cNvCxnSpPr>
          <p:nvPr/>
        </p:nvCxnSpPr>
        <p:spPr bwMode="auto">
          <a:xfrm>
            <a:off x="1494300" y="2945767"/>
            <a:ext cx="627241" cy="51829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E267116-EA69-45F3-A4B0-F00DC2880210}"/>
              </a:ext>
            </a:extLst>
          </p:cNvPr>
          <p:cNvCxnSpPr>
            <a:cxnSpLocks/>
          </p:cNvCxnSpPr>
          <p:nvPr/>
        </p:nvCxnSpPr>
        <p:spPr bwMode="auto">
          <a:xfrm>
            <a:off x="1494300" y="2938968"/>
            <a:ext cx="627241" cy="490032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ED82560-985B-440A-B259-5023BDDE4747}"/>
              </a:ext>
            </a:extLst>
          </p:cNvPr>
          <p:cNvCxnSpPr>
            <a:cxnSpLocks/>
          </p:cNvCxnSpPr>
          <p:nvPr/>
        </p:nvCxnSpPr>
        <p:spPr bwMode="auto">
          <a:xfrm>
            <a:off x="1494300" y="2951564"/>
            <a:ext cx="850316" cy="1636158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2E31B096-B68A-4492-8F75-AB8A34073E32}"/>
              </a:ext>
            </a:extLst>
          </p:cNvPr>
          <p:cNvSpPr/>
          <p:nvPr/>
        </p:nvSpPr>
        <p:spPr bwMode="auto">
          <a:xfrm>
            <a:off x="4374168" y="5554208"/>
            <a:ext cx="837395" cy="241392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51A3B92-95BD-4FD6-9CFB-CD92E2544622}"/>
              </a:ext>
            </a:extLst>
          </p:cNvPr>
          <p:cNvSpPr/>
          <p:nvPr/>
        </p:nvSpPr>
        <p:spPr bwMode="auto">
          <a:xfrm>
            <a:off x="4387747" y="6014925"/>
            <a:ext cx="837395" cy="241392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A60703B-8B16-4800-84F7-41ECF19EB7B3}"/>
              </a:ext>
            </a:extLst>
          </p:cNvPr>
          <p:cNvSpPr txBox="1"/>
          <p:nvPr/>
        </p:nvSpPr>
        <p:spPr>
          <a:xfrm>
            <a:off x="302333" y="5531330"/>
            <a:ext cx="1204176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ar-LB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وظيفة المفهوم</a:t>
            </a:r>
          </a:p>
          <a:p>
            <a:endParaRPr lang="en-US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40E3187-B86B-4B1D-BDF7-EED11E0B0777}"/>
              </a:ext>
            </a:extLst>
          </p:cNvPr>
          <p:cNvCxnSpPr>
            <a:cxnSpLocks/>
            <a:stCxn id="27" idx="3"/>
          </p:cNvCxnSpPr>
          <p:nvPr/>
        </p:nvCxnSpPr>
        <p:spPr bwMode="auto">
          <a:xfrm flipV="1">
            <a:off x="1506509" y="5674906"/>
            <a:ext cx="2843390" cy="101441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C89431F-9412-45F3-A0C8-5EDAFCC5B26D}"/>
              </a:ext>
            </a:extLst>
          </p:cNvPr>
          <p:cNvCxnSpPr>
            <a:cxnSpLocks/>
            <a:stCxn id="27" idx="3"/>
          </p:cNvCxnSpPr>
          <p:nvPr/>
        </p:nvCxnSpPr>
        <p:spPr bwMode="auto">
          <a:xfrm>
            <a:off x="1506509" y="5776347"/>
            <a:ext cx="2881238" cy="356384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C992B778-46B8-4E7D-B084-1E8DA4682FAB}"/>
              </a:ext>
            </a:extLst>
          </p:cNvPr>
          <p:cNvSpPr txBox="1"/>
          <p:nvPr/>
        </p:nvSpPr>
        <p:spPr>
          <a:xfrm>
            <a:off x="3512924" y="1472169"/>
            <a:ext cx="1007007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ar-LB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نوع التعيين</a:t>
            </a:r>
            <a:endParaRPr lang="en-US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90390EAB-9854-4E4D-B8C3-57B5B58409FB}"/>
              </a:ext>
            </a:extLst>
          </p:cNvPr>
          <p:cNvSpPr/>
          <p:nvPr/>
        </p:nvSpPr>
        <p:spPr bwMode="auto">
          <a:xfrm>
            <a:off x="5080543" y="2510930"/>
            <a:ext cx="837395" cy="241392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095B0CE-ACBD-428D-9814-F471F1C69FCD}"/>
              </a:ext>
            </a:extLst>
          </p:cNvPr>
          <p:cNvSpPr/>
          <p:nvPr/>
        </p:nvSpPr>
        <p:spPr bwMode="auto">
          <a:xfrm>
            <a:off x="5042794" y="2971647"/>
            <a:ext cx="837395" cy="241392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B43A1F12-60AE-4E0F-9E56-3F4B19EB1503}"/>
              </a:ext>
            </a:extLst>
          </p:cNvPr>
          <p:cNvCxnSpPr>
            <a:cxnSpLocks/>
            <a:stCxn id="32" idx="2"/>
          </p:cNvCxnSpPr>
          <p:nvPr/>
        </p:nvCxnSpPr>
        <p:spPr bwMode="auto">
          <a:xfrm>
            <a:off x="4016428" y="1841501"/>
            <a:ext cx="1208714" cy="651359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30087D0-63B1-4985-BA01-E7B1A7890D68}"/>
              </a:ext>
            </a:extLst>
          </p:cNvPr>
          <p:cNvCxnSpPr>
            <a:stCxn id="32" idx="2"/>
            <a:endCxn id="34" idx="1"/>
          </p:cNvCxnSpPr>
          <p:nvPr/>
        </p:nvCxnSpPr>
        <p:spPr bwMode="auto">
          <a:xfrm>
            <a:off x="4016428" y="1841501"/>
            <a:ext cx="1149000" cy="1165497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6DED37FD-5E82-464A-91CF-C3A7F872208F}"/>
              </a:ext>
            </a:extLst>
          </p:cNvPr>
          <p:cNvSpPr txBox="1"/>
          <p:nvPr/>
        </p:nvSpPr>
        <p:spPr>
          <a:xfrm>
            <a:off x="7485522" y="4006671"/>
            <a:ext cx="134363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ar-LB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المكان أو القيمة</a:t>
            </a:r>
            <a:endParaRPr lang="en-US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E4F82E7D-C4C7-4C18-89AA-3113DC03E0D2}"/>
              </a:ext>
            </a:extLst>
          </p:cNvPr>
          <p:cNvSpPr/>
          <p:nvPr/>
        </p:nvSpPr>
        <p:spPr bwMode="auto">
          <a:xfrm>
            <a:off x="6073684" y="2740179"/>
            <a:ext cx="837395" cy="241392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F569B5C7-2551-421F-9636-695F23204B37}"/>
              </a:ext>
            </a:extLst>
          </p:cNvPr>
          <p:cNvSpPr/>
          <p:nvPr/>
        </p:nvSpPr>
        <p:spPr bwMode="auto">
          <a:xfrm>
            <a:off x="6360437" y="4134611"/>
            <a:ext cx="837395" cy="241392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2621F61-07D4-4F3B-BBAB-2F834D5E8B7E}"/>
              </a:ext>
            </a:extLst>
          </p:cNvPr>
          <p:cNvSpPr/>
          <p:nvPr/>
        </p:nvSpPr>
        <p:spPr bwMode="auto">
          <a:xfrm>
            <a:off x="5982035" y="5087283"/>
            <a:ext cx="837395" cy="241392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F4D9EAA4-FC6B-4810-81C1-14412EA74D23}"/>
              </a:ext>
            </a:extLst>
          </p:cNvPr>
          <p:cNvCxnSpPr>
            <a:stCxn id="39" idx="1"/>
          </p:cNvCxnSpPr>
          <p:nvPr/>
        </p:nvCxnSpPr>
        <p:spPr bwMode="auto">
          <a:xfrm flipH="1" flipV="1">
            <a:off x="6911080" y="2938969"/>
            <a:ext cx="574442" cy="1252368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7FEFE411-C830-4016-AD1F-D77B5F673F91}"/>
              </a:ext>
            </a:extLst>
          </p:cNvPr>
          <p:cNvCxnSpPr/>
          <p:nvPr/>
        </p:nvCxnSpPr>
        <p:spPr bwMode="auto">
          <a:xfrm flipH="1">
            <a:off x="7242252" y="4191337"/>
            <a:ext cx="235517" cy="63970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053FFC57-58D6-44BA-B75E-2FD7D3F535D2}"/>
              </a:ext>
            </a:extLst>
          </p:cNvPr>
          <p:cNvCxnSpPr>
            <a:stCxn id="39" idx="1"/>
          </p:cNvCxnSpPr>
          <p:nvPr/>
        </p:nvCxnSpPr>
        <p:spPr bwMode="auto">
          <a:xfrm flipH="1">
            <a:off x="6819430" y="4191337"/>
            <a:ext cx="666092" cy="930831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49" name="Oval 48">
            <a:extLst>
              <a:ext uri="{FF2B5EF4-FFF2-40B4-BE49-F238E27FC236}">
                <a16:creationId xmlns:a16="http://schemas.microsoft.com/office/drawing/2014/main" id="{68945DB0-0501-441C-8FDB-71B9384ED6FD}"/>
              </a:ext>
            </a:extLst>
          </p:cNvPr>
          <p:cNvSpPr/>
          <p:nvPr/>
        </p:nvSpPr>
        <p:spPr bwMode="auto">
          <a:xfrm>
            <a:off x="8749471" y="2269538"/>
            <a:ext cx="837395" cy="241392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F72CE95-21DD-4BB1-BEB0-6CC72C4B9A57}"/>
              </a:ext>
            </a:extLst>
          </p:cNvPr>
          <p:cNvSpPr txBox="1"/>
          <p:nvPr/>
        </p:nvSpPr>
        <p:spPr>
          <a:xfrm>
            <a:off x="10287099" y="1601654"/>
            <a:ext cx="1023037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ar-LB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الخلية حيث</a:t>
            </a:r>
          </a:p>
          <a:p>
            <a:r>
              <a:rPr lang="ar-LB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تبدأ البيانات</a:t>
            </a:r>
            <a:endParaRPr lang="en-US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6B3193D6-5F71-43A3-8158-282C3E9DBF42}"/>
              </a:ext>
            </a:extLst>
          </p:cNvPr>
          <p:cNvCxnSpPr>
            <a:stCxn id="50" idx="1"/>
          </p:cNvCxnSpPr>
          <p:nvPr/>
        </p:nvCxnSpPr>
        <p:spPr bwMode="auto">
          <a:xfrm flipH="1">
            <a:off x="9586867" y="1924820"/>
            <a:ext cx="700232" cy="366020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53" name="Oval 52">
            <a:extLst>
              <a:ext uri="{FF2B5EF4-FFF2-40B4-BE49-F238E27FC236}">
                <a16:creationId xmlns:a16="http://schemas.microsoft.com/office/drawing/2014/main" id="{7970E67A-01C8-468B-9CB3-A8C93DCD6065}"/>
              </a:ext>
            </a:extLst>
          </p:cNvPr>
          <p:cNvSpPr/>
          <p:nvPr/>
        </p:nvSpPr>
        <p:spPr bwMode="auto">
          <a:xfrm>
            <a:off x="9297210" y="2519208"/>
            <a:ext cx="837395" cy="241392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9F5C0A5-D61F-49F9-B20C-F64C54B98A87}"/>
              </a:ext>
            </a:extLst>
          </p:cNvPr>
          <p:cNvSpPr txBox="1"/>
          <p:nvPr/>
        </p:nvSpPr>
        <p:spPr>
          <a:xfrm>
            <a:off x="10134605" y="3723112"/>
            <a:ext cx="2066591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ar-LB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عدد المشاهدات - الأعمدة</a:t>
            </a:r>
            <a:endParaRPr lang="en-US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CB330714-BC74-4EFA-B08F-4B81F9EFC0C3}"/>
              </a:ext>
            </a:extLst>
          </p:cNvPr>
          <p:cNvCxnSpPr>
            <a:cxnSpLocks/>
            <a:stCxn id="54" idx="0"/>
          </p:cNvCxnSpPr>
          <p:nvPr/>
        </p:nvCxnSpPr>
        <p:spPr bwMode="auto">
          <a:xfrm flipH="1" flipV="1">
            <a:off x="9871665" y="2768878"/>
            <a:ext cx="1296236" cy="954234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61" name="Oval 60">
            <a:extLst>
              <a:ext uri="{FF2B5EF4-FFF2-40B4-BE49-F238E27FC236}">
                <a16:creationId xmlns:a16="http://schemas.microsoft.com/office/drawing/2014/main" id="{3004C05D-8029-4C22-B7E8-8687F354BBAA}"/>
              </a:ext>
            </a:extLst>
          </p:cNvPr>
          <p:cNvSpPr/>
          <p:nvPr/>
        </p:nvSpPr>
        <p:spPr bwMode="auto">
          <a:xfrm>
            <a:off x="5144640" y="4607353"/>
            <a:ext cx="837395" cy="241392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81E811EE-39BE-47A0-9D0E-34EED974B5E1}"/>
              </a:ext>
            </a:extLst>
          </p:cNvPr>
          <p:cNvCxnSpPr>
            <a:stCxn id="32" idx="2"/>
            <a:endCxn id="61" idx="1"/>
          </p:cNvCxnSpPr>
          <p:nvPr/>
        </p:nvCxnSpPr>
        <p:spPr bwMode="auto">
          <a:xfrm>
            <a:off x="4016428" y="1841501"/>
            <a:ext cx="1250846" cy="2801203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760379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0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23" grpId="0" animBg="1"/>
      <p:bldP spid="24" grpId="0" animBg="1"/>
      <p:bldP spid="27" grpId="0" animBg="1"/>
      <p:bldP spid="32" grpId="0" animBg="1"/>
      <p:bldP spid="33" grpId="0" animBg="1"/>
      <p:bldP spid="34" grpId="0" animBg="1"/>
      <p:bldP spid="39" grpId="0" animBg="1"/>
      <p:bldP spid="40" grpId="0" animBg="1"/>
      <p:bldP spid="41" grpId="0" animBg="1"/>
      <p:bldP spid="42" grpId="0" animBg="1"/>
      <p:bldP spid="49" grpId="0" animBg="1"/>
      <p:bldP spid="50" grpId="0" animBg="1"/>
      <p:bldP spid="53" grpId="0" animBg="1"/>
      <p:bldP spid="54" grpId="0" animBg="1"/>
      <p:bldP spid="6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F88C8-17EB-4B2E-A767-50703D0FE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Excel mappings worksheet</a:t>
            </a:r>
            <a:endParaRPr lang="en-US" sz="3600" b="1" dirty="0">
              <a:solidFill>
                <a:schemeClr val="accent5">
                  <a:lumMod val="50000"/>
                </a:schemeClr>
              </a:solidFill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337334-1BB3-4908-9521-3136FC4897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Element</a:t>
            </a:r>
            <a:r>
              <a:rPr lang="en-US" dirty="0"/>
              <a:t>: name of the DSD concept</a:t>
            </a:r>
          </a:p>
          <a:p>
            <a:r>
              <a:rPr lang="en-US" b="1" dirty="0"/>
              <a:t>Type</a:t>
            </a:r>
            <a:r>
              <a:rPr lang="en-US" dirty="0"/>
              <a:t>: role of the concept</a:t>
            </a:r>
          </a:p>
          <a:p>
            <a:pPr lvl="1"/>
            <a:r>
              <a:rPr lang="en-US" b="1" dirty="0"/>
              <a:t>DIM: </a:t>
            </a:r>
            <a:r>
              <a:rPr lang="en-US" dirty="0"/>
              <a:t>Dimension</a:t>
            </a:r>
          </a:p>
          <a:p>
            <a:pPr lvl="1"/>
            <a:r>
              <a:rPr lang="en-US" b="1" dirty="0"/>
              <a:t>ATT:</a:t>
            </a:r>
            <a:r>
              <a:rPr lang="en-US" dirty="0"/>
              <a:t> attribute</a:t>
            </a:r>
          </a:p>
          <a:p>
            <a:r>
              <a:rPr lang="en-US" b="1" dirty="0" err="1"/>
              <a:t>DataStart</a:t>
            </a:r>
            <a:r>
              <a:rPr lang="en-US" dirty="0"/>
              <a:t>: the first cell containing an observation</a:t>
            </a:r>
          </a:p>
          <a:p>
            <a:r>
              <a:rPr lang="en-US" b="1" dirty="0" err="1"/>
              <a:t>NumColumns</a:t>
            </a:r>
            <a:r>
              <a:rPr lang="en-US" dirty="0"/>
              <a:t>: number of observations per row</a:t>
            </a:r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071640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E1EE4-60FC-4B28-AB21-80BC28025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LB" dirty="0">
                <a:solidFill>
                  <a:schemeClr val="accent5">
                    <a:lumMod val="50000"/>
                  </a:schemeClr>
                </a:solidFill>
              </a:rPr>
              <a:t>ورقة</a:t>
            </a:r>
            <a:r>
              <a:rPr lang="ar-LB" dirty="0"/>
              <a:t> </a:t>
            </a:r>
            <a:r>
              <a:rPr lang="ar-LB" dirty="0">
                <a:solidFill>
                  <a:schemeClr val="accent5">
                    <a:lumMod val="50000"/>
                  </a:schemeClr>
                </a:solidFill>
              </a:rPr>
              <a:t>عمل تعيينات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Excel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AF4A62-478F-4EF3-8BC1-954338A30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algn="r" rtl="1"/>
            <a:r>
              <a:rPr lang="en-US" dirty="0"/>
              <a:t>Element</a:t>
            </a:r>
            <a:r>
              <a:rPr lang="ar-LB" dirty="0"/>
              <a:t>: اسم مفهوم </a:t>
            </a:r>
            <a:r>
              <a:rPr lang="en-US" dirty="0"/>
              <a:t>DSD</a:t>
            </a:r>
          </a:p>
          <a:p>
            <a:pPr algn="r" rtl="1"/>
            <a:r>
              <a:rPr lang="en-US" dirty="0"/>
              <a:t>Type</a:t>
            </a:r>
            <a:r>
              <a:rPr lang="ar-LB" dirty="0"/>
              <a:t>: دور المفهوم</a:t>
            </a:r>
          </a:p>
          <a:p>
            <a:pPr lvl="1" algn="r" rtl="1"/>
            <a:r>
              <a:rPr lang="en-US" dirty="0"/>
              <a:t>DIM</a:t>
            </a:r>
            <a:r>
              <a:rPr lang="ar-LB" dirty="0"/>
              <a:t>: البعد</a:t>
            </a:r>
          </a:p>
          <a:p>
            <a:pPr lvl="1" algn="r" rtl="1"/>
            <a:r>
              <a:rPr lang="en-US" dirty="0"/>
              <a:t>ATT</a:t>
            </a:r>
            <a:r>
              <a:rPr lang="ar-LB" dirty="0"/>
              <a:t>: السمة</a:t>
            </a:r>
          </a:p>
          <a:p>
            <a:pPr algn="r" rtl="1"/>
            <a:r>
              <a:rPr lang="en-US" dirty="0" err="1"/>
              <a:t>DataStart</a:t>
            </a:r>
            <a:r>
              <a:rPr lang="ar-LB" dirty="0"/>
              <a:t>: الخلية الأولى التي تحتوي على مشاهدة</a:t>
            </a:r>
          </a:p>
          <a:p>
            <a:pPr algn="r" rtl="1"/>
            <a:r>
              <a:rPr lang="en-US" dirty="0" err="1"/>
              <a:t>NumColumns</a:t>
            </a:r>
            <a:r>
              <a:rPr lang="ar-LB" dirty="0"/>
              <a:t>: عدد المشاهدات لكل صف</a:t>
            </a:r>
            <a:endParaRPr lang="en-US" dirty="0"/>
          </a:p>
          <a:p>
            <a:pPr lvl="1" algn="r" rtl="1"/>
            <a:endParaRPr lang="ar-LB" dirty="0"/>
          </a:p>
        </p:txBody>
      </p:sp>
    </p:spTree>
    <p:extLst>
      <p:ext uri="{BB962C8B-B14F-4D97-AF65-F5344CB8AC3E}">
        <p14:creationId xmlns:p14="http://schemas.microsoft.com/office/powerpoint/2010/main" val="35362421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F06FE-C219-40FF-9B8D-1F21EA703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Exercise 5: Using SDMX Converter</a:t>
            </a:r>
            <a:endParaRPr lang="en-US" sz="3600" b="1" dirty="0">
              <a:solidFill>
                <a:schemeClr val="accent5">
                  <a:lumMod val="50000"/>
                </a:schemeClr>
              </a:solidFill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E2FBEE-88F4-432D-91CA-6408096D1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+mn-lt"/>
                <a:cs typeface="+mn-lt"/>
              </a:rPr>
              <a:t>Use SDMX Converter to retrieve data from a pre-mapped spreadsheet and convert it to SDMX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5074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147E2-2831-4959-A2ED-CBD43D011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6652"/>
            <a:ext cx="10515600" cy="1325563"/>
          </a:xfrm>
        </p:spPr>
        <p:txBody>
          <a:bodyPr/>
          <a:lstStyle/>
          <a:p>
            <a:pPr algn="r" rtl="1"/>
            <a:r>
              <a:rPr lang="ar-LB" dirty="0">
                <a:solidFill>
                  <a:schemeClr val="accent5">
                    <a:lumMod val="50000"/>
                  </a:schemeClr>
                </a:solidFill>
              </a:rPr>
              <a:t>التمرين 5: استخدام محول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SDMX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96C1BC-FA1E-4B0C-A212-BCA514C281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LB" dirty="0"/>
              <a:t>استخدم محول </a:t>
            </a:r>
            <a:r>
              <a:rPr lang="en-US" dirty="0"/>
              <a:t>SDMX </a:t>
            </a:r>
            <a:r>
              <a:rPr lang="ar-LB" dirty="0"/>
              <a:t> لاسترداد البيانات من جدول بيانات تم تعيينه مسبقًا وتحويله إلى </a:t>
            </a:r>
            <a:r>
              <a:rPr lang="en-US" dirty="0"/>
              <a:t>SDMX</a:t>
            </a:r>
          </a:p>
        </p:txBody>
      </p:sp>
    </p:spTree>
    <p:extLst>
      <p:ext uri="{BB962C8B-B14F-4D97-AF65-F5344CB8AC3E}">
        <p14:creationId xmlns:p14="http://schemas.microsoft.com/office/powerpoint/2010/main" val="12430566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43D5D-8A67-49FC-A6F4-C086ADDFB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Column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</a:rPr>
              <a:t>PosType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: mapping or position type</a:t>
            </a:r>
            <a:endParaRPr lang="en-US" sz="3600" b="1" dirty="0">
              <a:solidFill>
                <a:schemeClr val="accent5">
                  <a:lumMod val="50000"/>
                </a:schemeClr>
              </a:solidFill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70FB1-C2BF-45DC-B7F6-9E66EF02C8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mapping/position types are supported:</a:t>
            </a:r>
          </a:p>
          <a:p>
            <a:pPr lvl="1"/>
            <a:r>
              <a:rPr lang="en-US" b="1" dirty="0"/>
              <a:t>CELL</a:t>
            </a:r>
            <a:endParaRPr lang="en-US" dirty="0"/>
          </a:p>
          <a:p>
            <a:pPr lvl="1"/>
            <a:r>
              <a:rPr lang="en-US" b="1" dirty="0"/>
              <a:t>ROW</a:t>
            </a:r>
          </a:p>
          <a:p>
            <a:pPr lvl="1"/>
            <a:r>
              <a:rPr lang="en-US" b="1" dirty="0"/>
              <a:t>COLUMN</a:t>
            </a:r>
            <a:endParaRPr lang="en-US" dirty="0"/>
          </a:p>
          <a:p>
            <a:pPr lvl="1"/>
            <a:r>
              <a:rPr lang="en-US" b="1" dirty="0"/>
              <a:t>FIX</a:t>
            </a:r>
            <a:endParaRPr lang="en-US" dirty="0"/>
          </a:p>
          <a:p>
            <a:pPr lvl="1"/>
            <a:r>
              <a:rPr lang="en-US" b="1" dirty="0"/>
              <a:t>OBS_LEVEL</a:t>
            </a:r>
            <a:endParaRPr lang="en-US" dirty="0"/>
          </a:p>
          <a:p>
            <a:pPr lvl="1"/>
            <a:r>
              <a:rPr lang="en-US" b="1" dirty="0"/>
              <a:t>MIXED</a:t>
            </a:r>
          </a:p>
          <a:p>
            <a:pPr lvl="1"/>
            <a:r>
              <a:rPr lang="en-US" b="1" dirty="0"/>
              <a:t>SKIP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256742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7BB0F-8FF3-4D92-9A9A-88D764B18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6653"/>
            <a:ext cx="10515600" cy="1325563"/>
          </a:xfrm>
        </p:spPr>
        <p:txBody>
          <a:bodyPr/>
          <a:lstStyle/>
          <a:p>
            <a:pPr algn="r" rtl="1"/>
            <a:r>
              <a:rPr lang="ar-LB" dirty="0">
                <a:solidFill>
                  <a:schemeClr val="accent5">
                    <a:lumMod val="50000"/>
                  </a:schemeClr>
                </a:solidFill>
              </a:rPr>
              <a:t>عمود</a:t>
            </a:r>
            <a:r>
              <a:rPr lang="ar-LB" dirty="0"/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</a:rPr>
              <a:t>PosType</a:t>
            </a:r>
            <a:r>
              <a:rPr lang="ar-LB" dirty="0">
                <a:solidFill>
                  <a:schemeClr val="accent5">
                    <a:lumMod val="50000"/>
                  </a:schemeClr>
                </a:solidFill>
              </a:rPr>
              <a:t>: نوع التعيين أو المواقع</a:t>
            </a: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963E2E-0006-41BA-9C21-F12519AD01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LB" dirty="0"/>
              <a:t>أنواع التعيينات / المواقع التي تدعم هي:</a:t>
            </a:r>
          </a:p>
          <a:p>
            <a:pPr lvl="1" algn="r" rtl="1"/>
            <a:r>
              <a:rPr lang="ar-LB" sz="2800" dirty="0"/>
              <a:t>خلية</a:t>
            </a:r>
          </a:p>
          <a:p>
            <a:pPr lvl="1" algn="r" rtl="1"/>
            <a:r>
              <a:rPr lang="ar-LB" sz="2800" dirty="0"/>
              <a:t>صف</a:t>
            </a:r>
          </a:p>
          <a:p>
            <a:pPr lvl="1" algn="r" rtl="1"/>
            <a:r>
              <a:rPr lang="ar-LB" sz="2800" dirty="0"/>
              <a:t>عمود</a:t>
            </a:r>
          </a:p>
          <a:p>
            <a:pPr lvl="1" algn="r" rtl="1"/>
            <a:r>
              <a:rPr lang="ar-LB" sz="2800" dirty="0"/>
              <a:t>تصحيح</a:t>
            </a:r>
          </a:p>
          <a:p>
            <a:pPr lvl="1" algn="r" rtl="1"/>
            <a:r>
              <a:rPr lang="ar-LB" sz="2800" dirty="0"/>
              <a:t>مستوى المشاهدة</a:t>
            </a:r>
            <a:endParaRPr lang="en-US" sz="2800" dirty="0"/>
          </a:p>
          <a:p>
            <a:pPr lvl="1" algn="r" rtl="1"/>
            <a:r>
              <a:rPr lang="ar-LB" sz="2800" dirty="0"/>
              <a:t>مختلط</a:t>
            </a:r>
          </a:p>
          <a:p>
            <a:pPr lvl="1" algn="r" rtl="1"/>
            <a:r>
              <a:rPr lang="ar-LB" sz="2800" dirty="0"/>
              <a:t>تخطى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58944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C7EA2-CF7F-4509-B192-F17C05E30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5368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accent5">
                    <a:lumMod val="50000"/>
                  </a:schemeClr>
                </a:solidFill>
              </a:rPr>
              <a:t>SDMX Converter</a:t>
            </a:r>
            <a:endParaRPr lang="en-US" sz="4000" b="1" dirty="0">
              <a:solidFill>
                <a:schemeClr val="accent5">
                  <a:lumMod val="50000"/>
                </a:schemeClr>
              </a:solidFill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23F575-64FA-4F57-8243-853BE67F6C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Software developed by Eurostat</a:t>
            </a:r>
          </a:p>
          <a:p>
            <a:r>
              <a:rPr lang="en-US" dirty="0"/>
              <a:t>Can be used to convert data from a variety of format into SDMX and vice versa</a:t>
            </a:r>
          </a:p>
          <a:p>
            <a:r>
              <a:rPr lang="en-US" dirty="0"/>
              <a:t>Supports CSV, Excel, DSPL, and others</a:t>
            </a:r>
          </a:p>
          <a:p>
            <a:r>
              <a:rPr lang="en-US" dirty="0"/>
              <a:t>Can be used to transform….</a:t>
            </a:r>
          </a:p>
          <a:p>
            <a:pPr lvl="1"/>
            <a:r>
              <a:rPr lang="en-US" dirty="0"/>
              <a:t>Non-SDMX data to SDMX</a:t>
            </a:r>
          </a:p>
          <a:p>
            <a:pPr lvl="1"/>
            <a:r>
              <a:rPr lang="en-US" dirty="0"/>
              <a:t>SDMX to non-SDMX</a:t>
            </a:r>
          </a:p>
          <a:p>
            <a:pPr lvl="1"/>
            <a:r>
              <a:rPr lang="en-US" dirty="0"/>
              <a:t>SDMX format to another SDMX format</a:t>
            </a:r>
          </a:p>
        </p:txBody>
      </p:sp>
    </p:spTree>
    <p:extLst>
      <p:ext uri="{BB962C8B-B14F-4D97-AF65-F5344CB8AC3E}">
        <p14:creationId xmlns:p14="http://schemas.microsoft.com/office/powerpoint/2010/main" val="5036683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B0F6A8AD-C21F-4788-8163-6F7231F9FE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733" y="3483807"/>
            <a:ext cx="3776132" cy="28113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C9D7F2-BC60-434B-B6FE-2C66943B5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>
                <a:solidFill>
                  <a:schemeClr val="accent5">
                    <a:lumMod val="50000"/>
                  </a:schemeClr>
                </a:solidFill>
              </a:rPr>
              <a:t>Mapping type: CELL</a:t>
            </a:r>
            <a:endParaRPr lang="en-US" sz="3600" b="1">
              <a:solidFill>
                <a:schemeClr val="accent5">
                  <a:lumMod val="50000"/>
                </a:schemeClr>
              </a:solidFill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E3C81E-94C8-4DB5-B806-2E17CC1726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value for the entire dataset is provided in the cell provided in the column </a:t>
            </a:r>
            <a:r>
              <a:rPr lang="en-US" b="1"/>
              <a:t>Position</a:t>
            </a:r>
          </a:p>
          <a:p>
            <a:r>
              <a:rPr lang="en-US"/>
              <a:t>E.g. if the spreadsheet is expected to only contain data for a single country, its code can be provided in a cell.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016D028-781E-4A63-BA7B-29C8855D74CD}"/>
              </a:ext>
            </a:extLst>
          </p:cNvPr>
          <p:cNvSpPr/>
          <p:nvPr/>
        </p:nvSpPr>
        <p:spPr bwMode="auto">
          <a:xfrm>
            <a:off x="3228084" y="5939320"/>
            <a:ext cx="2271684" cy="402258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25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B0F6A8AD-C21F-4788-8163-6F7231F9FE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733" y="3483807"/>
            <a:ext cx="3776132" cy="28113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C9D7F2-BC60-434B-B6FE-2C66943B5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LB" dirty="0">
                <a:solidFill>
                  <a:schemeClr val="accent5">
                    <a:lumMod val="50000"/>
                  </a:schemeClr>
                </a:solidFill>
              </a:rPr>
              <a:t>نوع التعيين: الخلية</a:t>
            </a: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E3C81E-94C8-4DB5-B806-2E17CC1726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LB" dirty="0"/>
              <a:t>يتم توفير قيمة مجموعة البيانات بأكملها في الخلية المتوفرة في العمود </a:t>
            </a:r>
            <a:r>
              <a:rPr lang="ar-LB" b="1" dirty="0"/>
              <a:t>المكان</a:t>
            </a:r>
          </a:p>
          <a:p>
            <a:pPr algn="r" rtl="1"/>
            <a:r>
              <a:rPr lang="ar-LB" dirty="0"/>
              <a:t>على سبيل المثال إذا كان من المتوقع أن يحتوي جدول البيانات على بيانات لبلد واحد فقط ، فيمكن توفير رمزه في خلية.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016D028-781E-4A63-BA7B-29C8855D74CD}"/>
              </a:ext>
            </a:extLst>
          </p:cNvPr>
          <p:cNvSpPr/>
          <p:nvPr/>
        </p:nvSpPr>
        <p:spPr bwMode="auto">
          <a:xfrm>
            <a:off x="3228084" y="5939320"/>
            <a:ext cx="2271684" cy="402258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64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10E06609-F6F4-413C-82ED-A42CFFDE46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333" y="2711081"/>
            <a:ext cx="8534400" cy="33662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A1B21D-19DC-43CA-B5EC-D99EBFC32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>
                <a:solidFill>
                  <a:schemeClr val="accent5">
                    <a:lumMod val="50000"/>
                  </a:schemeClr>
                </a:solidFill>
              </a:rPr>
              <a:t>Mapping type: ROW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8BF76C-1C47-47D7-BBCB-EB61C1B3BF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Values for the concept are stored in the row specified in </a:t>
            </a:r>
            <a:br>
              <a:rPr lang="en-US"/>
            </a:br>
            <a:r>
              <a:rPr lang="en-US"/>
              <a:t>column </a:t>
            </a:r>
            <a:r>
              <a:rPr lang="en-US" b="1"/>
              <a:t>Position</a:t>
            </a:r>
            <a:endParaRPr lang="en-US"/>
          </a:p>
          <a:p>
            <a:pPr lvl="1"/>
            <a:endParaRPr lang="en-US"/>
          </a:p>
          <a:p>
            <a:pPr lvl="1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064BE17-B71B-469F-87A8-7218E2CC4D4C}"/>
              </a:ext>
            </a:extLst>
          </p:cNvPr>
          <p:cNvSpPr/>
          <p:nvPr/>
        </p:nvSpPr>
        <p:spPr bwMode="auto">
          <a:xfrm>
            <a:off x="5917618" y="4252940"/>
            <a:ext cx="4054333" cy="430910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93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10E06609-F6F4-413C-82ED-A42CFFDE46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333" y="2711081"/>
            <a:ext cx="8534400" cy="33662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A1B21D-19DC-43CA-B5EC-D99EBFC32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LB" sz="3600" b="1" dirty="0">
                <a:solidFill>
                  <a:schemeClr val="accent5">
                    <a:lumMod val="50000"/>
                  </a:schemeClr>
                </a:solidFill>
              </a:rPr>
              <a:t>نوع التعيين: صف </a:t>
            </a:r>
            <a:endParaRPr lang="en-US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8BF76C-1C47-47D7-BBCB-EB61C1B3BF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r" rtl="1"/>
            <a:r>
              <a:rPr lang="ar-LB" dirty="0"/>
              <a:t>يتم تخزين قيم المفهوم في الصف المحدد في عمود </a:t>
            </a:r>
            <a:r>
              <a:rPr lang="ar-LB" b="1" dirty="0"/>
              <a:t>المكان</a:t>
            </a:r>
            <a:endParaRPr lang="en-US" b="1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064BE17-B71B-469F-87A8-7218E2CC4D4C}"/>
              </a:ext>
            </a:extLst>
          </p:cNvPr>
          <p:cNvSpPr/>
          <p:nvPr/>
        </p:nvSpPr>
        <p:spPr bwMode="auto">
          <a:xfrm>
            <a:off x="5917618" y="4252940"/>
            <a:ext cx="4054333" cy="430910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06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0F9DD-3940-4338-AEBE-5E5870753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>
                <a:solidFill>
                  <a:schemeClr val="accent5">
                    <a:lumMod val="50000"/>
                  </a:schemeClr>
                </a:solidFill>
              </a:rPr>
              <a:t>Mappings type: COLUMN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81A9E-A71B-4C28-A6EA-874B3AA557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Values for the concept are stored in the column specified in column </a:t>
            </a:r>
            <a:r>
              <a:rPr lang="en-US" b="1"/>
              <a:t>Position</a:t>
            </a:r>
            <a:r>
              <a:rPr lang="en-US"/>
              <a:t> </a:t>
            </a:r>
          </a:p>
          <a:p>
            <a:endParaRPr lang="en-US"/>
          </a:p>
        </p:txBody>
      </p:sp>
      <p:pic>
        <p:nvPicPr>
          <p:cNvPr id="6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CEE7BF8F-63A3-48F5-8C82-BB9C609147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4068" y="2668747"/>
            <a:ext cx="8119532" cy="3222304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5BECAB3-79A5-47FA-8191-C533A090EEA8}"/>
              </a:ext>
            </a:extLst>
          </p:cNvPr>
          <p:cNvSpPr/>
          <p:nvPr/>
        </p:nvSpPr>
        <p:spPr bwMode="auto">
          <a:xfrm>
            <a:off x="4893288" y="4373660"/>
            <a:ext cx="721895" cy="1526018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318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0F9DD-3940-4338-AEBE-5E5870753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LB" sz="3600" b="1" dirty="0">
                <a:solidFill>
                  <a:schemeClr val="accent5">
                    <a:lumMod val="50000"/>
                  </a:schemeClr>
                </a:solidFill>
              </a:rPr>
              <a:t>نوع التعيين: عمود </a:t>
            </a:r>
            <a:endParaRPr lang="en-US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81A9E-A71B-4C28-A6EA-874B3AA557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LB" dirty="0"/>
              <a:t>يتم تخزين قيم المفهوم في العمود المحدد في عمود </a:t>
            </a:r>
            <a:r>
              <a:rPr lang="ar-LB" b="1" dirty="0"/>
              <a:t>المكان</a:t>
            </a:r>
            <a:endParaRPr lang="en-US" b="1" dirty="0"/>
          </a:p>
        </p:txBody>
      </p:sp>
      <p:pic>
        <p:nvPicPr>
          <p:cNvPr id="6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CEE7BF8F-63A3-48F5-8C82-BB9C609147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4068" y="2668747"/>
            <a:ext cx="8119532" cy="3222304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5BECAB3-79A5-47FA-8191-C533A090EEA8}"/>
              </a:ext>
            </a:extLst>
          </p:cNvPr>
          <p:cNvSpPr/>
          <p:nvPr/>
        </p:nvSpPr>
        <p:spPr bwMode="auto">
          <a:xfrm>
            <a:off x="4893288" y="4373660"/>
            <a:ext cx="721895" cy="1526018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78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C7137-C42B-40AD-8F00-88E6C769A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>
                <a:solidFill>
                  <a:schemeClr val="accent5">
                    <a:lumMod val="50000"/>
                  </a:schemeClr>
                </a:solidFill>
              </a:rPr>
              <a:t>Mapping type: COLUMN (2)</a:t>
            </a:r>
            <a:endParaRPr lang="en-US" sz="3600" b="1">
              <a:solidFill>
                <a:schemeClr val="accent5">
                  <a:lumMod val="50000"/>
                </a:schemeClr>
              </a:solidFill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245544-0207-4C64-93DD-1E7226A06B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Also used with record-based representation (a.k.a. flat file), when each row contains one record or observation</a:t>
            </a:r>
            <a:endParaRPr lang="en-US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145CAC1-0979-49ED-85E4-53AA6B36CC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240" y="3477126"/>
            <a:ext cx="8448675" cy="2047875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FE9D0A6B-741E-4C52-83D3-2BA16B01C0F7}"/>
              </a:ext>
            </a:extLst>
          </p:cNvPr>
          <p:cNvSpPr/>
          <p:nvPr/>
        </p:nvSpPr>
        <p:spPr bwMode="auto">
          <a:xfrm>
            <a:off x="1330240" y="3477125"/>
            <a:ext cx="1082845" cy="2216149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EEF96D5-51B6-4667-BC8F-4CB71120ADDC}"/>
              </a:ext>
            </a:extLst>
          </p:cNvPr>
          <p:cNvSpPr/>
          <p:nvPr/>
        </p:nvSpPr>
        <p:spPr bwMode="auto">
          <a:xfrm>
            <a:off x="6283240" y="3477124"/>
            <a:ext cx="1082845" cy="2216149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45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C7137-C42B-40AD-8F00-88E6C769A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r" rtl="1"/>
            <a:r>
              <a:rPr lang="ar-LB" sz="3600" b="1" dirty="0">
                <a:solidFill>
                  <a:schemeClr val="accent5">
                    <a:lumMod val="50000"/>
                  </a:schemeClr>
                </a:solidFill>
              </a:rPr>
              <a:t>نوع التعيين: عمود 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(2)</a:t>
            </a:r>
            <a:endParaRPr lang="en-US" sz="3600" b="1" dirty="0">
              <a:solidFill>
                <a:schemeClr val="accent5">
                  <a:lumMod val="50000"/>
                </a:schemeClr>
              </a:solidFill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245544-0207-4C64-93DD-1E7226A06B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LB" dirty="0"/>
              <a:t>يستخدم أيضًا مع تمثيل المستند إلى سجل (ملف مسطح أيضًا) ، عندما يحتوي كل صف على سجل أو مشاهدة واحدة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145CAC1-0979-49ED-85E4-53AA6B36CC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240" y="3477126"/>
            <a:ext cx="8448675" cy="2047875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FE9D0A6B-741E-4C52-83D3-2BA16B01C0F7}"/>
              </a:ext>
            </a:extLst>
          </p:cNvPr>
          <p:cNvSpPr/>
          <p:nvPr/>
        </p:nvSpPr>
        <p:spPr bwMode="auto">
          <a:xfrm>
            <a:off x="1330240" y="3477125"/>
            <a:ext cx="1082845" cy="2216149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EEF96D5-51B6-4667-BC8F-4CB71120ADDC}"/>
              </a:ext>
            </a:extLst>
          </p:cNvPr>
          <p:cNvSpPr/>
          <p:nvPr/>
        </p:nvSpPr>
        <p:spPr bwMode="auto">
          <a:xfrm>
            <a:off x="6283240" y="3477124"/>
            <a:ext cx="1082845" cy="2216149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46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0528D-E8B8-4FA3-A998-24AC29F53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>
                <a:solidFill>
                  <a:schemeClr val="accent5">
                    <a:lumMod val="50000"/>
                  </a:schemeClr>
                </a:solidFill>
              </a:rPr>
              <a:t>Mapping type: FIX</a:t>
            </a:r>
            <a:endParaRPr lang="en-US" sz="3600" b="1">
              <a:solidFill>
                <a:schemeClr val="accent5">
                  <a:lumMod val="50000"/>
                </a:schemeClr>
              </a:solidFill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4AB30C-A390-41ED-92F6-05CBEEE34B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Fixed value for the entire dataset is stored in the column </a:t>
            </a:r>
            <a:r>
              <a:rPr lang="en-US" b="1"/>
              <a:t>Position </a:t>
            </a:r>
            <a:r>
              <a:rPr lang="en-US"/>
              <a:t>and does not appear in the data spreadsheet</a:t>
            </a:r>
          </a:p>
          <a:p>
            <a:pPr lvl="1"/>
            <a:r>
              <a:rPr lang="en-US"/>
              <a:t>E.g. if the data is always expected to be annual, frequency can be coded for the entire spreadsheet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5DCE64-7ABA-43A4-8495-4BD96C695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455" y="4014788"/>
            <a:ext cx="8809109" cy="1423486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0351B85-6ADC-4300-8519-C93A0EB07351}"/>
              </a:ext>
            </a:extLst>
          </p:cNvPr>
          <p:cNvSpPr/>
          <p:nvPr/>
        </p:nvSpPr>
        <p:spPr bwMode="auto">
          <a:xfrm>
            <a:off x="8039850" y="4822327"/>
            <a:ext cx="1082845" cy="615947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92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0528D-E8B8-4FA3-A998-24AC29F53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LB" sz="3600" b="1" dirty="0">
                <a:solidFill>
                  <a:schemeClr val="accent5">
                    <a:lumMod val="50000"/>
                  </a:schemeClr>
                </a:solidFill>
              </a:rPr>
              <a:t>نوع التعيين: تصحيح</a:t>
            </a:r>
            <a:endParaRPr lang="en-US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4AB30C-A390-41ED-92F6-05CBEEE34B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r" rtl="1"/>
            <a:r>
              <a:rPr lang="ar-LB" dirty="0"/>
              <a:t>يتم تخزين القيمة الثابتة لمجموعة البيانات بالكامل في عمود المكان ولا تظهر في جدول بيانات</a:t>
            </a:r>
          </a:p>
          <a:p>
            <a:pPr lvl="2" algn="r" rtl="1"/>
            <a:r>
              <a:rPr lang="ar-LB" dirty="0"/>
              <a:t>على سبيل المثال إذا كان من المتوقع دائمًا أن تكون البيانات سنوية ، فيمكن ترميز التردد لجدول البيانات بأكمله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5DCE64-7ABA-43A4-8495-4BD96C695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455" y="3263904"/>
            <a:ext cx="8809109" cy="1423486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0351B85-6ADC-4300-8519-C93A0EB07351}"/>
              </a:ext>
            </a:extLst>
          </p:cNvPr>
          <p:cNvSpPr/>
          <p:nvPr/>
        </p:nvSpPr>
        <p:spPr bwMode="auto">
          <a:xfrm>
            <a:off x="8039850" y="4822327"/>
            <a:ext cx="1082845" cy="615947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94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8DCFF-890E-4D23-8B50-2DE33A66F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LB" dirty="0"/>
              <a:t>محول </a:t>
            </a:r>
            <a:r>
              <a:rPr lang="en-US" dirty="0"/>
              <a:t>SDMX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C44F0D-D75D-4C1F-A37B-FDC99471E1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LB" sz="2600" dirty="0"/>
              <a:t>البرنامج طور</a:t>
            </a:r>
            <a:r>
              <a:rPr lang="en-US" sz="2600" dirty="0"/>
              <a:t> </a:t>
            </a:r>
            <a:r>
              <a:rPr lang="ar-LB" sz="2600" dirty="0"/>
              <a:t>من قبل </a:t>
            </a:r>
            <a:r>
              <a:rPr lang="ar-LB" sz="2600" dirty="0" err="1"/>
              <a:t>يوروستات</a:t>
            </a:r>
            <a:endParaRPr lang="ar-LB" sz="2600" dirty="0"/>
          </a:p>
          <a:p>
            <a:pPr algn="r" rtl="1"/>
            <a:r>
              <a:rPr lang="ar-LB" sz="2600" dirty="0"/>
              <a:t>يمكن استخدامه لتحويل البيانات من مجموعة مختلفة من الجداول/المعايير إلى</a:t>
            </a:r>
            <a:r>
              <a:rPr lang="en-US" sz="2600" dirty="0"/>
              <a:t>SDMX </a:t>
            </a:r>
            <a:r>
              <a:rPr lang="ar-LB" sz="2600" dirty="0"/>
              <a:t> والعكس</a:t>
            </a:r>
          </a:p>
          <a:p>
            <a:pPr algn="r" rtl="1"/>
            <a:r>
              <a:rPr lang="ar-LB" sz="2600" dirty="0"/>
              <a:t>يدعم</a:t>
            </a:r>
            <a:r>
              <a:rPr lang="en-US" sz="2600" dirty="0"/>
              <a:t>CSV </a:t>
            </a:r>
            <a:r>
              <a:rPr lang="ar-LB" sz="2600" dirty="0"/>
              <a:t> و</a:t>
            </a:r>
            <a:r>
              <a:rPr lang="en-US" sz="2600" dirty="0"/>
              <a:t>Excel</a:t>
            </a:r>
            <a:r>
              <a:rPr lang="ar-LB" sz="2600" dirty="0"/>
              <a:t> و</a:t>
            </a:r>
            <a:r>
              <a:rPr lang="en-US" sz="2600" dirty="0"/>
              <a:t> DSPL </a:t>
            </a:r>
            <a:r>
              <a:rPr lang="ar-LB" sz="2600" dirty="0"/>
              <a:t>وغيرها</a:t>
            </a:r>
          </a:p>
          <a:p>
            <a:pPr algn="r" rtl="1"/>
            <a:r>
              <a:rPr lang="ar-LB" sz="2600" dirty="0"/>
              <a:t>يمكن استخدامها لتحويل </a:t>
            </a:r>
          </a:p>
          <a:p>
            <a:pPr lvl="1" algn="r" rtl="1"/>
            <a:r>
              <a:rPr lang="ar-LB" sz="2200" dirty="0"/>
              <a:t>بيانات غير </a:t>
            </a:r>
            <a:r>
              <a:rPr lang="en-US" sz="2200" dirty="0"/>
              <a:t>SDMX </a:t>
            </a:r>
            <a:r>
              <a:rPr lang="ar-LB" sz="2200" dirty="0"/>
              <a:t> إلى </a:t>
            </a:r>
            <a:r>
              <a:rPr lang="en-US" sz="2200" dirty="0"/>
              <a:t>SDMX</a:t>
            </a:r>
          </a:p>
          <a:p>
            <a:pPr lvl="1" algn="r" rtl="1"/>
            <a:r>
              <a:rPr lang="ar-LB" sz="2200" dirty="0"/>
              <a:t>من </a:t>
            </a:r>
            <a:r>
              <a:rPr lang="en-US" sz="2200" dirty="0"/>
              <a:t>SDMX </a:t>
            </a:r>
            <a:r>
              <a:rPr lang="ar-LB" sz="2200" dirty="0"/>
              <a:t> إلى غير </a:t>
            </a:r>
            <a:r>
              <a:rPr lang="en-US" sz="2200" dirty="0"/>
              <a:t>SDMX</a:t>
            </a:r>
          </a:p>
          <a:p>
            <a:pPr lvl="1" algn="r" rtl="1"/>
            <a:r>
              <a:rPr lang="ar-LB" sz="2200" dirty="0"/>
              <a:t>معيار</a:t>
            </a:r>
            <a:r>
              <a:rPr lang="en-US" sz="2200" dirty="0"/>
              <a:t>SDMX </a:t>
            </a:r>
            <a:r>
              <a:rPr lang="ar-LB" sz="2200" dirty="0"/>
              <a:t> إلى معيار </a:t>
            </a:r>
            <a:r>
              <a:rPr lang="en-US" sz="2200" dirty="0"/>
              <a:t>SDMX </a:t>
            </a:r>
            <a:r>
              <a:rPr lang="ar-LB" sz="2200" dirty="0"/>
              <a:t>آخر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0846074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A1871-478A-4B33-8465-705DDE11B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>
                <a:solidFill>
                  <a:schemeClr val="accent5">
                    <a:lumMod val="50000"/>
                  </a:schemeClr>
                </a:solidFill>
              </a:rPr>
              <a:t>Mapping type: MIXED</a:t>
            </a:r>
            <a:endParaRPr lang="en-US" sz="3600" b="1">
              <a:solidFill>
                <a:schemeClr val="accent5">
                  <a:lumMod val="50000"/>
                </a:schemeClr>
              </a:solidFill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2A66B9-C344-45F4-9AD7-3E503F0BD0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The concept value is conditional</a:t>
            </a:r>
          </a:p>
          <a:p>
            <a:r>
              <a:rPr lang="en-US" dirty="0"/>
              <a:t>Can be used to provide a default value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“Use cell B3 for concept REF_AREA. If the cell is empty, </a:t>
            </a:r>
            <a:br>
              <a:rPr lang="en-US" dirty="0"/>
            </a:br>
            <a:r>
              <a:rPr lang="en-US" dirty="0"/>
              <a:t>use fixed value TH”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F7DF32-B751-4FEB-BE45-B6A95FC87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167" y="2989096"/>
            <a:ext cx="8717380" cy="1990685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7B2DF7D3-EFFA-41C1-BDB1-C9276A0C9D3C}"/>
              </a:ext>
            </a:extLst>
          </p:cNvPr>
          <p:cNvSpPr/>
          <p:nvPr/>
        </p:nvSpPr>
        <p:spPr bwMode="auto">
          <a:xfrm>
            <a:off x="919914" y="4319337"/>
            <a:ext cx="9138486" cy="469231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54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A1871-478A-4B33-8465-705DDE11B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LB" sz="3600" b="1" dirty="0">
                <a:solidFill>
                  <a:schemeClr val="accent5">
                    <a:lumMod val="50000"/>
                  </a:schemeClr>
                </a:solidFill>
              </a:rPr>
              <a:t>نوع التعيين: مختلط</a:t>
            </a:r>
            <a:endParaRPr lang="en-US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2A66B9-C344-45F4-9AD7-3E503F0BD0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LB" sz="2600" dirty="0"/>
              <a:t>قيمة المفهوم مشروطة</a:t>
            </a:r>
          </a:p>
          <a:p>
            <a:pPr algn="r" rtl="1"/>
            <a:r>
              <a:rPr lang="ar-LB" sz="2600" dirty="0"/>
              <a:t>يمكن استخدامها لتوفير قيمة افتراضية - </a:t>
            </a:r>
            <a:r>
              <a:rPr lang="en-US" sz="2600" dirty="0"/>
              <a:t>default</a:t>
            </a:r>
          </a:p>
          <a:p>
            <a:endParaRPr lang="en-US" sz="2600" dirty="0"/>
          </a:p>
          <a:p>
            <a:endParaRPr lang="en-US" sz="2600" dirty="0"/>
          </a:p>
          <a:p>
            <a:endParaRPr lang="en-US" sz="2600" dirty="0"/>
          </a:p>
          <a:p>
            <a:endParaRPr lang="en-US" sz="2600" dirty="0"/>
          </a:p>
          <a:p>
            <a:endParaRPr lang="en-US" sz="2600" dirty="0"/>
          </a:p>
          <a:p>
            <a:pPr algn="r" rtl="1"/>
            <a:r>
              <a:rPr lang="ar-LB" sz="2600" dirty="0"/>
              <a:t>"استخدم الخلية </a:t>
            </a:r>
            <a:r>
              <a:rPr lang="en-US" sz="2600" dirty="0"/>
              <a:t>B3</a:t>
            </a:r>
            <a:r>
              <a:rPr lang="ar-LB" sz="2600" dirty="0"/>
              <a:t> </a:t>
            </a:r>
            <a:r>
              <a:rPr lang="en-US" sz="2600" dirty="0"/>
              <a:t> </a:t>
            </a:r>
            <a:r>
              <a:rPr lang="ar-LB" sz="2600" dirty="0"/>
              <a:t>للمفهوم </a:t>
            </a:r>
            <a:r>
              <a:rPr lang="en-US" sz="2600" dirty="0"/>
              <a:t>.REF_AREA</a:t>
            </a:r>
            <a:r>
              <a:rPr lang="ar-LB" sz="2600" dirty="0"/>
              <a:t> إذا كانت الخلية فارغة ، فاستخدم القيمة الثابتة </a:t>
            </a:r>
            <a:r>
              <a:rPr lang="en-US" sz="2600" dirty="0"/>
              <a:t>TH "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F7DF32-B751-4FEB-BE45-B6A95FC87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167" y="2989096"/>
            <a:ext cx="8717380" cy="1990685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7B2DF7D3-EFFA-41C1-BDB1-C9276A0C9D3C}"/>
              </a:ext>
            </a:extLst>
          </p:cNvPr>
          <p:cNvSpPr/>
          <p:nvPr/>
        </p:nvSpPr>
        <p:spPr bwMode="auto">
          <a:xfrm>
            <a:off x="919914" y="4319337"/>
            <a:ext cx="9138486" cy="469231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60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CCABF-0E00-41B5-A8B3-7DFB4394C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z="3600" b="1">
                <a:solidFill>
                  <a:schemeClr val="accent5">
                    <a:lumMod val="50000"/>
                  </a:schemeClr>
                </a:solidFill>
              </a:rPr>
              <a:t>Mapping</a:t>
            </a:r>
            <a:r>
              <a:rPr lang="en-US" sz="3600" b="1"/>
              <a:t> </a:t>
            </a:r>
            <a:r>
              <a:rPr lang="en-US" sz="3600" b="1">
                <a:solidFill>
                  <a:schemeClr val="accent5">
                    <a:lumMod val="50000"/>
                  </a:schemeClr>
                </a:solidFill>
              </a:rPr>
              <a:t>type:</a:t>
            </a:r>
            <a:r>
              <a:rPr lang="en-US" sz="3600" b="1"/>
              <a:t> </a:t>
            </a:r>
            <a:r>
              <a:rPr lang="en-US" sz="3600" b="1">
                <a:solidFill>
                  <a:schemeClr val="accent5">
                    <a:lumMod val="50000"/>
                  </a:schemeClr>
                </a:solidFill>
              </a:rPr>
              <a:t>SKIP</a:t>
            </a:r>
            <a:r>
              <a:rPr lang="en-US" sz="3600"/>
              <a:t>​</a:t>
            </a:r>
            <a:endParaRPr lang="en-US" sz="3600">
              <a:cs typeface="Calibri Light"/>
            </a:endParaRPr>
          </a:p>
        </p:txBody>
      </p:sp>
      <p:sp>
        <p:nvSpPr>
          <p:cNvPr id="6" name="AutoShape 6" descr="data:image/jpg;base64,%20/9j/4AAQSkZJRgABAQEAYABgAAD/2wBDAAUDBAQEAwUEBAQFBQUGBwwIBwcHBw8LCwkMEQ8SEhEPERETFhwXExQaFRERGCEYGh0dHx8fExciJCIeJBweHx7/2wBDAQUFBQcGBw4ICA4eFBEUHh4eHh4eHh4eHh4eHh4eHh4eHh4eHh4eHh4eHh4eHh4eHh4eHh4eHh4eHh4eHh4eHh7/wAARCABjBC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jrnvG3hCz8W2gtL/AFbX7G32Mkkem6g1ssysMFXAHzDBrca3ibr5n/fw0w2UB6+d/wB/m/xpNJ7jTa2MLwP4KsfCFu9rp2r+Iry3MYjjh1HUWuUhUZ/1YI+XrV7wp4a0vwzZXFrpMMqpc3Ul3M0r73klkYsxJ+pNWzptqev2j/wIf/GmHSbM9Tdf+BUn+NU227k2VrGhtb0NP8EoJNP1WNs4bUZ1P0OKyTolgepvP/AyX/4qr3gTT7f7Bfx5n2pqMyr+/fOMjrzzSauM5q2+B/hm2t5rG38QeMItLnmklm01NakFpJ5jFpFMfQqxJyO+TXV634E8M6r4Ck8DtYC00J4fJFtaHygiZzhcdK2/7OtvWf8A7/v/AI0f2dbes/8A3/f/ABo6W/rQL683U5zxV8P9I1+Wzuf7Q1nSL20h8hLzSr5radouP3bOvLLkA49QKzIvg/4LTQ7PSPs948NvqaarLI9yTLeXKsGEk7dZDkDr2Fdt/Z1t6z/9/wB/8aP7OtvWf/v+/wDjRf8Az/G/56+orK1v62t+WhW8V6Bpnifw3e+HtXhMun3sRhmRW2kr7HtXGX/wc8O3F/Yaha614o0u8sdNj0yO4sNWeGR7dMbVcj73QHNd5/Z1t6z/APf9/wDGj+zrb1n/AO/7/wCNFuv9df8AN/eVfS39dP8AJfcc94R+H+geGbLU4bRr67udVOb6+vrgzXVx8u0bpDyQB09KqXnwv8LXPwwg+HTLfpokCRpF5dyVmXYwZSH65BArrP7OtvWf/v8Av/jR/Z1t6z/9/wB/8aHr+H4bfd0EtPx/Hc5nwv8AD+20G6lmHinxdqiSQmEwanq8lxEARjIVuh961vBPhfSvB/hi28OaKsy2FsGEYlkLt8xJOWPXkmtD+zrb1n/7/v8A40f2dbes/wD3/f8Axp3/AK/r1FZGb4M8KaR4Rsruz0dZ1iu72a9l82QufNlcs+M9Bknik1jwno+q+LNG8T3aznUdHEq2hWUhAJBhty9+BWn/AGdbes//AH/f/Gj+zrb1n/7/AL/40uqfb/hvyHbRruc74s8YanoeqfYrTwB4p12PYG+1actsYsn+H95MjZH0rPsvElx4ukfw5rXwx8V6dp99E8c8+opaeQF2nhtk7Nz0GFPJrsv7OtvWf/v+/wDjR/Z1t6z/APf9/wDGhJbPUbfbQ4rRvhJ4bsNcsdWvNR1/XJdOYvYRavqL3UNo3GGjRuFIAAB7Cuj8S+E9I8Q6roup6ikzXGi3RurMpIVAkKMnzDuMMeK0v7OtvWf/AL/v/jR/Z1t6z/8Af9/8ad3p5E2WvmZGteDdF1jxjo3iq/S4kv8ARlkFmvmkRKXGGYp0LY70vj/wbonjjRYtJ12OdoIbmO6iaCUxukqZ2sGHTqfzrW/s629Z/wDv+/8AjR/Z1t6z/wDf9/8AGktLW6a/O9/zH1v8jM1/wlpGua7oetX6ztd6JM81mVlKgMyMh3D+LhjVrxT4f0fxRodxomu2MV7YXC7ZIpFyD6EehHrVn+zrb1n/AO/7/wCNH9nW3rP/AN/3/wAaTSa5XsNNp3W5w+mfCHw5b39pdanqviPxClk4ktbbWdTe7ghkH3ZFRuAwGQD2ya1fGHw/0rxJqkeqnU9c0bUFi8l7nSL9rWSWPOQjlfvAE5Aro/7OtvWf/v8Av/jR/Z1t6z/9/wB/8ab13ElbYzfA3hLQ/BehjR9BtfJgMhlldzuknkb70kjdWc4GSfSt2qn9nW3rP/3/AH/xo/s629Z/+/7/AONNtvcEi3RVT+zrb1n/AO/7/wCNH9nW3rP/AN/3/wAaQFuiqn9nW3rP/wB/3/xo/s629Z/+/wC/+NAFuiqn9nW3rP8A9/3/AMaP7OtvWf8A7/v/AI0AW6Kqf2dbes//AH/f/Gj+zrb1n/7/AL/40AW6Kqf2dbes/wD3/f8Axo/s629Z/wDv+/8AjQBboqp/Z1t6z/8Af9/8aP7OtvWf/v8Av/jQBboqp/Z1t6z/APf9/wDGj+zrb1n/AO/7/wCNACaz/wAg2X/gP/oQrH+IfgvR/HOjRaXrEl9FHDcR3MMtncGGWOVGDKysOQQQDV/VbGCOwkdTNkY6zMe496tf2dbes/8A3/f/ABpNXGm0cfoPwr8O6drltrV/fa54ivrM7rKXW79rw2jd2i3fcJ4yR6Ct2bwnpEvjmDxk6z/2rBZPZIwlOzymZWPy9M5Uc1p/2dbes/8A3/f/ABo/s629Z/8Av+/+NVd6eX67/mTbfzMPS/Anh7TofEUMMEzxeIp3n1BZJSwdmjEZx6Dao4rO074V+ENP+GM3w5tLa5j0KZSJFE581ssGJ39c5Arrf7OtvWf/AL/v/jR/Z1t6z/8Af9/8amytbyS+S2XyKu7qXW9/m+pJp1pDYafb2NuGENvEsUe45O1RgZP0FT1U/s629Z/+/wC/+NH9nW3rP/3/AH/xqm23dkpJKyLdFVP7OtvWf/v+/wDjR/Z1t6z/APf9/wDGkMJ/+Qra/wDXOT/2WqEfhjS4/Gcni1Vm/tOSz+xMfMOzy9wb7vTOVHNSzWNuNSt0zNho5Cf3zZ42981a/s629Z/+/wC/+NHW/wDXYOljM8ZeE9I8WQ6fDq6zsun30V9B5UpTEsbblzjqMjpTNP8AB2i2fja/8Yqk8ur3sCWzSzSlxFEvOyMfwgnBOOuBWt/Z1t6z/wDf9/8AGj+zrb1n/wC/7/40LTb+rq35aA9d/wCrO/56mPoXgzRdE8Xaz4m037VDd6zsa8i84+QzqoUOE6BsAZPeujqp/Z1t6z/9/wB/8aP7OtvWf/v+/wDjR0S7B1bLdFVP7OtvWf8A7/v/AI0f2dbes/8A3/f/ABoAt0VU/s629Z/+/wC/+NH9nW3rP/3/AH/xoAt0VU/s629Z/wDv+/8AjR/Z1t6z/wDf9/8AGgC3RVT+zrb1n/7/AL/40f2dbes//f8Af/GgC3RVT+zrb1n/AO/7/wCNH9nW3rP/AN/3/wAaALdFVP7OtvWf/v8Av/jR/Z1t6z/9/wB/8aAKk95Jp+n6pew2F1qEkMrOttbBfNlIVflXcyrn6kVyP/Cydc/6JD4+/wC+LH/5Jrr7Gxgd7rJm+WcgYmYcYHvVr+zrb1n/AO/7/wCNIfQw72wtPiF4AuNN8QaNqmlWuqQPDc2VyyJcRqcqQTGzKCRyME9RXQafaw2NjBZW+4RQRrGm45OAMDmo/wCzrb1n/wC/7/40f2dbes//AH/f/Gq72J7XLdFVP7OtvWf/AL/v/jR/Z1t6z/8Af9/8aQy3RVT+zrb1n/7/AL/40f2dbes//f8Af/GgC3RVT+zrb1n/AO/7/wCNH9nW3rP/AN/3/wAaALdFVP7OtvWf/v8Av/jR/Z1t6z/9/wB/8aADVv8Aj2T/AK7R/wDoYq3WVqVjAluhUzcyxjmZj1Ye9Wv7OtvWf/v+/wDjQBboqp/Z1t6z/wDf9/8AGj+zrb1n/wC/7/40AW6Kqf2dbes//f8Af/Gj+zrb1n/7/v8A40AW6Kqf2dbes/8A3/f/ABo/s629Z/8Av+/+NAFuiqn9nW3rP/3/AH/xo/s629Z/+/7/AONAFuiqn9nW3rP/AN/3/wAaP7OtvWf/AL/v/jQBbqpZ/wDH9ff76f8AoAo/s629Z/8Av+/+NVbWxga8vFJmwrrjEzf3R780AatFVP7OtvWf/v8Av/jR/Z1t6z/9/wB/8aALdFVP7OtvWf8A7/v/AI0f2dbes/8A3/f/ABoAt0VU/s629Z/+/wC/+NH9nW3rP/3/AH/xoAt0VU/s629Z/wDv+/8AjR/Z1t6z/wDf9/8AGgC3RVT+zrb1n/7/AL/40f2dbes//f8Af/GgC3RVT+zrb1n/AO/7/wCNH9nW3rP/AN/3/wAaALdFVP7OtvWf/v8Av/jR/Z1t6z/9/wB/8aALdFVP7OtvWf8A7/v/AI0f2dbes/8A3/f/ABoAt0VU/s629Z/+/wC/+NH9nW3rP/3/AH/xoAt0VU/s629Z/wDv+/8AjR/Z1t6z/wDf9/8AGgC3VPWv+QXP/u/1pf7OtvWf/v8Av/jVXVbGCPTpnUzZC95mI6/WgDVoqp/Z1t6z/wDf9/8AGj+zrb1n/wC/7/40AW6Kqf2dbes//f8Af/Gj+zrb1n/7/v8A40AW6Kqf2dbes/8A3/f/ABo/s629Z/8Av+/+NAFuiqn9nW3rP/3/AH/xo/s629Z/+/7/AONAFuiqn9nW3rP/AN/3/wAaP7OtvWf/AL/v/jQBboqp/Z1t6z/9/wB/8aP7OtvWf/v+/wDjQBzfi/8A5Cw/65L/ADNFM8URJBqQSPdjywfmYse/c0UAWq8/+McvxDg0i6uPB+p6TpenwadcTXl1cQGW4R1RivlAMADwPmOcdcHpXoFcn8WtX0nTfAGuxalq1hYyT6bcLClzcpE0reW3ChiNx+lY121Tk1vZ/kaUVeaTK2i65rEfwYt/ECq2p6sml+f+8PM0gzycfn+Fecw65r2n6P4L8Uaf8QNV13VNeu4VutIlZJLVlkXMixxBQ0WzkgsxxtxzXQ6T4pMX7PJufB+o2Oo6zY6SGENrMk8kJJIyUUk5AycEdq4A6H4G8MWPh/xX8N/FEt/42urqBZzHe/aZtSWVx5/nw5JXgs+WA2lRXXL/AHmXbmX5vp2ezfTpc5460I662f5Ld91079bH002AxA6Zp3gxzHpmryDkrqFw35Ypgzgbhg45HoaPCX/IG1r/AK/rn+lYT0izWGrR5n8CPjB4g8U+K7zQ/GVjZWa3s902gXFupVbiOCVo3jOScuNhPbgdK7b4ceL9W8QeOfG+i362otdDv47e0MSEMUaMMd5JOTk9sV5N4D8I3fif9n2K/wBDOzxJoeu6jqGkSqcEypdykxZ/uyAFD7NVX4SfEqzt9F+LXxEu4Xsgt2jPDICGScQhDH9dwqnJR5r/AGY/frGz9d16+ocrcrLrKy8rN3X5P7+x3J+K2uL8XvsEkFgngo6mdDW6KnzTfCN2Yls4CgxlcY6sOa1vjhqfxG8K+G9c8XeH/EegRadptm1wlhdaM8sjlVyQZROo5I/u8V5bc+BPi1H8A202TTvB5ePGtPcG8uvtpuFcTsxXy9vmHBB+bHJruPiL4oh8Zfsh6v4lhZf9N0CRpQD92UIVdfwYMPwpVIuNNq+sbL71v96l8rDpNTqRf2Zfo/8AJr53Ok0O8+IVj4OvPEviDxHoWpx/2Ybm3t7XR3tjHJt3DcxnfcPbArpPhjrd54k+HHh7xBqCwreajpkF1OIlKoHeNWO0EnAyfWqi2k2ofCEWdqu+afRwka+pMXArjPg58Q/CGj/BvRLHWte0/TdS0fTUs7ywuZhHcpLCgRlETfOxJXjAO7jGauq1F1V2tb/ya/6fgY0ryhTl3vf1tG36/iZb/FjxUP2f/EPjkR6b/a2n31xbwDyG8nakm1dy7sk468itPW/FfxE8B6j4cuvFGp6H4k0zW75NPMNhpj2U8EjqWWQbpZN6gKQRgdc5rzvVtMvNP/Yv1+bULea0fUbi5vFilUo6JJMduQeQSMHnnmuj8V6DZ/DTxd4O8ZXd/qut6BJMtjcrrd49+dOlkX93cQtKSYzkbDtx9+mlaaT7xT+5XXld6X7s0qtNNx299r0vo/ktbdUdVr/iPx/qnxpv/A/hjWtE0i0stJivjLeaU927s7lSvE0YA4969E8KW3iC10ryvE2rWOqX28nz7Oya1j28YGwu5z15zXhXi+28M3n7UGrJ4j8WXXh2EeHLdoprbXG00yHzDwWV1Lj2r3DwOdGXw5bwaDrja3ZQ5jW7fUTeuxHUNKWJY89zUw/hp+v5v7gqfxGvT/0lM26KKKQBRRRQAUUUUAFFFFABRRRQAUUUUAFFFFABRRRQAUUUUAFFFFABRRRQAUUUUAFFFFABRRRQBT1r/kGy/wDAf/QhSa9qVtouh3+sXjBLaxtpLiVvREUsf0FLrX/INl/4D/6EK8s/ac1K9vNC0r4faHJA2s+KLxbdIpXZUaBDvm3lQSEKKwJA6E1E725Y7vRfP+rlQte8tlq/RD/gl8QvE/iTWL/RvGNtYWN/LaR6npkcCMu60kZ1UNkncw2AkjH3hxWb4+1n4u+GvE/hrSY/F/hadPEGotZozeHpQbcCJ5Ax/wBJ+f7mO3XNc78QJPHngfxd4K8e+JtP8KWek6ZONIu20q6uJH+zzbQCwkRQFUpx/vGuy+ObL/wsX4WHIwdffH/gLNWtoylBra9vx/ya+dzNuUYzv/LzfOz/AFT+Vjb1LTfi1b6SZo/HXhjz4Ud5GPhuTa4AyAB9q4/M1j/ArWPiV4x8NaN4v1zxH4eOnXqM8un22jSRyDBIwJTOR2/u16frv/IFvf8Arg//AKCa86/ZTYN8BPDBUgjyG5H++1Km9Z+XL+PN/kOotIebf6HqNFFFIYUUUUAVJ/8AkK2v/XOT/wBlrznxRrnjzUPi2/g3wtrWi6RbQ6V9ueW90t7tnbeq7RtljwPm9+lejT/8hW1/65yf+y1454j8NWnif9pS4tLrVNb0/wArw4JA2l6nLZu371BhmjIJHPQ8UkrzivX/ANJbG3aEn6f+lJG5498TeNPA/hzw6b7UtI1XUdQ162sbiePT2gj8mWQKdqeYxDYPXcfpVjxH451fwn8WNP0rxF9jTwnrNsy2N6sRRre6QbjHK5bGGXcQcD7tc18eNJg0Hwn4H0yG91C7ji8V2AWa/vHuZmzMD80jksfxNN+Pts3xQ1i1+Dmj3EEYZRf63emESmyiXiNVB4EjsfUHarU7u146vma+XLH8rt+orK9m7LlT+fNK336I7L4T+LNb8bXut64Y7eHwsLk2+i/uSJrhU+WSYtuwVLhtox0wc139eY/s/eI2uNAn8D6vHb2niHwswsLu2jAQNEoxDMqj+F02njucV6dVSSVuXays+/n89yU2276O+3by/rfcKKKKkoKKKKACiiigAooooAKKKKACiiigClYsqG9djhVnYk+g2rXmWg+KvHnxIuL7UfBF7o/h/wAO2lzJa295f2LX0moMjYaRUWSPy0GOMls57V6TFGZrfUoV4Lyuo/FBXjX7OfijQ/BnhGfwB4u1Ky0DWdDu5o3jv5FtluIy52SxsxAcEdwT70o2cmn20/X7v1v0G9I3Xf8Az/r/AIc9e8It4iOkKniiOxGoRuyNLZsfLmUHhwp5TI/hyceprYrO8P65pev2bXukXQu7ZZDGJlRgjEdSpIww9xke9aNU9SUFFFFIYUUUUAFFFFABRRRQBU1b/j2T/rtH/wChirdVNW/49k/67R/+hirdABRRRQAUUUUAFFFFABRRRQAUUUUAFVLP/j+vv99P/QBVuqln/wAf19/vp/6AKALdFFFABRRRQAUUUUAFFFFABRRRQAUUUUAFFFFABRRRQAUUUUAFFFFABVPWv+QXP/u/1q5VPWv+QXP/ALv9aALlFFFABRRRQAUUUUAFFFFABRRRQAUUUUAch4v/AOQsP+uS/wAzRR4v/wCQsP8Arkv8zRQA43FuvWaMf8Cqhqlr4c1PZ/atnpN/5f3PtcEcuz6bgcVqYHoPypH2JG0j7FRRlmbACj1JPQUAZGnQeF9KaRtNtdG09pBiQ2sEcJce+0DP41DZW/g3T7z7bZWegWd1z+/gtoo5OevzKAea3IzFIgeMxujDIZcEEexFV7e+024uGt7e+sJ50zuiimR3XHXKg5FHUCI63ow66pZj/tqKt+Bb+wOn6gxu4CkmozMp3jDKSOfpT9qf3E/75FTeBFX7HqXyjH9pT9vcUAadnNotlD5Fm9lbRbi2yLai5JyTgdySTVVrXws0E8DWmkGG4k8yaMwx7ZH/ALzDHJ9zWztX+6Pyo2r/AHR+VAFVr/TmQo11blSMEFxgiqiJ4dTTm01YtMWxYENbBEERBOTlenJJz9a1dq/3R+VG1f7o/KgCpHfabGixx3VsiKMKqsAAPasq70jwVeah/aN3pOg3F7uDfaJbWJpMjodxGciug2r/AHR+VG1f7o/KjrcOlihezaLe2zWt49lcwOMNFLtdG+oPFNvJNDvbb7NeGxuYMg+XKFdcjocHjitHav8AdH5UbV/uj8qAMHVdL8G6tOs+qaZod/Kq7Q9zbRSMB6ZYHirWlL4e0m1+y6XHpthb7i3lWyJGmT1OFwM1qbV/uj8qNq/3R+VAFb+0bD/n8g/77FH9o2H/AD+Qf99irO1f7o/Kjav90flQBW/tGw/5/IP++xR/aNh/z+Qf99irO1f7o/Kjav8AdH5UAVv7RsP+fyD/AL7FH9o2H/P5B/32Ks7V/uj8qNq/3R+VAFb+0bD/AJ/IP++xR/aNh/z+Qf8AfYqztX+6Pyo2r/dH5UAVv7RsP+fyD/vsUf2jYf8AP5B/32Ks7V/uj8qNq/3R+VAFb+0bD/n8g/77FH9o2H/P5B/32Ks7V/uj8qNq/wB0flQBW/tGw/5/IP8AvsUf2jYf8/kH/fYqztX+6Pyo2r/dH5UAVv7RsP8An8g/77FH9o2H/P5B/wB9irO1f7o/Kjav90flQBW/tGw/5/IP++xR/aNh/wA/kH/fYqztX+6Pyo2r/dH5UAVv7RsP+fyD/vsUf2jYf8/kH/fYqztX+6Pyo2r/AHR+VAFb+0bD/n8g/wC+xR/aNh/z+Qf99irO1f7o/Kjav90flQBW/tGw/wCfyD/vsUf2jYf8/kH/AH2Ks7V/uj8qNq/3R+VAFb+0bD/n8g/77FH9o2H/AD+Qf99irO1f7o/Kjav90flQBW/tGw/5/IP++xR/aNh/z+Qf99irO1f7o/Kjav8AdH5UAZmrX1nJYSJHdQsxxgBx6inSyaHNeQ3kpsJLmEERTMFLxg8Ha3UZ9ql1lV/s2X5R/D2/2hVzav8AdH5UAZ99Lol/bNbXzWN1A33o5grqfwPFE8uiXEkMk7WMrwNuhZwrGNsYypPQ4JHHrWhtX+6Pyo2r/dH5UAVW1DT2Uq13bkEYILjBqKzn0aytktrOSytoEGEji2oq/QDgVf2r/dH5UbV/uj8qAK39o2H/AD+Qf99ij+0bD/n8g/77FWdq/wB0flRtX+6PyoArf2jYf8/kH/fYo/tGw/5/IP8AvsVZ2r/dH5UbV/uj8qAMya+sjqVs4uoSqxyAneMDO3FSCfRhdm8ElkLkpsM3y7yvpu649qknVf7VtflH+rk7f7tW9q/3R+VAGfdzaLeCNbtrG4EbiRBKFbaw6MM9CPWiCTRILqa6hNjFcT486VAoeTHTcRycZ71obV/uj8qNq/3R+VAGbG2hR38t/H/Z6XkyhZZ1VRI4HQFupA96s/2jYf8AP5B/32Ks7V/uj8qNq/3R+VAFb+0bD/n8g/77FH9o2H/P5B/32Ks7V/uj8qNq/wB0flQBW/tGw/5/IP8AvsUf2jYf8/kH/fYqztX+6Pyo2r/dH5UAVv7RsP8An8g/77FH9o2H/P5B/wB9irO1f7o/Kjav90flQBW/tGw/5/IP++xR/aNh/wA/kH/fYqztX+6Pyo2r/dH5UAVv7RsP+fyD/vsUf2jYf8/kH/fYqztX+6Pyo2r/AHR+VAFb+0bD/n8g/wC+xR/aNh/z+Qf99irO1f7o/Kjav90flQBmWF9Zo91uuoRunJGXHIwOaq6xp3hDWZUl1fT9E1GRBtR7q3jlKj0BYHFaWnKvmXnyj/j4Pb/ZWre1f7o/KgCjaXOkWltHbWstnbwRjakcRVVUegA4FS/2jYf8/kH/AH2Ks7V/uj8qNq/3R+VAFb+0bD/n8g/77FH9o2H/AD+Qf99irO1f7o/Kjav90flQBW/tGw/5/IP++xR/aNh/z+Qf99irO1f7o/Kjav8AdH5UAVv7RsP+fyD/AL7FH9o2H/P5B/32Ks7V/uj8qNq/3R+VAFb+0bD/AJ/IP++xR/aNh/z+Qf8AfYqztX+6Pyo2r/dH5UAZmpX1k9ugS6hY+dGcBx0DDNWv7RsP+fyD/vsU3VVX7Mnyj/XR9v8AbFW9q/3R+VAFb+0bD/n8g/77FH9o2H/P5B/32Ks7V/uj8qNq/wB0flQBW/tGw/5/IP8AvsUf2jYf8/kH/fYqztX+6Pyo2r/dH5UAVv7RsP8An8g/77FH9o2H/P5B/wB9irO1f7o/Kjav90flQBW/tGw/5/IP++xR/aNh/wA/kH/fYqztX+6Pyo2r/dH5UAVv7RsP+fyD/vsUf2jYf8/kH/fYqztX+6Pyo2r/AHR+VAFb+0bD/n8g/wC+xVW0vrNby8ZrqEKzrtJcc/KK09q/3R+VVLNV+3X3yj769v8AYFADv7RsP+fyD/vsUf2jYf8AP5B/32Ks7V/uj8qNq/3R+VAFb+0bD/n8g/77FH9o2H/P5B/32Ks7V/uj8qNq/wB0flQBW/tGw/5/IP8AvsUf2jYf8/kH/fYqztX+6Pyo2r/dH5UAVv7RsP8An8g/77FH9o2H/P5B/wB9irO1f7o/Kjav90flQBW/tGw/5/IP++xR/aNh/wA/kH/fYqztX+6Pyo2r/dH5UAVv7RsP+fyD/vsUf2jYf8/kH/fYqztX+6Pyo2r/AHR+VAFb+0bD/n8g/wC+xR/aNh/z+Qf99irO1f7o/Kjav90flQBW/tGw/wCfyD/vsUf2jYf8/kH/AH2Ks7V/uj8qNq/3R+VAFb+0bD/n8g/77FH9o2H/AD+Qf99irO1f7o/Kjav90flQBW/tGw/5/IP++xR/aNh/z+Qf99irO1f7o/Kjav8AdH5UAVv7RsP+fyD/AL7FVdWvrOTTpkjuoWYjgBxk81p7V/uj8qp6yqjS5/lH3fT3oAf/AGjYf8/kH/fYo/tGw/5/IP8AvsVZ2r/dH5UbV/uj8qAK39o2H/P5B/32KP7RsP8An8g/77FWdq/3R+VG1f7o/KgCt/aNh/z+Qf8AfYo/tGw/5/IP++xVnav90flRtX+6PyoArf2jYf8AP5B/32KP7RsP+fyD/vsVZ2r/AHR+VG1f7o/KgCt/aNh/z+Qf99ij+0bD/n8g/wC+xVnav90flRtX+6PyoArf2jYf8/kH/fYo/tGw/wCfyD/vsVZ2r/dH5UbV/uj8qAOO8USxT6kHhkWRfLAypyM5NFP8X8aqMcful/maKAJ684+OXgy38R+HNQ1S81rWbe3sNKus2FpdvDDcny2wZNpBbB7dDjBr0euN+Leqz2nhHUdMtfD3iDWLjUbKaCIaZYmcIzIQN5yNoz3rGur03bfW33GtF++r7GAza1B+zPG3htJTqS6MBbiH74552++M1wPiXU/hpovgvw3rngGbTU8SQXdmrNY7Tessjqkgvdvz4IY583+PH8WK9L+GWv6hb/DuKzk8HeKLa/0ixUNb3tj5H2lsn5Ymydx/CsTXLa4+IV/pukaX4G1Hw3pqXcd5q19qelrZySLGwdIowOXJdVJJPQHiuuf+8NrrJP5Jv8LX/pnPT0oRT6Jr52X47WPXkbeivgDcAcD3pvhlrpPD+uvYqGuheXRhB7vj5f1xUh68DA9KTwlJPDo+sS2tuLidNQuGjiL7N54wM4OKxnqn0LhdWuePfA650XxDdw/23421/T/iVa3bNqem3mpTR5bcWZEtJG8pozHwGRDgHIOea6T/AE/4n/FXxFot3reo6f4Z8MtHbm0026e1lurplLM7yxlXCqCuFBwec1hfEeO++JV74ftNL+G+v6L4kstVt7qTWL208iGzWNgZds4/1oKgqBgBsg8VuPb+Ivht8VNe1+Lw5qHiDw34kWKaU6TAZbq1ukXad0X8SMMfNkYx0qk07cystfS+lmvLe3mu4O+vL5eu7uv66EM39pfC74v+GtHsNZ1LUPC/ihpLV7PUbuS7ktblELrIkspZ8EKQVJxz0roPg5f3954y+I0N5e3NxFa68kduksrOsSfZYDtUE/KMknA7k1l2drr3xG+KWh+Jrzw7qGgeHPDgkltl1SLyrq7unUpny/4EVWbnJycUy0k1z4a/EXxVeT+F9c17RPEV0l9bT6PbfaJIJREkbRyJxgfJkNnnOMUQla3P1TS++LV/knbyshTSafL0cfyaf5q/ndlu01LUT+0p4g006hdmxj8N28sdsZm8pXLyZYLnAPA5615F4YvfDN58N9f1i/8AiHra+OYL/UPsNnD4muHnMqTuLdFsxIQ4OEG3YQR7V698O9H1zWPiF4k+I2raPcaPBf2ENjplldDFz5abyzyJ/ASWHy89Otct4O+FsuqfA7WNL1TQhpviIanf3mnXEtuFuI5RcPJA4YfNg/L35BrNpxpq+6j031k3p52f6Gt1KV1/MvTSFtfK6/U0vFPjHx5b+Cvh94dM39meL/FUqQXV39nB+yqoBlfYwwH2sOCODmuv0j4X2Oi3tnqGk+J/FUV5A4Mz3WsXF3HcLj5laKZ2QZ65ABGOK4vxJovjnxb4C8D+M4tGe38ZeGbn7RLpt4fKNyAdsi55wXCAj612eg/EXUtbvLWxtfh34tsriQjz31Sz+y28K/xHzOdxHYY59q2dueVt+b8OlvLe/wCOljnXwRvty/jd3+e36dTyrQ5/BWrfEbx/H8QPiDe6VLaawsVjbyeLp9PVIfJQ/LGsyAjcW5xX0P4fs7Ow0W0tNPuJri0jjAhlluWuGdexMjElvqSa8J8NuPCvj7x5J4i+GXiXWk1LWFubK5tdDW6jeLyUXhyeOVPFe76DeJqGj2t7HY3dgksYYW11D5UsQ/usn8J9qmH8GFu0fv5fz3NKn8WXq/zH6uzJpN46MVZYHIIOCDtNeDfBbwHH4x+FFr4iu/FXi+DX7mW6K3qa/dssbrcSKh8kyeWQAo+Urg45r3rVkeTS7uONSztA6qB1JKnivCfg74p8Q+DfhpaeFZPhr4zuNcgmuVjDacY7RneeR0LTZIVMMMtg4qFa8u9lbv12/AqXwx9dfu6mL4w8feItZ/Zr1O51XUbjTtc0nWk0rUb20mNsZCkqh5AyEbAVPOMYr0bwBofwxutTkPhfxxea1eC3ZZYIvGVxfbEdSpYoZ2x14bGQeQc1wni34a+JNF/Zzv8AS2sZ9b8Rajq8eq6jbWSebl2lVnRB/EAB+Nem+A/E2kXutR2Nh8OfEugyyRndd3ehC1iwBnDOD3xwPWtIq6knv1t/hjf5Xv8AiRPpbbX7uZ2+drHnXi3wLptj8b/B/hq213ximmanZ3s13D/wlF+d7x+XsIPm5GNx4BFd/wDEq7i+HXwlurbRbq+a6lZLLTzc3klzO00zhAQ8jMzFQxbrxtqDxno2rXXx+8D6zbadcS6dZ2N+lzcquY4mcR7Qx7ZwcfSs74seGte8efFLw5oK/wBs6RoGkxvqcur2e1SbkDZHGjOrLuw7E5B6VC1pwj3bv6KT/wDbVp8inpUlLslb1sv13F+Atzq2ga5r3w38Rare6pf6YIby2u7yZpJJ4JY13HcxzxL5g9hgVnfDnV9WuPBnxTmuNUvZpbTWr6O2eSdmaBVjXaqEn5QOwFRa14E8TeEPi54R8Y6RrPirxak0h0vVxfPFIYbZ/uv+7jTCqzFjnNXPh94d16y8I/E61u9Ju4JtR1m9lskdMG4RkUKy+oJ6VNZuVKT68kl8042/C34jprlqQXTmi/vUr/jf8DsPgHd3d/8ABjwjeX11PdXU2k27yzTSF3kYoMlmPJPua7ivHPgT4qvNL8EeFfB2peBPG1le2tjDazzz6QVt43VACS+77uR1xXsddNezqSktrswoXVOKe9gooorE1CiiigAooooAKKKKACiiigAooooAKKKKACiiigAooooAp61/yDZf+A/+hCs74heIYfCngnWPEM5GLGzkmRT/ABuFOxR7lsAfWtHWv+QbL/wH/wBCFea/H7Rdd8ZXPhrwTp9rqUOlX1+txqmp2wAFrHD+8UbiCAxZQBkEc1E05LlXXT/g/LcqDSfM+mv3dPmc/wDBG68ReGvGo8K+LNY1HU38R6Uur2st1Oz+XNubzolyflCq0WAOOtUfi14J0/R/HHgay0/XPGEEGtay9vfIvia+xJH5Er7RmX5fmUH5cdMVY+KHw58T+H5/DnjTw74j8Y+LdT0LUUIsLuSCTdbPgTBRHEhyQq9Seldd8XtH1bVPHHw5vdP065ubew1pp7t0TIgQ28q7m9BlgPxrXSUoS/vW+V7r5WaXyM3zRjNd4t/OzT+d9fmWNZ+FnhtNCkVdT8XL9njd42XxPfhs4J5Pm5P41y/7MPhe1vvh54d8ZX+seJb7V5YmaR7rXruWJzuI5iaQoePavZNYjeXSbuONS7tC4VR1Jx0rhv2cNJ1PQ/gz4f0vWLCewvoIWEtvOu10O48EUqbs5/8Abv8A7df9B1ErQ9X+h6HRRRSGFFFFAFSf/kK2v/XOT/2WvC/iTqtivxwl0n4k69rWgeFprONdCuLa/nsLWS4IBk8yeFlG4YbAdsenavdJ/wDkK2v/AFzk/wDZa4D4leJFU6j4d134Y694ispYSLZ7GzF3DOGQghzx5TZOO/HNRLRp2vvp30/PsVHZr+lr/SZy/wAZtbHgjSPh5dTeLrttKh1iM3V+1zjz7bIIDlTiQbSBznPU5JrV+Fp8SeONam+J2s3d7p+iyQNH4e0iO4KoYDz9onVThnbAwDnbz61xOn/DnxPYeAfhloOpaNJerY+IDcXVqP36WVq0u5Udj1CqQD+Xau28B6P4h+HfjW68GWum3eoeCtSWW60u6jUsNLk/it5D/wA8zn5T2wR34vrU73dv/AY3+fbpv1aIe0dNLK//AIFK1vwb62t0TOS0bWtam/Zj8ZajJrGotfRahqaRXRun86NVupFUK+cjAAAweMVPr9nL8PdZ+HF94Z8Qa7Jd67fQ2l/p9/qs98LuF0Uu6pM7bCp53KB96naR4T8Rp+zZ4v0GbQ70ald3+pPDaGPEkqyXMjIQPdSCPrXo3w3+Gfg3wrDZ6npnh2O01Q2kaSSSSySuh2jcBvZtvPpirjpPm/w/lqvnsxS1TXnP89H8t0d3RRRUFBRRRQAUUUUAFFFFABRRRQAUUUUAVNN/1l5/18H/ANBWrdVNN/1l5/18H/0Fat0AFFFFABRRRQAUUUUAFFFFABRRRQBU1b/j2T/rtH/6GKt1U1b/AI9k/wCu0f8A6GKt0AFFFFABRRRQAUUUUAFFFFABRRRQAVUs/wDj+vv99P8A0AVbqpZ/8f19/vp/6AKALdFFFABRRRQAUUUUAFFFFABRRRQAUUUUAFFFFABRRRQAUUUUAFFFFABVPWv+QXP/ALv9auVT1r/kFz/7v9aALlFFFABRRRQAUUUUAFFFFABRRRQAUUUUAch4v/5Cw/65L/M0UeL/APkLD/rkv8zRQA5pnH/LtKfpj/GmG4lH/LjcH6Ff8asVh+K/FWl+G1g+3QandzTk+Xb6dYyXcxA6tsjBIX36Um7BY0Tdzjppt2foU/8AiqYb64H/ADCL0/Qx/wDxVZ3hPxhoPie0vLjTbiaNrGQx3lveQNbz2zAZ/eRvhk49aydJ+KPg/U9Xt9OguNQiF3I0VneXFhJFZ3bDPEM7DZJkAkbSciqtrbqF9L9DpG1G6H/MD1A/Qx//ABVXfAl1N9gv2/s+5y2ozErlMqcjg/N1qQ1N4E/489S/7Cc/8xSA1/tk3/QPufzT/wCKo+2Tf9A+5/NP/iqyfFHjjwb4WuYrXxL4q0XRp5U3xx317HCzrnGQGIyK14NS0+fS11WG+tpLBo/NW5WQGMp/e3dMe9F9L9A62E+2Tf8AQPufzT/4qj7ZN/0D7n80/wDiqwvD/wARPAPiDU00zQvGnh/VL5wSlvaahFLIwAycKrE1p614l8O6Je2dlrGuabp9zfOI7SG5uUjedicbUDHLHPYU7beYX38i19sm/wCgfc/mn/xVH2yb/oH3P5p/8VVmSRI4mlkdURQWZicAD1rG0/xf4V1DQ7jXLDxJpN1pdtnz7yG7R4Ysddzg4GPc0r7hY0Ptk3/QPufzT/4qj7ZN/wBA+5/NP/iqboer6XrmmRanouo2mo2MwJiuLWVZI3wccMpwart4k8Pr4iHh1tb05dZaPzBYG5Tzyn97Zndj3xTtrYL6XLX2yb/oH3P5p/8AFVyXi7winiTU1vptU8baayxiPytL1p7WI4J5KI+M89fpVvWPib8OdH1GbTdW8deG7C9gO2W3uNTijkQ+hUtkVo3njDwnZ6Laa3eeJNIt9MvGC215JeIsMxPQI5OGJ9qlK9mPVaHN+HfAsWiazBqceueP75oScQX+vyXED5BHzRs+G65574rtftk3/QPufzT/AOKo1XU9O0nT31DVL62srNNoeeeUJGu4gDLHjkkAe5rA1v4kfD/Q9QbT9Z8beHdOvFVWMFzqMUbgEZB2s2eQQabl0El1N/7ZN/0D7n80/wDiqPtk3/QPufzT/wCKrJ8MeOPBnii6ktfDfivRNYuIk3yRWV9HMyrnGSFJwK6GnZhcqfbJv+gfc/mn/wAVR9sm/wCgfc/mn/xVVfE3iTw94YskvfEeuado9q77FmvblIULegLEDNJ4Y8T+HPFFrJd+G9d03WLeNtjy2Vykyq3oSpODSWt7A9Ny39sm/wCgfc/mn/xVH2yb/oH3P5p/8VXO6t8TvhzpOozabqnjvw1ZXsLbZbefU4UkQ+hUtkV0V5qenWelvqt3fW0FhHH5r3MkoWJU/vFjxj3ovpzdAtrbqH2yb/oH3P5p/wDFUfbJv+gfc/mn/wAVVHwt4s8MeKoZpvDPiHStZjgYLK1jdJMEJ6AlScVs0WC5U+2Tf9A+5/NP/iqPtk3/AED7n80/+Kq3RQBU+2Tf9A+5/NP/AIqj7ZN/0D7n80/+Kq3RQBU+2Tf9A+5/NP8A4qj7ZN/0D7n80/8Aiqt0UAVPtk3/AED7n80/+Ko+2Tf9A+5/NP8A4qrdFAFT7ZN/0D7n80/+Ko+2Tf8AQPufzT/4qrdFAFT7ZN/0D7n80/8AiqPtk3/QPufzT/4qrdFAFT7ZN/0D7n80/wDiqPtk3/QPufzT/wCKq3RQBU+2Tf8AQPufzT/4qj7ZN/0D7n80/wDiqt0UAVPtk3/QPufzT/4qj7ZN/wBA+5/NP/iqt0UAZWq3Mr2EitY3CDjklcdR71a+2Tf9A+5/NP8A4qk1r/kGy/8AAf8A0IVcoAqfbJv+gfc/mn/xVH2yb/oH3P5p/wDFVBoviDQ9aW6bR9YsNQFpIYrg21wsnkuOqttPBHoa5yX4t/C2KV4pPiL4UR0JV1bVoQVPofmouOzOq+2Tf9A+5/NP/iqPtk3/AED7n80/+KrmJPit8MY7eO5f4heFlhlJEch1WEKxHXB3c1Y0T4kfD7XNTi0vRvG3h3Ub6X/V29rqMUkj/RVYk00mxX6m/wDbJv8AoH3P5p/8VR9sm/6B9z+af/FVbopAVPtk3/QPufzT/wCKo+2Tf9A+5/NP/iqt0UAZc1zKdSt2+w3AIjk+XK5P3ferP2yb/oH3P5p/8VRP/wAhW1/65yf+y1neKfGPhPwqYR4m8S6Roxnz5IvrxIfMx1xuIzRcLGj9sm/6B9z+af8AxVH2yb/oH3P5p/8AFVDNr2iQxWEsur2KR6iypZM06gXLN90RnPzE5GMU661rR7XV7fR7nVLKHUbpGkgtXmUSyquNzKpOSBkZI9aAv1JPtk3/AED7n80/+Ko+2Tf9A+5/NP8A4qqq+JPDzaNca0uuacdNtmdZ7sXKeTEUJDhnzgEEEHPQiqPhnx54J8T3j2XhzxboesXKJvaGyvo5nVfUhSTihauwPTU2Ptk3/QPufzT/AOKo+2Tf9A+5/NP/AIqrdFAFT7ZN/wBA+5/NP/iqPtk3/QPufzT/AOKq3RQBU+2Tf9A+5/NP/iqPtk3/AED7n80/+Kq3RQBU+2Tf9A+5/NP/AIqj7ZN/0D7n80/+Kq3RQBU+2Tf9A+5/NP8A4qj7ZN/0D7n80/8Aiqt0UAVPtk3/AED7n80/+Ko+2Tf9A+5/NP8A4qrdFAGVY3UqvdYsbhszknBXjgcdatfbJv8AoH3P5p/8VRpv+svP+vg/+grVugCp9sm/6B9z+af/ABVH2yb/AKB9z+af/FVbooAqfbJv+gfc/mn/AMVR9sm/6B9z+af/ABVW6KAKn2yb/oH3P5p/8VR9sm/6B9z+af8AxVW6KAKn2yb/AKB9z+af/FUfbJv+gfc/mn/xVW6KAKn2yb/oH3P5p/8AFUfbJv8AoH3P5p/8VVuigDK1K6la3QGxuF/exnJK/wB4cdatfbJv+gfc/mn/AMVRq3/Hsn/XaP8A9DFW6AKn2yb/AKB9z+af/FUfbJv+gfc/mn/xVW6KAKn2yb/oH3P5p/8AFUfbJv8AoH3P5p/8VVuigCp9sm/6B9z+af8AxVH2yb/oH3P5p/8AFVbooAqfbJv+gfc/mn/xVH2yb/oH3P5p/wDFVbooAqfbJv8AoH3P5p/8VR9sm/6B9z+af/FVbooAqfbJv+gfc/mn/wAVVW1uZReXjCxuCS65AK8fKOvNatVLP/j+vv8AfT/0AUAH2yb/AKB9z+af/FUfbJv+gfc/mn/xVW6KAKn2yb/oH3P5p/8AFUfbJv8AoH3P5p/8VVuigCp9sm/6B9z+af8AxVH2yb/oH3P5p/8AFVbooAqfbJv+gfc/mn/xVH2yb/oH3P5p/wDFVbooAqfbJv8AoH3P5p/8VR9sm/6B9z+af/FVbooAqfbJv+gfc/mn/wAVR9sm/wCgfc/mn/xVW6KAKn2yb/oH3P5p/wDFUfbJv+gfc/mn/wAVVuigCp9sm/6B9z+af/FUfbJv+gfc/mn/AMVVuigCp9sm/wCgfc/mn/xVH2yb/oH3P5p/8VVuigCp9sm/6B9z+af/ABVH2yb/AKB9z+af/FVbooAqfbJv+gfc/mn/AMVVXVbmV9OmVrG4QEfeJXA5+tatU9a/5Bc/+7/WgBftk3/QPufzT/4qj7ZN/wBA+5/NP/iqt0UAVPtk3/QPufzT/wCKo+2Tf9A+5/NP/iqt0UAVPtk3/QPufzT/AOKo+2Tf9A+5/NP/AIqrdFAFT7ZN/wBA+5/NP/iqPtk3/QPufzT/AOKq3RQBU+2Tf9A+5/NP/iqPtk3/AED7n80/+Kq3RQBU+2Tf9A+5/NP/AIqj7ZN/0D7n80/+Kq3RQBxvih2l1IM0TxHyx8r4z1PoTRT/ABf/AMhYf9cl/maKAJ6gv7uz0+zm1G+nhtre3jLyzyHAjUDJJNT15x8W/CfjTxTq2lJpNx4dm8P2p8670zU2mVbuUHK7zGpyg4O08HHIpO+lhq3U4DxPLqF14D+JPxKs7SWyt9ct4bWxU/LJJBE5/wBIPpu3kfRa7H412Fna/Ay2S3gSNdOm05rQKP8AVEXEQGPw4rpotG8R+IvDGq6B45t/D0NreQeRGNGkmbC+/mgYxhcYrnYPA/jbVLLSfDfivV9Fm8O6VLG4ktBL9rvxEQYxMGAReQrHaeox0ppfZXeOvkv1W/q9A5tVN/3rr1t+Dtb0R6baO0lpBI/LNGrN9SBmm6DdSWXhjxDeRAGSC6u5EB9VGR/KpvoAB2A7VJ4KjSbTtVhkUMj6jcKynuDjIpVLyT5dLip+7a5wX7MGkafqPw3i8Y6jDBfa14gnlvL66lHmMSZG2oM9AoAXA9Kz/jHomlDxP4A+HltYi08Pavqk91f20OVjnMYQhG9iWORWpoHgj4jeAZb3TfAWpeHb/wAOzzyXNvaa20ySWTOxZo0aJTuTJJGeRWn4z+HuveKvDOlS33iRLXxbpN39usL+3hAhhk/55bcfNGcAEkZqm480ZJWStp5Lp52387eYJP3o31d9fNp6/j8it+0V4V0S6+D2r3EdlDZ3WkQi+0+4t0CPbzRcqykfiPoa8p+LGkXvxGvfhbb3TbNYvvDlzdQSk4KXYtt8cnth8GvT/EHhL4peOLJPD/jDVPDOlaDJIj339iNO9xdKpz5WZVAVSQMkHPGK3Na8B3Fx8TPBviPT57W30zw9az27WzBt7K8exAnbA460lF31e7+58slf5tr7h83u6LZP8XHT8H95w+t+Prnxb8D9As9JcprvieZNJK4y0Dj/AFzMM9AF5/3hXE+GdKs9B/Zy+Lei6fGEtLDUdQt4V/2EdlH6CvTvBXwefw/8ZtW8ZPfW0ukS+bLpmnqpzazzFfOfGMDPlpjHvQnwq1lfh58QPDf9pWH2nxNfXdzayYfZCszllD8ZyM84pP3ozlbWcXded42X4Nr1KppRnBX0jJW9LSu//SU/NHPfs9Xtv4Am1PwVezCHTTpdv4g0ws3yrBJEBKoz6PGzH/frlPh/ZT3vx58H+PNRjKah4pg1C7VWXDR2wZPIQ89lY16B8Vvgvf8AjHw94Ts7HV7bT77SbcWGoXADD7RaMirLGpAzzt4z611us+BLi4+JvhPxLYTWdvp2hWVxbNbbSGbzNm3ZgYwNtapr2qm+l18rPX5+6vVPuYRjamo91f59vvu/mux5f8PvEceifEX4lQyeA/EXiPzNeVvO02whnSP/AEeP5WLupB74961/2m9H03xKnw50TULJ4rDUNejilt2ARlVo24IHAINa2keD/il4V8W+KtS8MyeDbuy13UBeqNRluUliIjVNp2IR/Dn8a2/Gng3xH4rl8EX97c6VbXuh6ql/fpCZGikAUgrESM9/4sVnFKUKal05L/JK/wB1jaUrTqNdee3zvY8h8Wa5qEPwJ8WfDjxJIX1zwvcWUCyv/wAvdp9qi8mYep27d3ua9G/aDtbVv2btfuGtYGm/sT/WGMFv9WO/Wk/aC+D8/wARJNO1LQ9Th0rVrd0iuZJd2y5tRIrmNgAckMqke4rq/if4QvPFXwn1TwdY3UEF1d6f9ljmmzsB24ycDOKTblSlzfE2vnZb/P8AO44csakbfCr/ACvbT5WfysbXg20tYPDmmyQWsETtaR5ZIwpPyj0rZrFbUNK8KeHLP/hINY07ToYY0gNxdXCwxs4XoGcgZODxWf8A8LJ+HX/Q/eFf/Bxb/wDxdaVGpTdu5hRi404p9kcF8P7O18VfHfxzrWuW/wBqn0KWLTdNjnG5IIym9mVTxli3X/ZFQ/EXT4fDP7QXgLXdAhFpc61JNpmpxwjalxCImdSyjjKlBg1u6z4K8Taf48ufHfw51bSvM1e3SPUdP1NnNpcFc7JkeMFg2CRgcEVP4a8EeJtQ8eQeNviBqWnT3thC0Omadpm/7LbbvvS7nAZnI454AJxUU9OTpy7/AK/+Bfr5Gk3pPrzbfp936HmHhDXo9N8Q/FSwb4d694qNxrcmHsbGKWHm2iHlu7uCPwBwDmjwx4V1Lxd+y5oWl+GdUs9W1DStQW6ns5JmETtGWLWbMRkY3DqOort9E8H/ABT8J+JvFN54ak8GXdlrmpfb1/tCW5SWM+WibSEQj+DP41e8I+APFvg3wXJF4e1zTpvEl3qL6lqLXkRFpdSOMNH8oLIgwMFRnilT0prvyw++Nunlrf082VUd5u380vud+v3ff5D/AIUeNvDfifxRd2E/hW68K+NLKyT7bp95CqSCJsNlGXiRNxHzYB9hXqFebeDvBPiaT4jy+P8AxveaQdSjsf7Ps7TSg5giiJDMzO4DsxI6dAK9Jq3su/8Awf6fqQt32/4C/UKKKKkYUUUUAFFFFABRRRQAUUUUAFFFFABRRRQAUUUUAFFFFAFPWv8AkGy/8B/9CFcv8bfE/wDwiXwz1jVI3C3jwG2sskD/AEiX93F17bmGfauo1r/kGy/8B/8AQhXF/FPwHeeOtf8ADUN9Np8nhjT7prrUrGeMu12wU+WuMbSobBIPpUTjzJR6Pf06/gVGXK+btr8+h538NLXTvhr8UdA0GyvbN7DxRowScRzK/wDp8LF2bg9X87H/AAGt/wCOFjYp8RPheq2NqA+vvvHkr83+izdeOatfEf4KeH9Q0yxufAOheGvDHiHTtQhvba9g09IQdhOUYxrkg5ro/iF4N1DxL4n8G6tbXVrDHoWpNeXCSbsyKYZEwmB1y4646Vspc0oye6l+F7/he3yMnHljJLrH8bW/HR+rZ0Ouabp39i3n/EvtMCB8DyV44PtXn/7KlnaD4GeGLgWsAm8hv3gjAb77d+teoajA1zYXFujBWljZAT0BIxXLfBnwpe+CPhtpHhjULq3urmxjKSSwA7GJYnjPPeohpz+fL/7d/mVPVQ8m/wAkdhRRRQMKKKKAKk//ACFbX/rnJ/7LXjHj6113wP8AFzUfiJN4Um8W+G9RsEt7lLQCS601Y03M6xNw6Hbzgg817PP/AMhW1/65yf8Astcf4stfioup3n/CLX/he4065TEa6qsqSWjYwdvlqQ47/N9OlS7ppx319PT+vvKVrNPZ/wCd/wBDyn4ueJdBl8HfDPxR4D0uTVNO/txbiysbRNskj78tGAfutu3Ajsa6z9njT7XXdHvfihqeox6t4l1tWS4YKQumov8Ay5oDyu3uepNOs/g3d6boHgrS7DV4JW0PWjqt/NOhU3DtJvcIFGBySB04xW/p3gLVPD/xQvPEHhnULW30DWo3bWdMl3c3P8M8OBgMeQw4BqtnNd27eXux/O1r76Lo2Q23y+Vvn70vyunb9UjynQyq/soeOGbAUalqpPHb7XJVnVdW8PePNd+Gtr8PFF/qukXsNzf3lrA0SWlsEUSCRiBndgADn7tdtpvwt1i1+DHiDwQ2pWBvdTu7yeKcB/KQTTNIobjOQGwcV6jo9s9npNnZyMHeCBI2YdCVUAkflVp2lzduX8F/VxSV0135/ub/AMi1RRRUFBRRRQAUUUUAFFFFABRRRQAUUUUAVNN/1l5/18H/ANBWrdVNN/1l5/18H/0Fat0AFFFFABRRRQAUUUUAFFFFABRRRQBU1b/j2T/rtH/6GKt1U1b/AI9k/wCu0f8A6GKt0AFFFFABRRRQAUUUUAFFFFABRRRQAVUs/wDj+vv99P8A0AVbqpZ/8f19/vp/6AKALdFFFABRRRQAUUUUAFFFFABRRRQAUUUUAFFFFABRRRQAUUUUAFFFFABVPWv+QXP/ALv9auVT1r/kFz/7v9aALlFFFABRRRQAUUUUAFFFFABRRRQAUUUUAch4v/5Cw/65L/M0UeL/APkLD/rkv8zRQBPRRRQAUUUUAFTeBP8Ajz1L/sJz/wAxRRQB0VFFFABRRRQAUUUUAFFFFABRRRQAUUUUAVdT07T9Utxb6lYWt7CGDCO4hWRc+uGBGazf+EO8I/8AQq6H/wCC+L/4miigDbjRI0WONVRFGFVRgAegpaKKACiiigAooooAKKKKACiiigAooooAKKKKACiiigAooooAKKKKACiiigAooooAp61/yDZf+A/+hCrlFFABRRRQAUUUUAFFFFABRRRQBUn/AOQra/8AXOT/ANlq3RRQAUUUUAFFFFABRRRQAUUUUAFFFFABRRRQAUUUUAFFFFAFTTf9Zef9fB/9BWrdFFABRRRQAUUUUAFFFFABRRRQAUUUUAVNW/49k/67R/8AoYq3RRQAUUUUAFFFFABRRRQAUUUUAFFFFABVSz/4/r7/AH0/9AFFFAFuiiigAooooAKKKKACiiigAooooAKKKKACiiigAooooAKKKKACiiigAqnrX/ILn/3f60UUAXKKKKACiiigAooooAKKKKACiiigAooooA5Dxf8A8hYf9cl/maKKKAP/2Q==">
            <a:extLst>
              <a:ext uri="{FF2B5EF4-FFF2-40B4-BE49-F238E27FC236}">
                <a16:creationId xmlns:a16="http://schemas.microsoft.com/office/drawing/2014/main" id="{3F253C14-2D93-48CD-B8EF-86E15B41C6B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8" descr="data:image/jpg;base64,%20/9j/4AAQSkZJRgABAQEAYABgAAD/2wBDAAUDBAQEAwUEBAQFBQUGBwwIBwcHBw8LCwkMEQ8SEhEPERETFhwXExQaFRERGCEYGh0dHx8fExciJCIeJBweHx7/2wBDAQUFBQcGBw4ICA4eFBEUHh4eHh4eHh4eHh4eHh4eHh4eHh4eHh4eHh4eHh4eHh4eHh4eHh4eHh4eHh4eHh4eHh7/wAARCABjBC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jrnvG3hCz8W2gtL/AFbX7G32Mkkem6g1ssysMFXAHzDBrca3ibr5n/fw0w2UB6+d/wB/m/xpNJ7jTa2MLwP4KsfCFu9rp2r+Iry3MYjjh1HUWuUhUZ/1YI+XrV7wp4a0vwzZXFrpMMqpc3Ul3M0r73klkYsxJ+pNWzptqev2j/wIf/GmHSbM9Tdf+BUn+NU227k2VrGhtb0NP8EoJNP1WNs4bUZ1P0OKyTolgepvP/AyX/4qr3gTT7f7Bfx5n2pqMyr+/fOMjrzzSauM5q2+B/hm2t5rG38QeMItLnmklm01NakFpJ5jFpFMfQqxJyO+TXV634E8M6r4Ck8DtYC00J4fJFtaHygiZzhcdK2/7OtvWf8A7/v/AI0f2dbes/8A3/f/ABo6W/rQL683U5zxV8P9I1+Wzuf7Q1nSL20h8hLzSr5radouP3bOvLLkA49QKzIvg/4LTQ7PSPs948NvqaarLI9yTLeXKsGEk7dZDkDr2Fdt/Z1t6z/9/wB/8aP7OtvWf/v+/wDjRf8Az/G/56+orK1v62t+WhW8V6Bpnifw3e+HtXhMun3sRhmRW2kr7HtXGX/wc8O3F/Yaha614o0u8sdNj0yO4sNWeGR7dMbVcj73QHNd5/Z1t6z/APf9/wDGj+zrb1n/AO/7/wCNFuv9df8AN/eVfS39dP8AJfcc94R+H+geGbLU4bRr67udVOb6+vrgzXVx8u0bpDyQB09KqXnwv8LXPwwg+HTLfpokCRpF5dyVmXYwZSH65BArrP7OtvWf/v8Av/jR/Z1t6z/9/wB/8aHr+H4bfd0EtPx/Hc5nwv8AD+20G6lmHinxdqiSQmEwanq8lxEARjIVuh961vBPhfSvB/hi28OaKsy2FsGEYlkLt8xJOWPXkmtD+zrb1n/7/v8A40f2dbes/wD3/f8Axp3/AK/r1FZGb4M8KaR4Rsruz0dZ1iu72a9l82QufNlcs+M9Bknik1jwno+q+LNG8T3aznUdHEq2hWUhAJBhty9+BWn/AGdbes//AH/f/Gj+zrb1n/7/AL/40uqfb/hvyHbRruc74s8YanoeqfYrTwB4p12PYG+1actsYsn+H95MjZH0rPsvElx4ukfw5rXwx8V6dp99E8c8+opaeQF2nhtk7Nz0GFPJrsv7OtvWf/v+/wDjR/Z1t6z/APf9/wDGhJbPUbfbQ4rRvhJ4bsNcsdWvNR1/XJdOYvYRavqL3UNo3GGjRuFIAAB7Cuj8S+E9I8Q6roup6ikzXGi3RurMpIVAkKMnzDuMMeK0v7OtvWf/AL/v/jR/Z1t6z/8Af9/8ad3p5E2WvmZGteDdF1jxjo3iq/S4kv8ARlkFmvmkRKXGGYp0LY70vj/wbonjjRYtJ12OdoIbmO6iaCUxukqZ2sGHTqfzrW/s629Z/wDv+/8AjR/Z1t6z/wDf9/8AGktLW6a/O9/zH1v8jM1/wlpGua7oetX6ztd6JM81mVlKgMyMh3D+LhjVrxT4f0fxRodxomu2MV7YXC7ZIpFyD6EehHrVn+zrb1n/AO/7/wCNH9nW3rP/AN/3/wAaTSa5XsNNp3W5w+mfCHw5b39pdanqviPxClk4ktbbWdTe7ghkH3ZFRuAwGQD2ya1fGHw/0rxJqkeqnU9c0bUFi8l7nSL9rWSWPOQjlfvAE5Aro/7OtvWf/v8Av/jR/Z1t6z/9/wB/8ab13ElbYzfA3hLQ/BehjR9BtfJgMhlldzuknkb70kjdWc4GSfSt2qn9nW3rP/3/AH/xo/s629Z/+/7/AONNtvcEi3RVT+zrb1n/AO/7/wCNH9nW3rP/AN/3/wAaQFuiqn9nW3rP/wB/3/xo/s629Z/+/wC/+NAFuiqn9nW3rP8A9/3/AMaP7OtvWf8A7/v/AI0AW6Kqf2dbes//AH/f/Gj+zrb1n/7/AL/40AW6Kqf2dbes/wD3/f8Axo/s629Z/wDv+/8AjQBboqp/Z1t6z/8Af9/8aP7OtvWf/v8Av/jQBboqp/Z1t6z/APf9/wDGj+zrb1n/AO/7/wCNACaz/wAg2X/gP/oQrH+IfgvR/HOjRaXrEl9FHDcR3MMtncGGWOVGDKysOQQQDV/VbGCOwkdTNkY6zMe496tf2dbes/8A3/f/ABpNXGm0cfoPwr8O6drltrV/fa54ivrM7rKXW79rw2jd2i3fcJ4yR6Ct2bwnpEvjmDxk6z/2rBZPZIwlOzymZWPy9M5Uc1p/2dbes/8A3/f/ABo/s629Z/8Av+/+NVd6eX67/mTbfzMPS/Anh7TofEUMMEzxeIp3n1BZJSwdmjEZx6Dao4rO074V+ENP+GM3w5tLa5j0KZSJFE581ssGJ39c5Arrf7OtvWf/AL/v/jR/Z1t6z/8Af9/8amytbyS+S2XyKu7qXW9/m+pJp1pDYafb2NuGENvEsUe45O1RgZP0FT1U/s629Z/+/wC/+NH9nW3rP/3/AH/xqm23dkpJKyLdFVP7OtvWf/v+/wDjR/Z1t6z/APf9/wDGkMJ/+Qra/wDXOT/2WqEfhjS4/Gcni1Vm/tOSz+xMfMOzy9wb7vTOVHNSzWNuNSt0zNho5Cf3zZ42981a/s629Z/+/wC/+NHW/wDXYOljM8ZeE9I8WQ6fDq6zsun30V9B5UpTEsbblzjqMjpTNP8AB2i2fja/8Yqk8ur3sCWzSzSlxFEvOyMfwgnBOOuBWt/Z1t6z/wDf9/8AGj+zrb1n/wC/7/40LTb+rq35aA9d/wCrO/56mPoXgzRdE8Xaz4m037VDd6zsa8i84+QzqoUOE6BsAZPeujqp/Z1t6z/9/wB/8aP7OtvWf/v+/wDjR0S7B1bLdFVP7OtvWf8A7/v/AI0f2dbes/8A3/f/ABoAt0VU/s629Z/+/wC/+NH9nW3rP/3/AH/xoAt0VU/s629Z/wDv+/8AjR/Z1t6z/wDf9/8AGgC3RVT+zrb1n/7/AL/40f2dbes//f8Af/GgC3RVT+zrb1n/AO/7/wCNH9nW3rP/AN/3/wAaALdFVP7OtvWf/v8Av/jR/Z1t6z/9/wB/8aAKk95Jp+n6pew2F1qEkMrOttbBfNlIVflXcyrn6kVyP/Cydc/6JD4+/wC+LH/5Jrr7Gxgd7rJm+WcgYmYcYHvVr+zrb1n/AO/7/wCNIfQw72wtPiF4AuNN8QaNqmlWuqQPDc2VyyJcRqcqQTGzKCRyME9RXQafaw2NjBZW+4RQRrGm45OAMDmo/wCzrb1n/wC/7/40f2dbes//AH/f/Gq72J7XLdFVP7OtvWf/AL/v/jR/Z1t6z/8Af9/8aQy3RVT+zrb1n/7/AL/40f2dbes//f8Af/GgC3RVT+zrb1n/AO/7/wCNH9nW3rP/AN/3/wAaALdFVP7OtvWf/v8Av/jR/Z1t6z/9/wB/8aADVv8Aj2T/AK7R/wDoYq3WVqVjAluhUzcyxjmZj1Ye9Wv7OtvWf/v+/wDjQBboqp/Z1t6z/wDf9/8AGj+zrb1n/wC/7/40AW6Kqf2dbes//f8Af/Gj+zrb1n/7/v8A40AW6Kqf2dbes/8A3/f/ABo/s629Z/8Av+/+NAFuiqn9nW3rP/3/AH/xo/s629Z/+/7/AONAFuiqn9nW3rP/AN/3/wAaP7OtvWf/AL/v/jQBbqpZ/wDH9ff76f8AoAo/s629Z/8Av+/+NVbWxga8vFJmwrrjEzf3R780AatFVP7OtvWf/v8Av/jR/Z1t6z/9/wB/8aALdFVP7OtvWf8A7/v/AI0f2dbes/8A3/f/ABoAt0VU/s629Z/+/wC/+NH9nW3rP/3/AH/xoAt0VU/s629Z/wDv+/8AjR/Z1t6z/wDf9/8AGgC3RVT+zrb1n/7/AL/40f2dbes//f8Af/GgC3RVT+zrb1n/AO/7/wCNH9nW3rP/AN/3/wAaALdFVP7OtvWf/v8Av/jR/Z1t6z/9/wB/8aALdFVP7OtvWf8A7/v/AI0f2dbes/8A3/f/ABoAt0VU/s629Z/+/wC/+NH9nW3rP/3/AH/xoAt0VU/s629Z/wDv+/8AjR/Z1t6z/wDf9/8AGgC3VPWv+QXP/u/1pf7OtvWf/v8Av/jVXVbGCPTpnUzZC95mI6/WgDVoqp/Z1t6z/wDf9/8AGj+zrb1n/wC/7/40AW6Kqf2dbes//f8Af/Gj+zrb1n/7/v8A40AW6Kqf2dbes/8A3/f/ABo/s629Z/8Av+/+NAFuiqn9nW3rP/3/AH/xo/s629Z/+/7/AONAFuiqn9nW3rP/AN/3/wAaP7OtvWf/AL/v/jQBboqp/Z1t6z/9/wB/8aP7OtvWf/v+/wDjQBzfi/8A5Cw/65L/ADNFM8URJBqQSPdjywfmYse/c0UAWq8/+McvxDg0i6uPB+p6TpenwadcTXl1cQGW4R1RivlAMADwPmOcdcHpXoFcn8WtX0nTfAGuxalq1hYyT6bcLClzcpE0reW3ChiNx+lY121Tk1vZ/kaUVeaTK2i65rEfwYt/ECq2p6sml+f+8PM0gzycfn+Fecw65r2n6P4L8Uaf8QNV13VNeu4VutIlZJLVlkXMixxBQ0WzkgsxxtxzXQ6T4pMX7PJufB+o2Oo6zY6SGENrMk8kJJIyUUk5AycEdq4A6H4G8MWPh/xX8N/FEt/42urqBZzHe/aZtSWVx5/nw5JXgs+WA2lRXXL/AHmXbmX5vp2ezfTpc5460I662f5Ld91079bH002AxA6Zp3gxzHpmryDkrqFw35Ypgzgbhg45HoaPCX/IG1r/AK/rn+lYT0izWGrR5n8CPjB4g8U+K7zQ/GVjZWa3s902gXFupVbiOCVo3jOScuNhPbgdK7b4ceL9W8QeOfG+i362otdDv47e0MSEMUaMMd5JOTk9sV5N4D8I3fif9n2K/wBDOzxJoeu6jqGkSqcEypdykxZ/uyAFD7NVX4SfEqzt9F+LXxEu4Xsgt2jPDICGScQhDH9dwqnJR5r/AGY/frGz9d16+ocrcrLrKy8rN3X5P7+x3J+K2uL8XvsEkFgngo6mdDW6KnzTfCN2Yls4CgxlcY6sOa1vjhqfxG8K+G9c8XeH/EegRadptm1wlhdaM8sjlVyQZROo5I/u8V5bc+BPi1H8A202TTvB5ePGtPcG8uvtpuFcTsxXy9vmHBB+bHJruPiL4oh8Zfsh6v4lhZf9N0CRpQD92UIVdfwYMPwpVIuNNq+sbL71v96l8rDpNTqRf2Zfo/8AJr53Ok0O8+IVj4OvPEviDxHoWpx/2Ybm3t7XR3tjHJt3DcxnfcPbArpPhjrd54k+HHh7xBqCwreajpkF1OIlKoHeNWO0EnAyfWqi2k2ofCEWdqu+afRwka+pMXArjPg58Q/CGj/BvRLHWte0/TdS0fTUs7ywuZhHcpLCgRlETfOxJXjAO7jGauq1F1V2tb/ya/6fgY0ryhTl3vf1tG36/iZb/FjxUP2f/EPjkR6b/a2n31xbwDyG8nakm1dy7sk468itPW/FfxE8B6j4cuvFGp6H4k0zW75NPMNhpj2U8EjqWWQbpZN6gKQRgdc5rzvVtMvNP/Yv1+bULea0fUbi5vFilUo6JJMduQeQSMHnnmuj8V6DZ/DTxd4O8ZXd/qut6BJMtjcrrd49+dOlkX93cQtKSYzkbDtx9+mlaaT7xT+5XXld6X7s0qtNNx299r0vo/ktbdUdVr/iPx/qnxpv/A/hjWtE0i0stJivjLeaU927s7lSvE0YA4969E8KW3iC10ryvE2rWOqX28nz7Oya1j28YGwu5z15zXhXi+28M3n7UGrJ4j8WXXh2EeHLdoprbXG00yHzDwWV1Lj2r3DwOdGXw5bwaDrja3ZQ5jW7fUTeuxHUNKWJY89zUw/hp+v5v7gqfxGvT/0lM26KKKQBRRRQAUUUUAFFFFABRRRQAUUUUAFFFFABRRRQAUUUUAFFFFABRRRQAUUUUAFFFFABRRRQBT1r/kGy/wDAf/QhSa9qVtouh3+sXjBLaxtpLiVvREUsf0FLrX/INl/4D/6EK8s/ac1K9vNC0r4faHJA2s+KLxbdIpXZUaBDvm3lQSEKKwJA6E1E725Y7vRfP+rlQte8tlq/RD/gl8QvE/iTWL/RvGNtYWN/LaR6npkcCMu60kZ1UNkncw2AkjH3hxWb4+1n4u+GvE/hrSY/F/hadPEGotZozeHpQbcCJ5Ax/wBJ+f7mO3XNc78QJPHngfxd4K8e+JtP8KWek6ZONIu20q6uJH+zzbQCwkRQFUpx/vGuy+ObL/wsX4WHIwdffH/gLNWtoylBra9vx/ya+dzNuUYzv/LzfOz/AFT+Vjb1LTfi1b6SZo/HXhjz4Ud5GPhuTa4AyAB9q4/M1j/ArWPiV4x8NaN4v1zxH4eOnXqM8un22jSRyDBIwJTOR2/u16frv/IFvf8Arg//AKCa86/ZTYN8BPDBUgjyG5H++1Km9Z+XL+PN/kOotIebf6HqNFFFIYUUUUAVJ/8AkK2v/XOT/wBlrznxRrnjzUPi2/g3wtrWi6RbQ6V9ueW90t7tnbeq7RtljwPm9+lejT/8hW1/65yf+y1454j8NWnif9pS4tLrVNb0/wArw4JA2l6nLZu371BhmjIJHPQ8UkrzivX/ANJbG3aEn6f+lJG5498TeNPA/hzw6b7UtI1XUdQ162sbiePT2gj8mWQKdqeYxDYPXcfpVjxH451fwn8WNP0rxF9jTwnrNsy2N6sRRre6QbjHK5bGGXcQcD7tc18eNJg0Hwn4H0yG91C7ji8V2AWa/vHuZmzMD80jksfxNN+Pts3xQ1i1+Dmj3EEYZRf63emESmyiXiNVB4EjsfUHarU7u146vma+XLH8rt+orK9m7LlT+fNK336I7L4T+LNb8bXut64Y7eHwsLk2+i/uSJrhU+WSYtuwVLhtox0wc139eY/s/eI2uNAn8D6vHb2niHwswsLu2jAQNEoxDMqj+F02njucV6dVSSVuXays+/n89yU2276O+3by/rfcKKKKkoKKKKACiiigAooooAKKKKACiiigClYsqG9djhVnYk+g2rXmWg+KvHnxIuL7UfBF7o/h/wAO2lzJa295f2LX0moMjYaRUWSPy0GOMls57V6TFGZrfUoV4Lyuo/FBXjX7OfijQ/BnhGfwB4u1Ky0DWdDu5o3jv5FtluIy52SxsxAcEdwT70o2cmn20/X7v1v0G9I3Xf8Az/r/AIc9e8It4iOkKniiOxGoRuyNLZsfLmUHhwp5TI/hyceprYrO8P65pev2bXukXQu7ZZDGJlRgjEdSpIww9xke9aNU9SUFFFFIYUUUUAFFFFABRRRQBU1b/j2T/rtH/wChirdVNW/49k/67R/+hirdABRRRQAUUUUAFFFFABRRRQAUUUUAFVLP/j+vv99P/QBVuqln/wAf19/vp/6AKALdFFFABRRRQAUUUUAFFFFABRRRQAUUUUAFFFFABRRRQAUUUUAFFFFABVPWv+QXP/u/1q5VPWv+QXP/ALv9aALlFFFABRRRQAUUUUAFFFFABRRRQAUUUUAch4v/AOQsP+uS/wAzRR4v/wCQsP8Arkv8zRQA43FuvWaMf8Cqhqlr4c1PZ/atnpN/5f3PtcEcuz6bgcVqYHoPypH2JG0j7FRRlmbACj1JPQUAZGnQeF9KaRtNtdG09pBiQ2sEcJce+0DP41DZW/g3T7z7bZWegWd1z+/gtoo5OevzKAea3IzFIgeMxujDIZcEEexFV7e+024uGt7e+sJ50zuiimR3XHXKg5FHUCI63ow66pZj/tqKt+Bb+wOn6gxu4CkmozMp3jDKSOfpT9qf3E/75FTeBFX7HqXyjH9pT9vcUAadnNotlD5Fm9lbRbi2yLai5JyTgdySTVVrXws0E8DWmkGG4k8yaMwx7ZH/ALzDHJ9zWztX+6Pyo2r/AHR+VAFVr/TmQo11blSMEFxgiqiJ4dTTm01YtMWxYENbBEERBOTlenJJz9a1dq/3R+VG1f7o/KgCpHfabGixx3VsiKMKqsAAPasq70jwVeah/aN3pOg3F7uDfaJbWJpMjodxGciug2r/AHR+VG1f7o/KjrcOlihezaLe2zWt49lcwOMNFLtdG+oPFNvJNDvbb7NeGxuYMg+XKFdcjocHjitHav8AdH5UbV/uj8qAMHVdL8G6tOs+qaZod/Kq7Q9zbRSMB6ZYHirWlL4e0m1+y6XHpthb7i3lWyJGmT1OFwM1qbV/uj8qNq/3R+VAFb+0bD/n8g/77FH9o2H/AD+Qf99irO1f7o/Kjav90flQBW/tGw/5/IP++xR/aNh/z+Qf99irO1f7o/Kjav8AdH5UAVv7RsP+fyD/AL7FH9o2H/P5B/32Ks7V/uj8qNq/3R+VAFb+0bD/AJ/IP++xR/aNh/z+Qf8AfYqztX+6Pyo2r/dH5UAVv7RsP+fyD/vsUf2jYf8AP5B/32Ks7V/uj8qNq/3R+VAFb+0bD/n8g/77FH9o2H/P5B/32Ks7V/uj8qNq/wB0flQBW/tGw/5/IP8AvsUf2jYf8/kH/fYqztX+6Pyo2r/dH5UAVv7RsP8An8g/77FH9o2H/P5B/wB9irO1f7o/Kjav90flQBW/tGw/5/IP++xR/aNh/wA/kH/fYqztX+6Pyo2r/dH5UAVv7RsP+fyD/vsUf2jYf8/kH/fYqztX+6Pyo2r/AHR+VAFb+0bD/n8g/wC+xR/aNh/z+Qf99irO1f7o/Kjav90flQBW/tGw/wCfyD/vsUf2jYf8/kH/AH2Ks7V/uj8qNq/3R+VAFb+0bD/n8g/77FH9o2H/AD+Qf99irO1f7o/Kjav90flQBW/tGw/5/IP++xR/aNh/z+Qf99irO1f7o/Kjav8AdH5UAZmrX1nJYSJHdQsxxgBx6inSyaHNeQ3kpsJLmEERTMFLxg8Ha3UZ9ql1lV/s2X5R/D2/2hVzav8AdH5UAZ99Lol/bNbXzWN1A33o5grqfwPFE8uiXEkMk7WMrwNuhZwrGNsYypPQ4JHHrWhtX+6Pyo2r/dH5UAVW1DT2Uq13bkEYILjBqKzn0aytktrOSytoEGEji2oq/QDgVf2r/dH5UbV/uj8qAK39o2H/AD+Qf99ij+0bD/n8g/77FWdq/wB0flRtX+6PyoArf2jYf8/kH/fYo/tGw/5/IP8AvsVZ2r/dH5UbV/uj8qAMya+sjqVs4uoSqxyAneMDO3FSCfRhdm8ElkLkpsM3y7yvpu649qknVf7VtflH+rk7f7tW9q/3R+VAGfdzaLeCNbtrG4EbiRBKFbaw6MM9CPWiCTRILqa6hNjFcT486VAoeTHTcRycZ71obV/uj8qNq/3R+VAGbG2hR38t/H/Z6XkyhZZ1VRI4HQFupA96s/2jYf8AP5B/32Ks7V/uj8qNq/3R+VAFb+0bD/n8g/77FH9o2H/P5B/32Ks7V/uj8qNq/wB0flQBW/tGw/5/IP8AvsUf2jYf8/kH/fYqztX+6Pyo2r/dH5UAVv7RsP8An8g/77FH9o2H/P5B/wB9irO1f7o/Kjav90flQBW/tGw/5/IP++xR/aNh/wA/kH/fYqztX+6Pyo2r/dH5UAVv7RsP+fyD/vsUf2jYf8/kH/fYqztX+6Pyo2r/AHR+VAFb+0bD/n8g/wC+xR/aNh/z+Qf99irO1f7o/Kjav90flQBmWF9Zo91uuoRunJGXHIwOaq6xp3hDWZUl1fT9E1GRBtR7q3jlKj0BYHFaWnKvmXnyj/j4Pb/ZWre1f7o/KgCjaXOkWltHbWstnbwRjakcRVVUegA4FS/2jYf8/kH/AH2Ks7V/uj8qNq/3R+VAFb+0bD/n8g/77FH9o2H/AD+Qf99irO1f7o/Kjav90flQBW/tGw/5/IP++xR/aNh/z+Qf99irO1f7o/Kjav8AdH5UAVv7RsP+fyD/AL7FH9o2H/P5B/32Ks7V/uj8qNq/3R+VAFb+0bD/AJ/IP++xR/aNh/z+Qf8AfYqztX+6Pyo2r/dH5UAZmpX1k9ugS6hY+dGcBx0DDNWv7RsP+fyD/vsU3VVX7Mnyj/XR9v8AbFW9q/3R+VAFb+0bD/n8g/77FH9o2H/P5B/32Ks7V/uj8qNq/wB0flQBW/tGw/5/IP8AvsUf2jYf8/kH/fYqztX+6Pyo2r/dH5UAVv7RsP8An8g/77FH9o2H/P5B/wB9irO1f7o/Kjav90flQBW/tGw/5/IP++xR/aNh/wA/kH/fYqztX+6Pyo2r/dH5UAVv7RsP+fyD/vsUf2jYf8/kH/fYqztX+6Pyo2r/AHR+VAFb+0bD/n8g/wC+xVW0vrNby8ZrqEKzrtJcc/KK09q/3R+VVLNV+3X3yj769v8AYFADv7RsP+fyD/vsUf2jYf8AP5B/32Ks7V/uj8qNq/3R+VAFb+0bD/n8g/77FH9o2H/P5B/32Ks7V/uj8qNq/wB0flQBW/tGw/5/IP8AvsUf2jYf8/kH/fYqztX+6Pyo2r/dH5UAVv7RsP8An8g/77FH9o2H/P5B/wB9irO1f7o/Kjav90flQBW/tGw/5/IP++xR/aNh/wA/kH/fYqztX+6Pyo2r/dH5UAVv7RsP+fyD/vsUf2jYf8/kH/fYqztX+6Pyo2r/AHR+VAFb+0bD/n8g/wC+xR/aNh/z+Qf99irO1f7o/Kjav90flQBW/tGw/wCfyD/vsUf2jYf8/kH/AH2Ks7V/uj8qNq/3R+VAFb+0bD/n8g/77FH9o2H/AD+Qf99irO1f7o/Kjav90flQBW/tGw/5/IP++xR/aNh/z+Qf99irO1f7o/Kjav8AdH5UAVv7RsP+fyD/AL7FVdWvrOTTpkjuoWYjgBxk81p7V/uj8qp6yqjS5/lH3fT3oAf/AGjYf8/kH/fYo/tGw/5/IP8AvsVZ2r/dH5UbV/uj8qAK39o2H/P5B/32KP7RsP8An8g/77FWdq/3R+VG1f7o/KgCt/aNh/z+Qf8AfYo/tGw/5/IP++xVnav90flRtX+6PyoArf2jYf8AP5B/32KP7RsP+fyD/vsVZ2r/AHR+VG1f7o/KgCt/aNh/z+Qf99ij+0bD/n8g/wC+xVnav90flRtX+6PyoArf2jYf8/kH/fYo/tGw/wCfyD/vsVZ2r/dH5UbV/uj8qAOO8USxT6kHhkWRfLAypyM5NFP8X8aqMcful/maKAJ684+OXgy38R+HNQ1S81rWbe3sNKus2FpdvDDcny2wZNpBbB7dDjBr0euN+Leqz2nhHUdMtfD3iDWLjUbKaCIaZYmcIzIQN5yNoz3rGur03bfW33GtF++r7GAza1B+zPG3htJTqS6MBbiH74552++M1wPiXU/hpovgvw3rngGbTU8SQXdmrNY7Tessjqkgvdvz4IY583+PH8WK9L+GWv6hb/DuKzk8HeKLa/0ixUNb3tj5H2lsn5Ymydx/CsTXLa4+IV/pukaX4G1Hw3pqXcd5q19qelrZySLGwdIowOXJdVJJPQHiuuf+8NrrJP5Jv8LX/pnPT0oRT6Jr52X47WPXkbeivgDcAcD3pvhlrpPD+uvYqGuheXRhB7vj5f1xUh68DA9KTwlJPDo+sS2tuLidNQuGjiL7N54wM4OKxnqn0LhdWuePfA650XxDdw/23421/T/iVa3bNqem3mpTR5bcWZEtJG8pozHwGRDgHIOea6T/AE/4n/FXxFot3reo6f4Z8MtHbm0026e1lurplLM7yxlXCqCuFBwec1hfEeO++JV74ftNL+G+v6L4kstVt7qTWL208iGzWNgZds4/1oKgqBgBsg8VuPb+Ivht8VNe1+Lw5qHiDw34kWKaU6TAZbq1ukXad0X8SMMfNkYx0qk07cystfS+lmvLe3mu4O+vL5eu7uv66EM39pfC74v+GtHsNZ1LUPC/ihpLV7PUbuS7ktblELrIkspZ8EKQVJxz0roPg5f3954y+I0N5e3NxFa68kduksrOsSfZYDtUE/KMknA7k1l2drr3xG+KWh+Jrzw7qGgeHPDgkltl1SLyrq7unUpny/4EVWbnJycUy0k1z4a/EXxVeT+F9c17RPEV0l9bT6PbfaJIJREkbRyJxgfJkNnnOMUQla3P1TS++LV/knbyshTSafL0cfyaf5q/ndlu01LUT+0p4g006hdmxj8N28sdsZm8pXLyZYLnAPA5615F4YvfDN58N9f1i/8AiHra+OYL/UPsNnD4muHnMqTuLdFsxIQ4OEG3YQR7V698O9H1zWPiF4k+I2raPcaPBf2ENjplldDFz5abyzyJ/ASWHy89Otct4O+FsuqfA7WNL1TQhpviIanf3mnXEtuFuI5RcPJA4YfNg/L35BrNpxpq+6j031k3p52f6Gt1KV1/MvTSFtfK6/U0vFPjHx5b+Cvh94dM39meL/FUqQXV39nB+yqoBlfYwwH2sOCODmuv0j4X2Oi3tnqGk+J/FUV5A4Mz3WsXF3HcLj5laKZ2QZ65ABGOK4vxJovjnxb4C8D+M4tGe38ZeGbn7RLpt4fKNyAdsi55wXCAj612eg/EXUtbvLWxtfh34tsriQjz31Sz+y28K/xHzOdxHYY59q2dueVt+b8OlvLe/wCOljnXwRvty/jd3+e36dTyrQ5/BWrfEbx/H8QPiDe6VLaawsVjbyeLp9PVIfJQ/LGsyAjcW5xX0P4fs7Ow0W0tNPuJri0jjAhlluWuGdexMjElvqSa8J8NuPCvj7x5J4i+GXiXWk1LWFubK5tdDW6jeLyUXhyeOVPFe76DeJqGj2t7HY3dgksYYW11D5UsQ/usn8J9qmH8GFu0fv5fz3NKn8WXq/zH6uzJpN46MVZYHIIOCDtNeDfBbwHH4x+FFr4iu/FXi+DX7mW6K3qa/dssbrcSKh8kyeWQAo+Urg45r3rVkeTS7uONSztA6qB1JKnivCfg74p8Q+DfhpaeFZPhr4zuNcgmuVjDacY7RneeR0LTZIVMMMtg4qFa8u9lbv12/AqXwx9dfu6mL4w8feItZ/Zr1O51XUbjTtc0nWk0rUb20mNsZCkqh5AyEbAVPOMYr0bwBofwxutTkPhfxxea1eC3ZZYIvGVxfbEdSpYoZ2x14bGQeQc1wni34a+JNF/Zzv8AS2sZ9b8Rajq8eq6jbWSebl2lVnRB/EAB+Nem+A/E2kXutR2Nh8OfEugyyRndd3ehC1iwBnDOD3xwPWtIq6knv1t/hjf5Xv8AiRPpbbX7uZ2+drHnXi3wLptj8b/B/hq213ximmanZ3s13D/wlF+d7x+XsIPm5GNx4BFd/wDEq7i+HXwlurbRbq+a6lZLLTzc3klzO00zhAQ8jMzFQxbrxtqDxno2rXXx+8D6zbadcS6dZ2N+lzcquY4mcR7Qx7ZwcfSs74seGte8efFLw5oK/wBs6RoGkxvqcur2e1SbkDZHGjOrLuw7E5B6VC1pwj3bv6KT/wDbVp8inpUlLslb1sv13F+Atzq2ga5r3w38Rare6pf6YIby2u7yZpJJ4JY13HcxzxL5g9hgVnfDnV9WuPBnxTmuNUvZpbTWr6O2eSdmaBVjXaqEn5QOwFRa14E8TeEPi54R8Y6RrPirxak0h0vVxfPFIYbZ/uv+7jTCqzFjnNXPh94d16y8I/E61u9Ju4JtR1m9lskdMG4RkUKy+oJ6VNZuVKT68kl8042/C34jprlqQXTmi/vUr/jf8DsPgHd3d/8ABjwjeX11PdXU2k27yzTSF3kYoMlmPJPua7ivHPgT4qvNL8EeFfB2peBPG1le2tjDazzz6QVt43VACS+77uR1xXsddNezqSktrswoXVOKe9gooorE1CiiigAooooAKKKKACiiigAooooAKKKKACiiigAooooAp61/yDZf+A/+hCs74heIYfCngnWPEM5GLGzkmRT/ABuFOxR7lsAfWtHWv+QbL/wH/wBCFea/H7Rdd8ZXPhrwTp9rqUOlX1+txqmp2wAFrHD+8UbiCAxZQBkEc1E05LlXXT/g/LcqDSfM+mv3dPmc/wDBG68ReGvGo8K+LNY1HU38R6Uur2st1Oz+XNubzolyflCq0WAOOtUfi14J0/R/HHgay0/XPGEEGtay9vfIvia+xJH5Er7RmX5fmUH5cdMVY+KHw58T+H5/DnjTw74j8Y+LdT0LUUIsLuSCTdbPgTBRHEhyQq9Seldd8XtH1bVPHHw5vdP065ubew1pp7t0TIgQ28q7m9BlgPxrXSUoS/vW+V7r5WaXyM3zRjNd4t/OzT+d9fmWNZ+FnhtNCkVdT8XL9njd42XxPfhs4J5Pm5P41y/7MPhe1vvh54d8ZX+seJb7V5YmaR7rXruWJzuI5iaQoePavZNYjeXSbuONS7tC4VR1Jx0rhv2cNJ1PQ/gz4f0vWLCewvoIWEtvOu10O48EUqbs5/8Abv8A7df9B1ErQ9X+h6HRRRSGFFFFAFSf/kK2v/XOT/2WvC/iTqtivxwl0n4k69rWgeFprONdCuLa/nsLWS4IBk8yeFlG4YbAdsenavdJ/wDkK2v/AFzk/wDZa4D4leJFU6j4d134Y694ispYSLZ7GzF3DOGQghzx5TZOO/HNRLRp2vvp30/PsVHZr+lr/SZy/wAZtbHgjSPh5dTeLrttKh1iM3V+1zjz7bIIDlTiQbSBznPU5JrV+Fp8SeONam+J2s3d7p+iyQNH4e0iO4KoYDz9onVThnbAwDnbz61xOn/DnxPYeAfhloOpaNJerY+IDcXVqP36WVq0u5Udj1CqQD+Xau28B6P4h+HfjW68GWum3eoeCtSWW60u6jUsNLk/it5D/wA8zn5T2wR34vrU73dv/AY3+fbpv1aIe0dNLK//AIFK1vwb62t0TOS0bWtam/Zj8ZajJrGotfRahqaRXRun86NVupFUK+cjAAAweMVPr9nL8PdZ+HF94Z8Qa7Jd67fQ2l/p9/qs98LuF0Uu6pM7bCp53KB96naR4T8Rp+zZ4v0GbQ70ald3+pPDaGPEkqyXMjIQPdSCPrXo3w3+Gfg3wrDZ6npnh2O01Q2kaSSSSySuh2jcBvZtvPpirjpPm/w/lqvnsxS1TXnP89H8t0d3RRRUFBRRRQAUUUUAFFFFABRRRQAUUUUAVNN/1l5/18H/ANBWrdVNN/1l5/18H/0Fat0AFFFFABRRRQAUUUUAFFFFABRRRQBU1b/j2T/rtH/6GKt1U1b/AI9k/wCu0f8A6GKt0AFFFFABRRRQAUUUUAFFFFABRRRQAVUs/wDj+vv99P8A0AVbqpZ/8f19/vp/6AKALdFFFABRRRQAUUUUAFFFFABRRRQAUUUUAFFFFABRRRQAUUUUAFFFFABVPWv+QXP/ALv9auVT1r/kFz/7v9aALlFFFABRRRQAUUUUAFFFFABRRRQAUUUUAch4v/5Cw/65L/M0UeL/APkLD/rkv8zRQA5pnH/LtKfpj/GmG4lH/LjcH6Ff8asVh+K/FWl+G1g+3QandzTk+Xb6dYyXcxA6tsjBIX36Um7BY0Tdzjppt2foU/8AiqYb64H/ADCL0/Qx/wDxVZ3hPxhoPie0vLjTbiaNrGQx3lveQNbz2zAZ/eRvhk49aydJ+KPg/U9Xt9OguNQiF3I0VneXFhJFZ3bDPEM7DZJkAkbSciqtrbqF9L9DpG1G6H/MD1A/Qx//ABVXfAl1N9gv2/s+5y2ozErlMqcjg/N1qQ1N4E/489S/7Cc/8xSA1/tk3/QPufzT/wCKo+2Tf9A+5/NP/iqyfFHjjwb4WuYrXxL4q0XRp5U3xx317HCzrnGQGIyK14NS0+fS11WG+tpLBo/NW5WQGMp/e3dMe9F9L9A62E+2Tf8AQPufzT/4qj7ZN/0D7n80/wDiqwvD/wARPAPiDU00zQvGnh/VL5wSlvaahFLIwAycKrE1p614l8O6Je2dlrGuabp9zfOI7SG5uUjedicbUDHLHPYU7beYX38i19sm/wCgfc/mn/xVH2yb/oH3P5p/8VVmSRI4mlkdURQWZicAD1rG0/xf4V1DQ7jXLDxJpN1pdtnz7yG7R4Ysddzg4GPc0r7hY0Ptk3/QPufzT/4qj7ZN/wBA+5/NP/iqboer6XrmmRanouo2mo2MwJiuLWVZI3wccMpwart4k8Pr4iHh1tb05dZaPzBYG5Tzyn97Zndj3xTtrYL6XLX2yb/oH3P5p/8AFVyXi7winiTU1vptU8baayxiPytL1p7WI4J5KI+M89fpVvWPib8OdH1GbTdW8deG7C9gO2W3uNTijkQ+hUtkVo3njDwnZ6Laa3eeJNIt9MvGC215JeIsMxPQI5OGJ9qlK9mPVaHN+HfAsWiazBqceueP75oScQX+vyXED5BHzRs+G65574rtftk3/QPufzT/AOKo1XU9O0nT31DVL62srNNoeeeUJGu4gDLHjkkAe5rA1v4kfD/Q9QbT9Z8beHdOvFVWMFzqMUbgEZB2s2eQQabl0El1N/7ZN/0D7n80/wDiqPtk3/QPufzT/wCKrJ8MeOPBnii6ktfDfivRNYuIk3yRWV9HMyrnGSFJwK6GnZhcqfbJv+gfc/mn/wAVR9sm/wCgfc/mn/xVVfE3iTw94YskvfEeuado9q77FmvblIULegLEDNJ4Y8T+HPFFrJd+G9d03WLeNtjy2Vykyq3oSpODSWt7A9Ny39sm/wCgfc/mn/xVH2yb/oH3P5p/8VXO6t8TvhzpOozabqnjvw1ZXsLbZbefU4UkQ+hUtkV0V5qenWelvqt3fW0FhHH5r3MkoWJU/vFjxj3ovpzdAtrbqH2yb/oH3P5p/wDFUfbJv+gfc/mn/wAVVHwt4s8MeKoZpvDPiHStZjgYLK1jdJMEJ6AlScVs0WC5U+2Tf9A+5/NP/iqPtk3/AED7n80/+Kq3RQBU+2Tf9A+5/NP/AIqj7ZN/0D7n80/+Kq3RQBU+2Tf9A+5/NP8A4qj7ZN/0D7n80/8Aiqt0UAVPtk3/AED7n80/+Ko+2Tf9A+5/NP8A4qrdFAFT7ZN/0D7n80/+Ko+2Tf8AQPufzT/4qrdFAFT7ZN/0D7n80/8AiqPtk3/QPufzT/4qrdFAFT7ZN/0D7n80/wDiqPtk3/QPufzT/wCKq3RQBU+2Tf8AQPufzT/4qj7ZN/0D7n80/wDiqt0UAVPtk3/QPufzT/4qj7ZN/wBA+5/NP/iqt0UAZWq3Mr2EitY3CDjklcdR71a+2Tf9A+5/NP8A4qk1r/kGy/8AAf8A0IVcoAqfbJv+gfc/mn/xVH2yb/oH3P5p/wDFVBoviDQ9aW6bR9YsNQFpIYrg21wsnkuOqttPBHoa5yX4t/C2KV4pPiL4UR0JV1bVoQVPofmouOzOq+2Tf9A+5/NP/iqPtk3/AED7n80/+KrmJPit8MY7eO5f4heFlhlJEch1WEKxHXB3c1Y0T4kfD7XNTi0vRvG3h3Ub6X/V29rqMUkj/RVYk00mxX6m/wDbJv8AoH3P5p/8VR9sm/6B9z+af/FVbopAVPtk3/QPufzT/wCKo+2Tf9A+5/NP/iqt0UAZc1zKdSt2+w3AIjk+XK5P3ferP2yb/oH3P5p/8VRP/wAhW1/65yf+y1neKfGPhPwqYR4m8S6Roxnz5IvrxIfMx1xuIzRcLGj9sm/6B9z+af8AxVH2yb/oH3P5p/8AFVDNr2iQxWEsur2KR6iypZM06gXLN90RnPzE5GMU661rR7XV7fR7nVLKHUbpGkgtXmUSyquNzKpOSBkZI9aAv1JPtk3/AED7n80/+Ko+2Tf9A+5/NP8A4qqq+JPDzaNca0uuacdNtmdZ7sXKeTEUJDhnzgEEEHPQiqPhnx54J8T3j2XhzxboesXKJvaGyvo5nVfUhSTihauwPTU2Ptk3/QPufzT/AOKo+2Tf9A+5/NP/AIqrdFAFT7ZN/wBA+5/NP/iqPtk3/QPufzT/AOKq3RQBU+2Tf9A+5/NP/iqPtk3/AED7n80/+Kq3RQBU+2Tf9A+5/NP/AIqj7ZN/0D7n80/+Kq3RQBU+2Tf9A+5/NP8A4qj7ZN/0D7n80/8Aiqt0UAVPtk3/AED7n80/+Ko+2Tf9A+5/NP8A4qrdFAGVY3UqvdYsbhszknBXjgcdatfbJv8AoH3P5p/8VRpv+svP+vg/+grVugCp9sm/6B9z+af/ABVH2yb/AKB9z+af/FVbooAqfbJv+gfc/mn/AMVR9sm/6B9z+af/ABVW6KAKn2yb/oH3P5p/8VR9sm/6B9z+af8AxVW6KAKn2yb/AKB9z+af/FUfbJv+gfc/mn/xVW6KAKn2yb/oH3P5p/8AFUfbJv8AoH3P5p/8VVuigDK1K6la3QGxuF/exnJK/wB4cdatfbJv+gfc/mn/AMVRq3/Hsn/XaP8A9DFW6AKn2yb/AKB9z+af/FUfbJv+gfc/mn/xVW6KAKn2yb/oH3P5p/8AFUfbJv8AoH3P5p/8VVuigCp9sm/6B9z+af8AxVH2yb/oH3P5p/8AFVbooAqfbJv+gfc/mn/xVH2yb/oH3P5p/wDFVbooAqfbJv8AoH3P5p/8VR9sm/6B9z+af/FVbooAqfbJv+gfc/mn/wAVVW1uZReXjCxuCS65AK8fKOvNatVLP/j+vv8AfT/0AUAH2yb/AKB9z+af/FUfbJv+gfc/mn/xVW6KAKn2yb/oH3P5p/8AFUfbJv8AoH3P5p/8VVuigCp9sm/6B9z+af8AxVH2yb/oH3P5p/8AFVbooAqfbJv+gfc/mn/xVH2yb/oH3P5p/wDFVbooAqfbJv8AoH3P5p/8VR9sm/6B9z+af/FVbooAqfbJv+gfc/mn/wAVR9sm/wCgfc/mn/xVW6KAKn2yb/oH3P5p/wDFUfbJv+gfc/mn/wAVVuigCp9sm/6B9z+af/FUfbJv+gfc/mn/AMVVuigCp9sm/wCgfc/mn/xVH2yb/oH3P5p/8VVuigCp9sm/6B9z+af/ABVH2yb/AKB9z+af/FVbooAqfbJv+gfc/mn/AMVVXVbmV9OmVrG4QEfeJXA5+tatU9a/5Bc/+7/WgBftk3/QPufzT/4qj7ZN/wBA+5/NP/iqt0UAVPtk3/QPufzT/wCKo+2Tf9A+5/NP/iqt0UAVPtk3/QPufzT/AOKo+2Tf9A+5/NP/AIqrdFAFT7ZN/wBA+5/NP/iqPtk3/QPufzT/AOKq3RQBU+2Tf9A+5/NP/iqPtk3/AED7n80/+Kq3RQBU+2Tf9A+5/NP/AIqj7ZN/0D7n80/+Kq3RQBxvih2l1IM0TxHyx8r4z1PoTRT/ABf/AMhYf9cl/maKAJ6gv7uz0+zm1G+nhtre3jLyzyHAjUDJJNT15x8W/CfjTxTq2lJpNx4dm8P2p8670zU2mVbuUHK7zGpyg4O08HHIpO+lhq3U4DxPLqF14D+JPxKs7SWyt9ct4bWxU/LJJBE5/wBIPpu3kfRa7H412Fna/Ay2S3gSNdOm05rQKP8AVEXEQGPw4rpotG8R+IvDGq6B45t/D0NreQeRGNGkmbC+/mgYxhcYrnYPA/jbVLLSfDfivV9Fm8O6VLG4ktBL9rvxEQYxMGAReQrHaeox0ppfZXeOvkv1W/q9A5tVN/3rr1t+Dtb0R6baO0lpBI/LNGrN9SBmm6DdSWXhjxDeRAGSC6u5EB9VGR/KpvoAB2A7VJ4KjSbTtVhkUMj6jcKynuDjIpVLyT5dLip+7a5wX7MGkafqPw3i8Y6jDBfa14gnlvL66lHmMSZG2oM9AoAXA9Kz/jHomlDxP4A+HltYi08Pavqk91f20OVjnMYQhG9iWORWpoHgj4jeAZb3TfAWpeHb/wAOzzyXNvaa20ySWTOxZo0aJTuTJJGeRWn4z+HuveKvDOlS33iRLXxbpN39usL+3hAhhk/55bcfNGcAEkZqm480ZJWStp5Lp52387eYJP3o31d9fNp6/j8it+0V4V0S6+D2r3EdlDZ3WkQi+0+4t0CPbzRcqykfiPoa8p+LGkXvxGvfhbb3TbNYvvDlzdQSk4KXYtt8cnth8GvT/EHhL4peOLJPD/jDVPDOlaDJIj339iNO9xdKpz5WZVAVSQMkHPGK3Na8B3Fx8TPBviPT57W30zw9az27WzBt7K8exAnbA460lF31e7+58slf5tr7h83u6LZP8XHT8H95w+t+Prnxb8D9As9JcprvieZNJK4y0Dj/AFzMM9AF5/3hXE+GdKs9B/Zy+Lei6fGEtLDUdQt4V/2EdlH6CvTvBXwefw/8ZtW8ZPfW0ukS+bLpmnqpzazzFfOfGMDPlpjHvQnwq1lfh58QPDf9pWH2nxNfXdzayYfZCszllD8ZyM84pP3ozlbWcXded42X4Nr1KppRnBX0jJW9LSu//SU/NHPfs9Xtv4Am1PwVezCHTTpdv4g0ws3yrBJEBKoz6PGzH/frlPh/ZT3vx58H+PNRjKah4pg1C7VWXDR2wZPIQ89lY16B8Vvgvf8AjHw94Ts7HV7bT77SbcWGoXADD7RaMirLGpAzzt4z611us+BLi4+JvhPxLYTWdvp2hWVxbNbbSGbzNm3ZgYwNtapr2qm+l18rPX5+6vVPuYRjamo91f59vvu/mux5f8PvEceifEX4lQyeA/EXiPzNeVvO02whnSP/AEeP5WLupB74961/2m9H03xKnw50TULJ4rDUNejilt2ARlVo24IHAINa2keD/il4V8W+KtS8MyeDbuy13UBeqNRluUliIjVNp2IR/Dn8a2/Gng3xH4rl8EX97c6VbXuh6ql/fpCZGikAUgrESM9/4sVnFKUKal05L/JK/wB1jaUrTqNdee3zvY8h8Wa5qEPwJ8WfDjxJIX1zwvcWUCyv/wAvdp9qi8mYep27d3ua9G/aDtbVv2btfuGtYGm/sT/WGMFv9WO/Wk/aC+D8/wARJNO1LQ9Th0rVrd0iuZJd2y5tRIrmNgAckMqke4rq/if4QvPFXwn1TwdY3UEF1d6f9ljmmzsB24ycDOKTblSlzfE2vnZb/P8AO44csakbfCr/ACvbT5WfysbXg20tYPDmmyQWsETtaR5ZIwpPyj0rZrFbUNK8KeHLP/hINY07ToYY0gNxdXCwxs4XoGcgZODxWf8A8LJ+HX/Q/eFf/Bxb/wDxdaVGpTdu5hRi404p9kcF8P7O18VfHfxzrWuW/wBqn0KWLTdNjnG5IIym9mVTxli3X/ZFQ/EXT4fDP7QXgLXdAhFpc61JNpmpxwjalxCImdSyjjKlBg1u6z4K8Taf48ufHfw51bSvM1e3SPUdP1NnNpcFc7JkeMFg2CRgcEVP4a8EeJtQ8eQeNviBqWnT3thC0Omadpm/7LbbvvS7nAZnI454AJxUU9OTpy7/AK/+Bfr5Gk3pPrzbfp936HmHhDXo9N8Q/FSwb4d694qNxrcmHsbGKWHm2iHlu7uCPwBwDmjwx4V1Lxd+y5oWl+GdUs9W1DStQW6ns5JmETtGWLWbMRkY3DqOort9E8H/ABT8J+JvFN54ak8GXdlrmpfb1/tCW5SWM+WibSEQj+DP41e8I+APFvg3wXJF4e1zTpvEl3qL6lqLXkRFpdSOMNH8oLIgwMFRnilT0prvyw++Nunlrf082VUd5u380vud+v3ff5D/AIUeNvDfifxRd2E/hW68K+NLKyT7bp95CqSCJsNlGXiRNxHzYB9hXqFebeDvBPiaT4jy+P8AxveaQdSjsf7Ps7TSg5giiJDMzO4DsxI6dAK9Jq3su/8Awf6fqQt32/4C/UKKKKkYUUUUAFFFFABRRRQAUUUUAFFFFABRRRQAUUUUAFFFFAFPWv8AkGy/8B/9CFcv8bfE/wDwiXwz1jVI3C3jwG2sskD/AEiX93F17bmGfauo1r/kGy/8B/8AQhXF/FPwHeeOtf8ADUN9Np8nhjT7prrUrGeMu12wU+WuMbSobBIPpUTjzJR6Pf06/gVGXK+btr8+h538NLXTvhr8UdA0GyvbN7DxRowScRzK/wDp8LF2bg9X87H/AAGt/wCOFjYp8RPheq2NqA+vvvHkr83+izdeOatfEf4KeH9Q0yxufAOheGvDHiHTtQhvba9g09IQdhOUYxrkg5ro/iF4N1DxL4n8G6tbXVrDHoWpNeXCSbsyKYZEwmB1y4646Vspc0oye6l+F7/he3yMnHljJLrH8bW/HR+rZ0Ouabp39i3n/EvtMCB8DyV44PtXn/7KlnaD4GeGLgWsAm8hv3gjAb77d+teoajA1zYXFujBWljZAT0BIxXLfBnwpe+CPhtpHhjULq3urmxjKSSwA7GJYnjPPeohpz+fL/7d/mVPVQ8m/wAkdhRRRQMKKKKAKk//ACFbX/rnJ/7LXjHj6113wP8AFzUfiJN4Um8W+G9RsEt7lLQCS601Y03M6xNw6Hbzgg817PP/AMhW1/65yf8Astcf4stfioup3n/CLX/he4065TEa6qsqSWjYwdvlqQ47/N9OlS7ppx319PT+vvKVrNPZ/wCd/wBDyn4ueJdBl8HfDPxR4D0uTVNO/txbiysbRNskj78tGAfutu3Ajsa6z9njT7XXdHvfihqeox6t4l1tWS4YKQumov8Ay5oDyu3uepNOs/g3d6boHgrS7DV4JW0PWjqt/NOhU3DtJvcIFGBySB04xW/p3gLVPD/xQvPEHhnULW30DWo3bWdMl3c3P8M8OBgMeQw4BqtnNd27eXux/O1r76Lo2Q23y+Vvn70vyunb9UjynQyq/soeOGbAUalqpPHb7XJVnVdW8PePNd+Gtr8PFF/qukXsNzf3lrA0SWlsEUSCRiBndgADn7tdtpvwt1i1+DHiDwQ2pWBvdTu7yeKcB/KQTTNIobjOQGwcV6jo9s9npNnZyMHeCBI2YdCVUAkflVp2lzduX8F/VxSV0135/ub/AMi1RRRUFBRRRQAUUUUAFFFFABRRRQAUUUUAVNN/1l5/18H/ANBWrdVNN/1l5/18H/0Fat0AFFFFABRRRQAUUUUAFFFFABRRRQBU1b/j2T/rtH/6GKt1U1b/AI9k/wCu0f8A6GKt0AFFFFABRRRQAUUUUAFFFFABRRRQAVUs/wDj+vv99P8A0AVbqpZ/8f19/vp/6AKALdFFFABRRRQAUUUUAFFFFABRRRQAUUUUAFFFFABRRRQAUUUUAFFFFABVPWv+QXP/ALv9auVT1r/kFz/7v9aALlFFFABRRRQAUUUUAFFFFABRRRQAUUUUAch4v/5Cw/65L/M0UeL/APkLD/rkv8zRQBPRRRQAUUUUAFTeBP8Ajz1L/sJz/wAxRRQB0VFFFABRRRQAUUUUAFFFFABRRRQAUUUUAVdT07T9Utxb6lYWt7CGDCO4hWRc+uGBGazf+EO8I/8AQq6H/wCC+L/4miigDbjRI0WONVRFGFVRgAegpaKKACiiigAooooAKKKKACiiigAooooAKKKKACiiigAooooAKKKKACiiigAooooAp61/yDZf+A/+hCrlFFABRRRQAUUUUAFFFFABRRRQBUn/AOQra/8AXOT/ANlq3RRQAUUUUAFFFFABRRRQAUUUUAFFFFABRRRQAUUUUAFFFFAFTTf9Zef9fB/9BWrdFFABRRRQAUUUUAFFFFABRRRQAUUUUAVNW/49k/67R/8AoYq3RRQAUUUUAFFFFABRRRQAUUUUAFFFFABVSz/4/r7/AH0/9AFFFAFuiiigAooooAKKKKACiiigAooooAKKKKACiiigAooooAKKKKACiiigAqnrX/ILn/3f60UUAXKKKKACiiigAooooAKKKKACiiigAooooA5Dxf8A8hYf9cl/maKKKAP/2Q==">
            <a:extLst>
              <a:ext uri="{FF2B5EF4-FFF2-40B4-BE49-F238E27FC236}">
                <a16:creationId xmlns:a16="http://schemas.microsoft.com/office/drawing/2014/main" id="{D1036715-3184-4DE1-9EFB-30C3BF01676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BD3C60-BBE1-4712-9C48-3BFC26154D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931" y="3164729"/>
            <a:ext cx="8975128" cy="83810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4D78687-2668-4E85-970A-3D6553E625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009775"/>
            <a:ext cx="10668000" cy="4414838"/>
          </a:xfrm>
        </p:spPr>
        <p:txBody>
          <a:bodyPr/>
          <a:lstStyle/>
          <a:p>
            <a:r>
              <a:rPr lang="en-US"/>
              <a:t>The concept value is not mapped</a:t>
            </a:r>
          </a:p>
          <a:p>
            <a:r>
              <a:rPr lang="en-US"/>
              <a:t>Can only be used with optional attributes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1520F93-E8F5-4BEC-A1F2-FDB039F34A8E}"/>
              </a:ext>
            </a:extLst>
          </p:cNvPr>
          <p:cNvSpPr/>
          <p:nvPr/>
        </p:nvSpPr>
        <p:spPr bwMode="auto">
          <a:xfrm>
            <a:off x="762000" y="3431287"/>
            <a:ext cx="9138486" cy="469231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14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CCABF-0E00-41B5-A8B3-7DFB4394C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r" rtl="1"/>
            <a:r>
              <a:rPr lang="ar-LB" sz="3600" b="1" dirty="0">
                <a:solidFill>
                  <a:schemeClr val="accent5">
                    <a:lumMod val="50000"/>
                  </a:schemeClr>
                </a:solidFill>
              </a:rPr>
              <a:t>نوع التعيين: تخطي</a:t>
            </a:r>
            <a:endParaRPr lang="en-US" sz="3600" dirty="0">
              <a:cs typeface="Calibri Light"/>
            </a:endParaRPr>
          </a:p>
        </p:txBody>
      </p:sp>
      <p:sp>
        <p:nvSpPr>
          <p:cNvPr id="6" name="AutoShape 6" descr="data:image/jpg;base64,%20/9j/4AAQSkZJRgABAQEAYABgAAD/2wBDAAUDBAQEAwUEBAQFBQUGBwwIBwcHBw8LCwkMEQ8SEhEPERETFhwXExQaFRERGCEYGh0dHx8fExciJCIeJBweHx7/2wBDAQUFBQcGBw4ICA4eFBEUHh4eHh4eHh4eHh4eHh4eHh4eHh4eHh4eHh4eHh4eHh4eHh4eHh4eHh4eHh4eHh4eHh7/wAARCABjBC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jrnvG3hCz8W2gtL/AFbX7G32Mkkem6g1ssysMFXAHzDBrca3ibr5n/fw0w2UB6+d/wB/m/xpNJ7jTa2MLwP4KsfCFu9rp2r+Iry3MYjjh1HUWuUhUZ/1YI+XrV7wp4a0vwzZXFrpMMqpc3Ul3M0r73klkYsxJ+pNWzptqev2j/wIf/GmHSbM9Tdf+BUn+NU227k2VrGhtb0NP8EoJNP1WNs4bUZ1P0OKyTolgepvP/AyX/4qr3gTT7f7Bfx5n2pqMyr+/fOMjrzzSauM5q2+B/hm2t5rG38QeMItLnmklm01NakFpJ5jFpFMfQqxJyO+TXV634E8M6r4Ck8DtYC00J4fJFtaHygiZzhcdK2/7OtvWf8A7/v/AI0f2dbes/8A3/f/ABo6W/rQL683U5zxV8P9I1+Wzuf7Q1nSL20h8hLzSr5radouP3bOvLLkA49QKzIvg/4LTQ7PSPs948NvqaarLI9yTLeXKsGEk7dZDkDr2Fdt/Z1t6z/9/wB/8aP7OtvWf/v+/wDjRf8Az/G/56+orK1v62t+WhW8V6Bpnifw3e+HtXhMun3sRhmRW2kr7HtXGX/wc8O3F/Yaha614o0u8sdNj0yO4sNWeGR7dMbVcj73QHNd5/Z1t6z/APf9/wDGj+zrb1n/AO/7/wCNFuv9df8AN/eVfS39dP8AJfcc94R+H+geGbLU4bRr67udVOb6+vrgzXVx8u0bpDyQB09KqXnwv8LXPwwg+HTLfpokCRpF5dyVmXYwZSH65BArrP7OtvWf/v8Av/jR/Z1t6z/9/wB/8aHr+H4bfd0EtPx/Hc5nwv8AD+20G6lmHinxdqiSQmEwanq8lxEARjIVuh961vBPhfSvB/hi28OaKsy2FsGEYlkLt8xJOWPXkmtD+zrb1n/7/v8A40f2dbes/wD3/f8Axp3/AK/r1FZGb4M8KaR4Rsruz0dZ1iu72a9l82QufNlcs+M9Bknik1jwno+q+LNG8T3aznUdHEq2hWUhAJBhty9+BWn/AGdbes//AH/f/Gj+zrb1n/7/AL/40uqfb/hvyHbRruc74s8YanoeqfYrTwB4p12PYG+1actsYsn+H95MjZH0rPsvElx4ukfw5rXwx8V6dp99E8c8+opaeQF2nhtk7Nz0GFPJrsv7OtvWf/v+/wDjR/Z1t6z/APf9/wDGhJbPUbfbQ4rRvhJ4bsNcsdWvNR1/XJdOYvYRavqL3UNo3GGjRuFIAAB7Cuj8S+E9I8Q6roup6ikzXGi3RurMpIVAkKMnzDuMMeK0v7OtvWf/AL/v/jR/Z1t6z/8Af9/8ad3p5E2WvmZGteDdF1jxjo3iq/S4kv8ARlkFmvmkRKXGGYp0LY70vj/wbonjjRYtJ12OdoIbmO6iaCUxukqZ2sGHTqfzrW/s629Z/wDv+/8AjR/Z1t6z/wDf9/8AGktLW6a/O9/zH1v8jM1/wlpGua7oetX6ztd6JM81mVlKgMyMh3D+LhjVrxT4f0fxRodxomu2MV7YXC7ZIpFyD6EehHrVn+zrb1n/AO/7/wCNH9nW3rP/AN/3/wAaTSa5XsNNp3W5w+mfCHw5b39pdanqviPxClk4ktbbWdTe7ghkH3ZFRuAwGQD2ya1fGHw/0rxJqkeqnU9c0bUFi8l7nSL9rWSWPOQjlfvAE5Aro/7OtvWf/v8Av/jR/Z1t6z/9/wB/8ab13ElbYzfA3hLQ/BehjR9BtfJgMhlldzuknkb70kjdWc4GSfSt2qn9nW3rP/3/AH/xo/s629Z/+/7/AONNtvcEi3RVT+zrb1n/AO/7/wCNH9nW3rP/AN/3/wAaQFuiqn9nW3rP/wB/3/xo/s629Z/+/wC/+NAFuiqn9nW3rP8A9/3/AMaP7OtvWf8A7/v/AI0AW6Kqf2dbes//AH/f/Gj+zrb1n/7/AL/40AW6Kqf2dbes/wD3/f8Axo/s629Z/wDv+/8AjQBboqp/Z1t6z/8Af9/8aP7OtvWf/v8Av/jQBboqp/Z1t6z/APf9/wDGj+zrb1n/AO/7/wCNACaz/wAg2X/gP/oQrH+IfgvR/HOjRaXrEl9FHDcR3MMtncGGWOVGDKysOQQQDV/VbGCOwkdTNkY6zMe496tf2dbes/8A3/f/ABpNXGm0cfoPwr8O6drltrV/fa54ivrM7rKXW79rw2jd2i3fcJ4yR6Ct2bwnpEvjmDxk6z/2rBZPZIwlOzymZWPy9M5Uc1p/2dbes/8A3/f/ABo/s629Z/8Av+/+NVd6eX67/mTbfzMPS/Anh7TofEUMMEzxeIp3n1BZJSwdmjEZx6Dao4rO074V+ENP+GM3w5tLa5j0KZSJFE581ssGJ39c5Arrf7OtvWf/AL/v/jR/Z1t6z/8Af9/8amytbyS+S2XyKu7qXW9/m+pJp1pDYafb2NuGENvEsUe45O1RgZP0FT1U/s629Z/+/wC/+NH9nW3rP/3/AH/xqm23dkpJKyLdFVP7OtvWf/v+/wDjR/Z1t6z/APf9/wDGkMJ/+Qra/wDXOT/2WqEfhjS4/Gcni1Vm/tOSz+xMfMOzy9wb7vTOVHNSzWNuNSt0zNho5Cf3zZ42981a/s629Z/+/wC/+NHW/wDXYOljM8ZeE9I8WQ6fDq6zsun30V9B5UpTEsbblzjqMjpTNP8AB2i2fja/8Yqk8ur3sCWzSzSlxFEvOyMfwgnBOOuBWt/Z1t6z/wDf9/8AGj+zrb1n/wC/7/40LTb+rq35aA9d/wCrO/56mPoXgzRdE8Xaz4m037VDd6zsa8i84+QzqoUOE6BsAZPeujqp/Z1t6z/9/wB/8aP7OtvWf/v+/wDjR0S7B1bLdFVP7OtvWf8A7/v/AI0f2dbes/8A3/f/ABoAt0VU/s629Z/+/wC/+NH9nW3rP/3/AH/xoAt0VU/s629Z/wDv+/8AjR/Z1t6z/wDf9/8AGgC3RVT+zrb1n/7/AL/40f2dbes//f8Af/GgC3RVT+zrb1n/AO/7/wCNH9nW3rP/AN/3/wAaALdFVP7OtvWf/v8Av/jR/Z1t6z/9/wB/8aAKk95Jp+n6pew2F1qEkMrOttbBfNlIVflXcyrn6kVyP/Cydc/6JD4+/wC+LH/5Jrr7Gxgd7rJm+WcgYmYcYHvVr+zrb1n/AO/7/wCNIfQw72wtPiF4AuNN8QaNqmlWuqQPDc2VyyJcRqcqQTGzKCRyME9RXQafaw2NjBZW+4RQRrGm45OAMDmo/wCzrb1n/wC/7/40f2dbes//AH/f/Gq72J7XLdFVP7OtvWf/AL/v/jR/Z1t6z/8Af9/8aQy3RVT+zrb1n/7/AL/40f2dbes//f8Af/GgC3RVT+zrb1n/AO/7/wCNH9nW3rP/AN/3/wAaALdFVP7OtvWf/v8Av/jR/Z1t6z/9/wB/8aADVv8Aj2T/AK7R/wDoYq3WVqVjAluhUzcyxjmZj1Ye9Wv7OtvWf/v+/wDjQBboqp/Z1t6z/wDf9/8AGj+zrb1n/wC/7/40AW6Kqf2dbes//f8Af/Gj+zrb1n/7/v8A40AW6Kqf2dbes/8A3/f/ABo/s629Z/8Av+/+NAFuiqn9nW3rP/3/AH/xo/s629Z/+/7/AONAFuiqn9nW3rP/AN/3/wAaP7OtvWf/AL/v/jQBbqpZ/wDH9ff76f8AoAo/s629Z/8Av+/+NVbWxga8vFJmwrrjEzf3R780AatFVP7OtvWf/v8Av/jR/Z1t6z/9/wB/8aALdFVP7OtvWf8A7/v/AI0f2dbes/8A3/f/ABoAt0VU/s629Z/+/wC/+NH9nW3rP/3/AH/xoAt0VU/s629Z/wDv+/8AjR/Z1t6z/wDf9/8AGgC3RVT+zrb1n/7/AL/40f2dbes//f8Af/GgC3RVT+zrb1n/AO/7/wCNH9nW3rP/AN/3/wAaALdFVP7OtvWf/v8Av/jR/Z1t6z/9/wB/8aALdFVP7OtvWf8A7/v/AI0f2dbes/8A3/f/ABoAt0VU/s629Z/+/wC/+NH9nW3rP/3/AH/xoAt0VU/s629Z/wDv+/8AjR/Z1t6z/wDf9/8AGgC3VPWv+QXP/u/1pf7OtvWf/v8Av/jVXVbGCPTpnUzZC95mI6/WgDVoqp/Z1t6z/wDf9/8AGj+zrb1n/wC/7/40AW6Kqf2dbes//f8Af/Gj+zrb1n/7/v8A40AW6Kqf2dbes/8A3/f/ABo/s629Z/8Av+/+NAFuiqn9nW3rP/3/AH/xo/s629Z/+/7/AONAFuiqn9nW3rP/AN/3/wAaP7OtvWf/AL/v/jQBboqp/Z1t6z/9/wB/8aP7OtvWf/v+/wDjQBzfi/8A5Cw/65L/ADNFM8URJBqQSPdjywfmYse/c0UAWq8/+McvxDg0i6uPB+p6TpenwadcTXl1cQGW4R1RivlAMADwPmOcdcHpXoFcn8WtX0nTfAGuxalq1hYyT6bcLClzcpE0reW3ChiNx+lY121Tk1vZ/kaUVeaTK2i65rEfwYt/ECq2p6sml+f+8PM0gzycfn+Fecw65r2n6P4L8Uaf8QNV13VNeu4VutIlZJLVlkXMixxBQ0WzkgsxxtxzXQ6T4pMX7PJufB+o2Oo6zY6SGENrMk8kJJIyUUk5AycEdq4A6H4G8MWPh/xX8N/FEt/42urqBZzHe/aZtSWVx5/nw5JXgs+WA2lRXXL/AHmXbmX5vp2ezfTpc5460I662f5Ld91079bH002AxA6Zp3gxzHpmryDkrqFw35Ypgzgbhg45HoaPCX/IG1r/AK/rn+lYT0izWGrR5n8CPjB4g8U+K7zQ/GVjZWa3s902gXFupVbiOCVo3jOScuNhPbgdK7b4ceL9W8QeOfG+i362otdDv47e0MSEMUaMMd5JOTk9sV5N4D8I3fif9n2K/wBDOzxJoeu6jqGkSqcEypdykxZ/uyAFD7NVX4SfEqzt9F+LXxEu4Xsgt2jPDICGScQhDH9dwqnJR5r/AGY/frGz9d16+ocrcrLrKy8rN3X5P7+x3J+K2uL8XvsEkFgngo6mdDW6KnzTfCN2Yls4CgxlcY6sOa1vjhqfxG8K+G9c8XeH/EegRadptm1wlhdaM8sjlVyQZROo5I/u8V5bc+BPi1H8A202TTvB5ePGtPcG8uvtpuFcTsxXy9vmHBB+bHJruPiL4oh8Zfsh6v4lhZf9N0CRpQD92UIVdfwYMPwpVIuNNq+sbL71v96l8rDpNTqRf2Zfo/8AJr53Ok0O8+IVj4OvPEviDxHoWpx/2Ybm3t7XR3tjHJt3DcxnfcPbArpPhjrd54k+HHh7xBqCwreajpkF1OIlKoHeNWO0EnAyfWqi2k2ofCEWdqu+afRwka+pMXArjPg58Q/CGj/BvRLHWte0/TdS0fTUs7ywuZhHcpLCgRlETfOxJXjAO7jGauq1F1V2tb/ya/6fgY0ryhTl3vf1tG36/iZb/FjxUP2f/EPjkR6b/a2n31xbwDyG8nakm1dy7sk468itPW/FfxE8B6j4cuvFGp6H4k0zW75NPMNhpj2U8EjqWWQbpZN6gKQRgdc5rzvVtMvNP/Yv1+bULea0fUbi5vFilUo6JJMduQeQSMHnnmuj8V6DZ/DTxd4O8ZXd/qut6BJMtjcrrd49+dOlkX93cQtKSYzkbDtx9+mlaaT7xT+5XXld6X7s0qtNNx299r0vo/ktbdUdVr/iPx/qnxpv/A/hjWtE0i0stJivjLeaU927s7lSvE0YA4969E8KW3iC10ryvE2rWOqX28nz7Oya1j28YGwu5z15zXhXi+28M3n7UGrJ4j8WXXh2EeHLdoprbXG00yHzDwWV1Lj2r3DwOdGXw5bwaDrja3ZQ5jW7fUTeuxHUNKWJY89zUw/hp+v5v7gqfxGvT/0lM26KKKQBRRRQAUUUUAFFFFABRRRQAUUUUAFFFFABRRRQAUUUUAFFFFABRRRQAUUUUAFFFFABRRRQBT1r/kGy/wDAf/QhSa9qVtouh3+sXjBLaxtpLiVvREUsf0FLrX/INl/4D/6EK8s/ac1K9vNC0r4faHJA2s+KLxbdIpXZUaBDvm3lQSEKKwJA6E1E725Y7vRfP+rlQte8tlq/RD/gl8QvE/iTWL/RvGNtYWN/LaR6npkcCMu60kZ1UNkncw2AkjH3hxWb4+1n4u+GvE/hrSY/F/hadPEGotZozeHpQbcCJ5Ax/wBJ+f7mO3XNc78QJPHngfxd4K8e+JtP8KWek6ZONIu20q6uJH+zzbQCwkRQFUpx/vGuy+ObL/wsX4WHIwdffH/gLNWtoylBra9vx/ya+dzNuUYzv/LzfOz/AFT+Vjb1LTfi1b6SZo/HXhjz4Ud5GPhuTa4AyAB9q4/M1j/ArWPiV4x8NaN4v1zxH4eOnXqM8un22jSRyDBIwJTOR2/u16frv/IFvf8Arg//AKCa86/ZTYN8BPDBUgjyG5H++1Km9Z+XL+PN/kOotIebf6HqNFFFIYUUUUAVJ/8AkK2v/XOT/wBlrznxRrnjzUPi2/g3wtrWi6RbQ6V9ueW90t7tnbeq7RtljwPm9+lejT/8hW1/65yf+y1454j8NWnif9pS4tLrVNb0/wArw4JA2l6nLZu371BhmjIJHPQ8UkrzivX/ANJbG3aEn6f+lJG5498TeNPA/hzw6b7UtI1XUdQ162sbiePT2gj8mWQKdqeYxDYPXcfpVjxH451fwn8WNP0rxF9jTwnrNsy2N6sRRre6QbjHK5bGGXcQcD7tc18eNJg0Hwn4H0yG91C7ji8V2AWa/vHuZmzMD80jksfxNN+Pts3xQ1i1+Dmj3EEYZRf63emESmyiXiNVB4EjsfUHarU7u146vma+XLH8rt+orK9m7LlT+fNK336I7L4T+LNb8bXut64Y7eHwsLk2+i/uSJrhU+WSYtuwVLhtox0wc139eY/s/eI2uNAn8D6vHb2niHwswsLu2jAQNEoxDMqj+F02njucV6dVSSVuXays+/n89yU2276O+3by/rfcKKKKkoKKKKACiiigAooooAKKKKACiiigClYsqG9djhVnYk+g2rXmWg+KvHnxIuL7UfBF7o/h/wAO2lzJa295f2LX0moMjYaRUWSPy0GOMls57V6TFGZrfUoV4Lyuo/FBXjX7OfijQ/BnhGfwB4u1Ky0DWdDu5o3jv5FtluIy52SxsxAcEdwT70o2cmn20/X7v1v0G9I3Xf8Az/r/AIc9e8It4iOkKniiOxGoRuyNLZsfLmUHhwp5TI/hyceprYrO8P65pev2bXukXQu7ZZDGJlRgjEdSpIww9xke9aNU9SUFFFFIYUUUUAFFFFABRRRQBU1b/j2T/rtH/wChirdVNW/49k/67R/+hirdABRRRQAUUUUAFFFFABRRRQAUUUUAFVLP/j+vv99P/QBVuqln/wAf19/vp/6AKALdFFFABRRRQAUUUUAFFFFABRRRQAUUUUAFFFFABRRRQAUUUUAFFFFABVPWv+QXP/u/1q5VPWv+QXP/ALv9aALlFFFABRRRQAUUUUAFFFFABRRRQAUUUUAch4v/AOQsP+uS/wAzRR4v/wCQsP8Arkv8zRQA43FuvWaMf8Cqhqlr4c1PZ/atnpN/5f3PtcEcuz6bgcVqYHoPypH2JG0j7FRRlmbACj1JPQUAZGnQeF9KaRtNtdG09pBiQ2sEcJce+0DP41DZW/g3T7z7bZWegWd1z+/gtoo5OevzKAea3IzFIgeMxujDIZcEEexFV7e+024uGt7e+sJ50zuiimR3XHXKg5FHUCI63ow66pZj/tqKt+Bb+wOn6gxu4CkmozMp3jDKSOfpT9qf3E/75FTeBFX7HqXyjH9pT9vcUAadnNotlD5Fm9lbRbi2yLai5JyTgdySTVVrXws0E8DWmkGG4k8yaMwx7ZH/ALzDHJ9zWztX+6Pyo2r/AHR+VAFVr/TmQo11blSMEFxgiqiJ4dTTm01YtMWxYENbBEERBOTlenJJz9a1dq/3R+VG1f7o/KgCpHfabGixx3VsiKMKqsAAPasq70jwVeah/aN3pOg3F7uDfaJbWJpMjodxGciug2r/AHR+VG1f7o/KjrcOlihezaLe2zWt49lcwOMNFLtdG+oPFNvJNDvbb7NeGxuYMg+XKFdcjocHjitHav8AdH5UbV/uj8qAMHVdL8G6tOs+qaZod/Kq7Q9zbRSMB6ZYHirWlL4e0m1+y6XHpthb7i3lWyJGmT1OFwM1qbV/uj8qNq/3R+VAFb+0bD/n8g/77FH9o2H/AD+Qf99irO1f7o/Kjav90flQBW/tGw/5/IP++xR/aNh/z+Qf99irO1f7o/Kjav8AdH5UAVv7RsP+fyD/AL7FH9o2H/P5B/32Ks7V/uj8qNq/3R+VAFb+0bD/AJ/IP++xR/aNh/z+Qf8AfYqztX+6Pyo2r/dH5UAVv7RsP+fyD/vsUf2jYf8AP5B/32Ks7V/uj8qNq/3R+VAFb+0bD/n8g/77FH9o2H/P5B/32Ks7V/uj8qNq/wB0flQBW/tGw/5/IP8AvsUf2jYf8/kH/fYqztX+6Pyo2r/dH5UAVv7RsP8An8g/77FH9o2H/P5B/wB9irO1f7o/Kjav90flQBW/tGw/5/IP++xR/aNh/wA/kH/fYqztX+6Pyo2r/dH5UAVv7RsP+fyD/vsUf2jYf8/kH/fYqztX+6Pyo2r/AHR+VAFb+0bD/n8g/wC+xR/aNh/z+Qf99irO1f7o/Kjav90flQBW/tGw/wCfyD/vsUf2jYf8/kH/AH2Ks7V/uj8qNq/3R+VAFb+0bD/n8g/77FH9o2H/AD+Qf99irO1f7o/Kjav90flQBW/tGw/5/IP++xR/aNh/z+Qf99irO1f7o/Kjav8AdH5UAZmrX1nJYSJHdQsxxgBx6inSyaHNeQ3kpsJLmEERTMFLxg8Ha3UZ9ql1lV/s2X5R/D2/2hVzav8AdH5UAZ99Lol/bNbXzWN1A33o5grqfwPFE8uiXEkMk7WMrwNuhZwrGNsYypPQ4JHHrWhtX+6Pyo2r/dH5UAVW1DT2Uq13bkEYILjBqKzn0aytktrOSytoEGEji2oq/QDgVf2r/dH5UbV/uj8qAK39o2H/AD+Qf99ij+0bD/n8g/77FWdq/wB0flRtX+6PyoArf2jYf8/kH/fYo/tGw/5/IP8AvsVZ2r/dH5UbV/uj8qAMya+sjqVs4uoSqxyAneMDO3FSCfRhdm8ElkLkpsM3y7yvpu649qknVf7VtflH+rk7f7tW9q/3R+VAGfdzaLeCNbtrG4EbiRBKFbaw6MM9CPWiCTRILqa6hNjFcT486VAoeTHTcRycZ71obV/uj8qNq/3R+VAGbG2hR38t/H/Z6XkyhZZ1VRI4HQFupA96s/2jYf8AP5B/32Ks7V/uj8qNq/3R+VAFb+0bD/n8g/77FH9o2H/P5B/32Ks7V/uj8qNq/wB0flQBW/tGw/5/IP8AvsUf2jYf8/kH/fYqztX+6Pyo2r/dH5UAVv7RsP8An8g/77FH9o2H/P5B/wB9irO1f7o/Kjav90flQBW/tGw/5/IP++xR/aNh/wA/kH/fYqztX+6Pyo2r/dH5UAVv7RsP+fyD/vsUf2jYf8/kH/fYqztX+6Pyo2r/AHR+VAFb+0bD/n8g/wC+xR/aNh/z+Qf99irO1f7o/Kjav90flQBmWF9Zo91uuoRunJGXHIwOaq6xp3hDWZUl1fT9E1GRBtR7q3jlKj0BYHFaWnKvmXnyj/j4Pb/ZWre1f7o/KgCjaXOkWltHbWstnbwRjakcRVVUegA4FS/2jYf8/kH/AH2Ks7V/uj8qNq/3R+VAFb+0bD/n8g/77FH9o2H/AD+Qf99irO1f7o/Kjav90flQBW/tGw/5/IP++xR/aNh/z+Qf99irO1f7o/Kjav8AdH5UAVv7RsP+fyD/AL7FH9o2H/P5B/32Ks7V/uj8qNq/3R+VAFb+0bD/AJ/IP++xR/aNh/z+Qf8AfYqztX+6Pyo2r/dH5UAZmpX1k9ugS6hY+dGcBx0DDNWv7RsP+fyD/vsU3VVX7Mnyj/XR9v8AbFW9q/3R+VAFb+0bD/n8g/77FH9o2H/P5B/32Ks7V/uj8qNq/wB0flQBW/tGw/5/IP8AvsUf2jYf8/kH/fYqztX+6Pyo2r/dH5UAVv7RsP8An8g/77FH9o2H/P5B/wB9irO1f7o/Kjav90flQBW/tGw/5/IP++xR/aNh/wA/kH/fYqztX+6Pyo2r/dH5UAVv7RsP+fyD/vsUf2jYf8/kH/fYqztX+6Pyo2r/AHR+VAFb+0bD/n8g/wC+xVW0vrNby8ZrqEKzrtJcc/KK09q/3R+VVLNV+3X3yj769v8AYFADv7RsP+fyD/vsUf2jYf8AP5B/32Ks7V/uj8qNq/3R+VAFb+0bD/n8g/77FH9o2H/P5B/32Ks7V/uj8qNq/wB0flQBW/tGw/5/IP8AvsUf2jYf8/kH/fYqztX+6Pyo2r/dH5UAVv7RsP8An8g/77FH9o2H/P5B/wB9irO1f7o/Kjav90flQBW/tGw/5/IP++xR/aNh/wA/kH/fYqztX+6Pyo2r/dH5UAVv7RsP+fyD/vsUf2jYf8/kH/fYqztX+6Pyo2r/AHR+VAFb+0bD/n8g/wC+xR/aNh/z+Qf99irO1f7o/Kjav90flQBW/tGw/wCfyD/vsUf2jYf8/kH/AH2Ks7V/uj8qNq/3R+VAFb+0bD/n8g/77FH9o2H/AD+Qf99irO1f7o/Kjav90flQBW/tGw/5/IP++xR/aNh/z+Qf99irO1f7o/Kjav8AdH5UAVv7RsP+fyD/AL7FVdWvrOTTpkjuoWYjgBxk81p7V/uj8qp6yqjS5/lH3fT3oAf/AGjYf8/kH/fYo/tGw/5/IP8AvsVZ2r/dH5UbV/uj8qAK39o2H/P5B/32KP7RsP8An8g/77FWdq/3R+VG1f7o/KgCt/aNh/z+Qf8AfYo/tGw/5/IP++xVnav90flRtX+6PyoArf2jYf8AP5B/32KP7RsP+fyD/vsVZ2r/AHR+VG1f7o/KgCt/aNh/z+Qf99ij+0bD/n8g/wC+xVnav90flRtX+6PyoArf2jYf8/kH/fYo/tGw/wCfyD/vsVZ2r/dH5UbV/uj8qAOO8USxT6kHhkWRfLAypyM5NFP8X8aqMcful/maKAJ684+OXgy38R+HNQ1S81rWbe3sNKus2FpdvDDcny2wZNpBbB7dDjBr0euN+Leqz2nhHUdMtfD3iDWLjUbKaCIaZYmcIzIQN5yNoz3rGur03bfW33GtF++r7GAza1B+zPG3htJTqS6MBbiH74552++M1wPiXU/hpovgvw3rngGbTU8SQXdmrNY7Tessjqkgvdvz4IY583+PH8WK9L+GWv6hb/DuKzk8HeKLa/0ixUNb3tj5H2lsn5Ymydx/CsTXLa4+IV/pukaX4G1Hw3pqXcd5q19qelrZySLGwdIowOXJdVJJPQHiuuf+8NrrJP5Jv8LX/pnPT0oRT6Jr52X47WPXkbeivgDcAcD3pvhlrpPD+uvYqGuheXRhB7vj5f1xUh68DA9KTwlJPDo+sS2tuLidNQuGjiL7N54wM4OKxnqn0LhdWuePfA650XxDdw/23421/T/iVa3bNqem3mpTR5bcWZEtJG8pozHwGRDgHIOea6T/AE/4n/FXxFot3reo6f4Z8MtHbm0026e1lurplLM7yxlXCqCuFBwec1hfEeO++JV74ftNL+G+v6L4kstVt7qTWL208iGzWNgZds4/1oKgqBgBsg8VuPb+Ivht8VNe1+Lw5qHiDw34kWKaU6TAZbq1ukXad0X8SMMfNkYx0qk07cystfS+lmvLe3mu4O+vL5eu7uv66EM39pfC74v+GtHsNZ1LUPC/ihpLV7PUbuS7ktblELrIkspZ8EKQVJxz0roPg5f3954y+I0N5e3NxFa68kduksrOsSfZYDtUE/KMknA7k1l2drr3xG+KWh+Jrzw7qGgeHPDgkltl1SLyrq7unUpny/4EVWbnJycUy0k1z4a/EXxVeT+F9c17RPEV0l9bT6PbfaJIJREkbRyJxgfJkNnnOMUQla3P1TS++LV/knbyshTSafL0cfyaf5q/ndlu01LUT+0p4g006hdmxj8N28sdsZm8pXLyZYLnAPA5615F4YvfDN58N9f1i/8AiHra+OYL/UPsNnD4muHnMqTuLdFsxIQ4OEG3YQR7V698O9H1zWPiF4k+I2raPcaPBf2ENjplldDFz5abyzyJ/ASWHy89Otct4O+FsuqfA7WNL1TQhpviIanf3mnXEtuFuI5RcPJA4YfNg/L35BrNpxpq+6j031k3p52f6Gt1KV1/MvTSFtfK6/U0vFPjHx5b+Cvh94dM39meL/FUqQXV39nB+yqoBlfYwwH2sOCODmuv0j4X2Oi3tnqGk+J/FUV5A4Mz3WsXF3HcLj5laKZ2QZ65ABGOK4vxJovjnxb4C8D+M4tGe38ZeGbn7RLpt4fKNyAdsi55wXCAj612eg/EXUtbvLWxtfh34tsriQjz31Sz+y28K/xHzOdxHYY59q2dueVt+b8OlvLe/wCOljnXwRvty/jd3+e36dTyrQ5/BWrfEbx/H8QPiDe6VLaawsVjbyeLp9PVIfJQ/LGsyAjcW5xX0P4fs7Ow0W0tNPuJri0jjAhlluWuGdexMjElvqSa8J8NuPCvj7x5J4i+GXiXWk1LWFubK5tdDW6jeLyUXhyeOVPFe76DeJqGj2t7HY3dgksYYW11D5UsQ/usn8J9qmH8GFu0fv5fz3NKn8WXq/zH6uzJpN46MVZYHIIOCDtNeDfBbwHH4x+FFr4iu/FXi+DX7mW6K3qa/dssbrcSKh8kyeWQAo+Urg45r3rVkeTS7uONSztA6qB1JKnivCfg74p8Q+DfhpaeFZPhr4zuNcgmuVjDacY7RneeR0LTZIVMMMtg4qFa8u9lbv12/AqXwx9dfu6mL4w8feItZ/Zr1O51XUbjTtc0nWk0rUb20mNsZCkqh5AyEbAVPOMYr0bwBofwxutTkPhfxxea1eC3ZZYIvGVxfbEdSpYoZ2x14bGQeQc1wni34a+JNF/Zzv8AS2sZ9b8Rajq8eq6jbWSebl2lVnRB/EAB+Nem+A/E2kXutR2Nh8OfEugyyRndd3ehC1iwBnDOD3xwPWtIq6knv1t/hjf5Xv8AiRPpbbX7uZ2+drHnXi3wLptj8b/B/hq213ximmanZ3s13D/wlF+d7x+XsIPm5GNx4BFd/wDEq7i+HXwlurbRbq+a6lZLLTzc3klzO00zhAQ8jMzFQxbrxtqDxno2rXXx+8D6zbadcS6dZ2N+lzcquY4mcR7Qx7ZwcfSs74seGte8efFLw5oK/wBs6RoGkxvqcur2e1SbkDZHGjOrLuw7E5B6VC1pwj3bv6KT/wDbVp8inpUlLslb1sv13F+Atzq2ga5r3w38Rare6pf6YIby2u7yZpJJ4JY13HcxzxL5g9hgVnfDnV9WuPBnxTmuNUvZpbTWr6O2eSdmaBVjXaqEn5QOwFRa14E8TeEPi54R8Y6RrPirxak0h0vVxfPFIYbZ/uv+7jTCqzFjnNXPh94d16y8I/E61u9Ju4JtR1m9lskdMG4RkUKy+oJ6VNZuVKT68kl8042/C34jprlqQXTmi/vUr/jf8DsPgHd3d/8ABjwjeX11PdXU2k27yzTSF3kYoMlmPJPua7ivHPgT4qvNL8EeFfB2peBPG1le2tjDazzz6QVt43VACS+77uR1xXsddNezqSktrswoXVOKe9gooorE1CiiigAooooAKKKKACiiigAooooAKKKKACiiigAooooAp61/yDZf+A/+hCs74heIYfCngnWPEM5GLGzkmRT/ABuFOxR7lsAfWtHWv+QbL/wH/wBCFea/H7Rdd8ZXPhrwTp9rqUOlX1+txqmp2wAFrHD+8UbiCAxZQBkEc1E05LlXXT/g/LcqDSfM+mv3dPmc/wDBG68ReGvGo8K+LNY1HU38R6Uur2st1Oz+XNubzolyflCq0WAOOtUfi14J0/R/HHgay0/XPGEEGtay9vfIvia+xJH5Er7RmX5fmUH5cdMVY+KHw58T+H5/DnjTw74j8Y+LdT0LUUIsLuSCTdbPgTBRHEhyQq9Seldd8XtH1bVPHHw5vdP065ubew1pp7t0TIgQ28q7m9BlgPxrXSUoS/vW+V7r5WaXyM3zRjNd4t/OzT+d9fmWNZ+FnhtNCkVdT8XL9njd42XxPfhs4J5Pm5P41y/7MPhe1vvh54d8ZX+seJb7V5YmaR7rXruWJzuI5iaQoePavZNYjeXSbuONS7tC4VR1Jx0rhv2cNJ1PQ/gz4f0vWLCewvoIWEtvOu10O48EUqbs5/8Abv8A7df9B1ErQ9X+h6HRRRSGFFFFAFSf/kK2v/XOT/2WvC/iTqtivxwl0n4k69rWgeFprONdCuLa/nsLWS4IBk8yeFlG4YbAdsenavdJ/wDkK2v/AFzk/wDZa4D4leJFU6j4d134Y694ispYSLZ7GzF3DOGQghzx5TZOO/HNRLRp2vvp30/PsVHZr+lr/SZy/wAZtbHgjSPh5dTeLrttKh1iM3V+1zjz7bIIDlTiQbSBznPU5JrV+Fp8SeONam+J2s3d7p+iyQNH4e0iO4KoYDz9onVThnbAwDnbz61xOn/DnxPYeAfhloOpaNJerY+IDcXVqP36WVq0u5Udj1CqQD+Xau28B6P4h+HfjW68GWum3eoeCtSWW60u6jUsNLk/it5D/wA8zn5T2wR34vrU73dv/AY3+fbpv1aIe0dNLK//AIFK1vwb62t0TOS0bWtam/Zj8ZajJrGotfRahqaRXRun86NVupFUK+cjAAAweMVPr9nL8PdZ+HF94Z8Qa7Jd67fQ2l/p9/qs98LuF0Uu6pM7bCp53KB96naR4T8Rp+zZ4v0GbQ70ald3+pPDaGPEkqyXMjIQPdSCPrXo3w3+Gfg3wrDZ6npnh2O01Q2kaSSSSySuh2jcBvZtvPpirjpPm/w/lqvnsxS1TXnP89H8t0d3RRRUFBRRRQAUUUUAFFFFABRRRQAUUUUAVNN/1l5/18H/ANBWrdVNN/1l5/18H/0Fat0AFFFFABRRRQAUUUUAFFFFABRRRQBU1b/j2T/rtH/6GKt1U1b/AI9k/wCu0f8A6GKt0AFFFFABRRRQAUUUUAFFFFABRRRQAVUs/wDj+vv99P8A0AVbqpZ/8f19/vp/6AKALdFFFABRRRQAUUUUAFFFFABRRRQAUUUUAFFFFABRRRQAUUUUAFFFFABVPWv+QXP/ALv9auVT1r/kFz/7v9aALlFFFABRRRQAUUUUAFFFFABRRRQAUUUUAch4v/5Cw/65L/M0UeL/APkLD/rkv8zRQA5pnH/LtKfpj/GmG4lH/LjcH6Ff8asVh+K/FWl+G1g+3QandzTk+Xb6dYyXcxA6tsjBIX36Um7BY0Tdzjppt2foU/8AiqYb64H/ADCL0/Qx/wDxVZ3hPxhoPie0vLjTbiaNrGQx3lveQNbz2zAZ/eRvhk49aydJ+KPg/U9Xt9OguNQiF3I0VneXFhJFZ3bDPEM7DZJkAkbSciqtrbqF9L9DpG1G6H/MD1A/Qx//ABVXfAl1N9gv2/s+5y2ozErlMqcjg/N1qQ1N4E/489S/7Cc/8xSA1/tk3/QPufzT/wCKo+2Tf9A+5/NP/iqyfFHjjwb4WuYrXxL4q0XRp5U3xx317HCzrnGQGIyK14NS0+fS11WG+tpLBo/NW5WQGMp/e3dMe9F9L9A62E+2Tf8AQPufzT/4qj7ZN/0D7n80/wDiqwvD/wARPAPiDU00zQvGnh/VL5wSlvaahFLIwAycKrE1p614l8O6Je2dlrGuabp9zfOI7SG5uUjedicbUDHLHPYU7beYX38i19sm/wCgfc/mn/xVH2yb/oH3P5p/8VVmSRI4mlkdURQWZicAD1rG0/xf4V1DQ7jXLDxJpN1pdtnz7yG7R4Ysddzg4GPc0r7hY0Ptk3/QPufzT/4qj7ZN/wBA+5/NP/iqboer6XrmmRanouo2mo2MwJiuLWVZI3wccMpwart4k8Pr4iHh1tb05dZaPzBYG5Tzyn97Zndj3xTtrYL6XLX2yb/oH3P5p/8AFVyXi7winiTU1vptU8baayxiPytL1p7WI4J5KI+M89fpVvWPib8OdH1GbTdW8deG7C9gO2W3uNTijkQ+hUtkVo3njDwnZ6Laa3eeJNIt9MvGC215JeIsMxPQI5OGJ9qlK9mPVaHN+HfAsWiazBqceueP75oScQX+vyXED5BHzRs+G65574rtftk3/QPufzT/AOKo1XU9O0nT31DVL62srNNoeeeUJGu4gDLHjkkAe5rA1v4kfD/Q9QbT9Z8beHdOvFVWMFzqMUbgEZB2s2eQQabl0El1N/7ZN/0D7n80/wDiqPtk3/QPufzT/wCKrJ8MeOPBnii6ktfDfivRNYuIk3yRWV9HMyrnGSFJwK6GnZhcqfbJv+gfc/mn/wAVR9sm/wCgfc/mn/xVVfE3iTw94YskvfEeuado9q77FmvblIULegLEDNJ4Y8T+HPFFrJd+G9d03WLeNtjy2Vykyq3oSpODSWt7A9Ny39sm/wCgfc/mn/xVH2yb/oH3P5p/8VXO6t8TvhzpOozabqnjvw1ZXsLbZbefU4UkQ+hUtkV0V5qenWelvqt3fW0FhHH5r3MkoWJU/vFjxj3ovpzdAtrbqH2yb/oH3P5p/wDFUfbJv+gfc/mn/wAVVHwt4s8MeKoZpvDPiHStZjgYLK1jdJMEJ6AlScVs0WC5U+2Tf9A+5/NP/iqPtk3/AED7n80/+Kq3RQBU+2Tf9A+5/NP/AIqj7ZN/0D7n80/+Kq3RQBU+2Tf9A+5/NP8A4qj7ZN/0D7n80/8Aiqt0UAVPtk3/AED7n80/+Ko+2Tf9A+5/NP8A4qrdFAFT7ZN/0D7n80/+Ko+2Tf8AQPufzT/4qrdFAFT7ZN/0D7n80/8AiqPtk3/QPufzT/4qrdFAFT7ZN/0D7n80/wDiqPtk3/QPufzT/wCKq3RQBU+2Tf8AQPufzT/4qj7ZN/0D7n80/wDiqt0UAVPtk3/QPufzT/4qj7ZN/wBA+5/NP/iqt0UAZWq3Mr2EitY3CDjklcdR71a+2Tf9A+5/NP8A4qk1r/kGy/8AAf8A0IVcoAqfbJv+gfc/mn/xVH2yb/oH3P5p/wDFVBoviDQ9aW6bR9YsNQFpIYrg21wsnkuOqttPBHoa5yX4t/C2KV4pPiL4UR0JV1bVoQVPofmouOzOq+2Tf9A+5/NP/iqPtk3/AED7n80/+KrmJPit8MY7eO5f4heFlhlJEch1WEKxHXB3c1Y0T4kfD7XNTi0vRvG3h3Ub6X/V29rqMUkj/RVYk00mxX6m/wDbJv8AoH3P5p/8VR9sm/6B9z+af/FVbopAVPtk3/QPufzT/wCKo+2Tf9A+5/NP/iqt0UAZc1zKdSt2+w3AIjk+XK5P3ferP2yb/oH3P5p/8VRP/wAhW1/65yf+y1neKfGPhPwqYR4m8S6Roxnz5IvrxIfMx1xuIzRcLGj9sm/6B9z+af8AxVH2yb/oH3P5p/8AFVDNr2iQxWEsur2KR6iypZM06gXLN90RnPzE5GMU661rR7XV7fR7nVLKHUbpGkgtXmUSyquNzKpOSBkZI9aAv1JPtk3/AED7n80/+Ko+2Tf9A+5/NP8A4qqq+JPDzaNca0uuacdNtmdZ7sXKeTEUJDhnzgEEEHPQiqPhnx54J8T3j2XhzxboesXKJvaGyvo5nVfUhSTihauwPTU2Ptk3/QPufzT/AOKo+2Tf9A+5/NP/AIqrdFAFT7ZN/wBA+5/NP/iqPtk3/QPufzT/AOKq3RQBU+2Tf9A+5/NP/iqPtk3/AED7n80/+Kq3RQBU+2Tf9A+5/NP/AIqj7ZN/0D7n80/+Kq3RQBU+2Tf9A+5/NP8A4qj7ZN/0D7n80/8Aiqt0UAVPtk3/AED7n80/+Ko+2Tf9A+5/NP8A4qrdFAGVY3UqvdYsbhszknBXjgcdatfbJv8AoH3P5p/8VRpv+svP+vg/+grVugCp9sm/6B9z+af/ABVH2yb/AKB9z+af/FVbooAqfbJv+gfc/mn/AMVR9sm/6B9z+af/ABVW6KAKn2yb/oH3P5p/8VR9sm/6B9z+af8AxVW6KAKn2yb/AKB9z+af/FUfbJv+gfc/mn/xVW6KAKn2yb/oH3P5p/8AFUfbJv8AoH3P5p/8VVuigDK1K6la3QGxuF/exnJK/wB4cdatfbJv+gfc/mn/AMVRq3/Hsn/XaP8A9DFW6AKn2yb/AKB9z+af/FUfbJv+gfc/mn/xVW6KAKn2yb/oH3P5p/8AFUfbJv8AoH3P5p/8VVuigCp9sm/6B9z+af8AxVH2yb/oH3P5p/8AFVbooAqfbJv+gfc/mn/xVH2yb/oH3P5p/wDFVbooAqfbJv8AoH3P5p/8VR9sm/6B9z+af/FVbooAqfbJv+gfc/mn/wAVVW1uZReXjCxuCS65AK8fKOvNatVLP/j+vv8AfT/0AUAH2yb/AKB9z+af/FUfbJv+gfc/mn/xVW6KAKn2yb/oH3P5p/8AFUfbJv8AoH3P5p/8VVuigCp9sm/6B9z+af8AxVH2yb/oH3P5p/8AFVbooAqfbJv+gfc/mn/xVH2yb/oH3P5p/wDFVbooAqfbJv8AoH3P5p/8VR9sm/6B9z+af/FVbooAqfbJv+gfc/mn/wAVR9sm/wCgfc/mn/xVW6KAKn2yb/oH3P5p/wDFUfbJv+gfc/mn/wAVVuigCp9sm/6B9z+af/FUfbJv+gfc/mn/AMVVuigCp9sm/wCgfc/mn/xVH2yb/oH3P5p/8VVuigCp9sm/6B9z+af/ABVH2yb/AKB9z+af/FVbooAqfbJv+gfc/mn/AMVVXVbmV9OmVrG4QEfeJXA5+tatU9a/5Bc/+7/WgBftk3/QPufzT/4qj7ZN/wBA+5/NP/iqt0UAVPtk3/QPufzT/wCKo+2Tf9A+5/NP/iqt0UAVPtk3/QPufzT/AOKo+2Tf9A+5/NP/AIqrdFAFT7ZN/wBA+5/NP/iqPtk3/QPufzT/AOKq3RQBU+2Tf9A+5/NP/iqPtk3/AED7n80/+Kq3RQBU+2Tf9A+5/NP/AIqj7ZN/0D7n80/+Kq3RQBxvih2l1IM0TxHyx8r4z1PoTRT/ABf/AMhYf9cl/maKAJ6gv7uz0+zm1G+nhtre3jLyzyHAjUDJJNT15x8W/CfjTxTq2lJpNx4dm8P2p8670zU2mVbuUHK7zGpyg4O08HHIpO+lhq3U4DxPLqF14D+JPxKs7SWyt9ct4bWxU/LJJBE5/wBIPpu3kfRa7H412Fna/Ay2S3gSNdOm05rQKP8AVEXEQGPw4rpotG8R+IvDGq6B45t/D0NreQeRGNGkmbC+/mgYxhcYrnYPA/jbVLLSfDfivV9Fm8O6VLG4ktBL9rvxEQYxMGAReQrHaeox0ppfZXeOvkv1W/q9A5tVN/3rr1t+Dtb0R6baO0lpBI/LNGrN9SBmm6DdSWXhjxDeRAGSC6u5EB9VGR/KpvoAB2A7VJ4KjSbTtVhkUMj6jcKynuDjIpVLyT5dLip+7a5wX7MGkafqPw3i8Y6jDBfa14gnlvL66lHmMSZG2oM9AoAXA9Kz/jHomlDxP4A+HltYi08Pavqk91f20OVjnMYQhG9iWORWpoHgj4jeAZb3TfAWpeHb/wAOzzyXNvaa20ySWTOxZo0aJTuTJJGeRWn4z+HuveKvDOlS33iRLXxbpN39usL+3hAhhk/55bcfNGcAEkZqm480ZJWStp5Lp52387eYJP3o31d9fNp6/j8it+0V4V0S6+D2r3EdlDZ3WkQi+0+4t0CPbzRcqykfiPoa8p+LGkXvxGvfhbb3TbNYvvDlzdQSk4KXYtt8cnth8GvT/EHhL4peOLJPD/jDVPDOlaDJIj339iNO9xdKpz5WZVAVSQMkHPGK3Na8B3Fx8TPBviPT57W30zw9az27WzBt7K8exAnbA460lF31e7+58slf5tr7h83u6LZP8XHT8H95w+t+Prnxb8D9As9JcprvieZNJK4y0Dj/AFzMM9AF5/3hXE+GdKs9B/Zy+Lei6fGEtLDUdQt4V/2EdlH6CvTvBXwefw/8ZtW8ZPfW0ukS+bLpmnqpzazzFfOfGMDPlpjHvQnwq1lfh58QPDf9pWH2nxNfXdzayYfZCszllD8ZyM84pP3ozlbWcXded42X4Nr1KppRnBX0jJW9LSu//SU/NHPfs9Xtv4Am1PwVezCHTTpdv4g0ws3yrBJEBKoz6PGzH/frlPh/ZT3vx58H+PNRjKah4pg1C7VWXDR2wZPIQ89lY16B8Vvgvf8AjHw94Ts7HV7bT77SbcWGoXADD7RaMirLGpAzzt4z611us+BLi4+JvhPxLYTWdvp2hWVxbNbbSGbzNm3ZgYwNtapr2qm+l18rPX5+6vVPuYRjamo91f59vvu/mux5f8PvEceifEX4lQyeA/EXiPzNeVvO02whnSP/AEeP5WLupB74961/2m9H03xKnw50TULJ4rDUNejilt2ARlVo24IHAINa2keD/il4V8W+KtS8MyeDbuy13UBeqNRluUliIjVNp2IR/Dn8a2/Gng3xH4rl8EX97c6VbXuh6ql/fpCZGikAUgrESM9/4sVnFKUKal05L/JK/wB1jaUrTqNdee3zvY8h8Wa5qEPwJ8WfDjxJIX1zwvcWUCyv/wAvdp9qi8mYep27d3ua9G/aDtbVv2btfuGtYGm/sT/WGMFv9WO/Wk/aC+D8/wARJNO1LQ9Th0rVrd0iuZJd2y5tRIrmNgAckMqke4rq/if4QvPFXwn1TwdY3UEF1d6f9ljmmzsB24ycDOKTblSlzfE2vnZb/P8AO44csakbfCr/ACvbT5WfysbXg20tYPDmmyQWsETtaR5ZIwpPyj0rZrFbUNK8KeHLP/hINY07ToYY0gNxdXCwxs4XoGcgZODxWf8A8LJ+HX/Q/eFf/Bxb/wDxdaVGpTdu5hRi404p9kcF8P7O18VfHfxzrWuW/wBqn0KWLTdNjnG5IIym9mVTxli3X/ZFQ/EXT4fDP7QXgLXdAhFpc61JNpmpxwjalxCImdSyjjKlBg1u6z4K8Taf48ufHfw51bSvM1e3SPUdP1NnNpcFc7JkeMFg2CRgcEVP4a8EeJtQ8eQeNviBqWnT3thC0Omadpm/7LbbvvS7nAZnI454AJxUU9OTpy7/AK/+Bfr5Gk3pPrzbfp936HmHhDXo9N8Q/FSwb4d694qNxrcmHsbGKWHm2iHlu7uCPwBwDmjwx4V1Lxd+y5oWl+GdUs9W1DStQW6ns5JmETtGWLWbMRkY3DqOort9E8H/ABT8J+JvFN54ak8GXdlrmpfb1/tCW5SWM+WibSEQj+DP41e8I+APFvg3wXJF4e1zTpvEl3qL6lqLXkRFpdSOMNH8oLIgwMFRnilT0prvyw++Nunlrf082VUd5u380vud+v3ff5D/AIUeNvDfifxRd2E/hW68K+NLKyT7bp95CqSCJsNlGXiRNxHzYB9hXqFebeDvBPiaT4jy+P8AxveaQdSjsf7Ps7TSg5giiJDMzO4DsxI6dAK9Jq3su/8Awf6fqQt32/4C/UKKKKkYUUUUAFFFFABRRRQAUUUUAFFFFABRRRQAUUUUAFFFFAFPWv8AkGy/8B/9CFcv8bfE/wDwiXwz1jVI3C3jwG2sskD/AEiX93F17bmGfauo1r/kGy/8B/8AQhXF/FPwHeeOtf8ADUN9Np8nhjT7prrUrGeMu12wU+WuMbSobBIPpUTjzJR6Pf06/gVGXK+btr8+h538NLXTvhr8UdA0GyvbN7DxRowScRzK/wDp8LF2bg9X87H/AAGt/wCOFjYp8RPheq2NqA+vvvHkr83+izdeOatfEf4KeH9Q0yxufAOheGvDHiHTtQhvba9g09IQdhOUYxrkg5ro/iF4N1DxL4n8G6tbXVrDHoWpNeXCSbsyKYZEwmB1y4646Vspc0oye6l+F7/he3yMnHljJLrH8bW/HR+rZ0Ouabp39i3n/EvtMCB8DyV44PtXn/7KlnaD4GeGLgWsAm8hv3gjAb77d+teoajA1zYXFujBWljZAT0BIxXLfBnwpe+CPhtpHhjULq3urmxjKSSwA7GJYnjPPeohpz+fL/7d/mVPVQ8m/wAkdhRRRQMKKKKAKk//ACFbX/rnJ/7LXjHj6113wP8AFzUfiJN4Um8W+G9RsEt7lLQCS601Y03M6xNw6Hbzgg817PP/AMhW1/65yf8Astcf4stfioup3n/CLX/he4065TEa6qsqSWjYwdvlqQ47/N9OlS7ppx319PT+vvKVrNPZ/wCd/wBDyn4ueJdBl8HfDPxR4D0uTVNO/txbiysbRNskj78tGAfutu3Ajsa6z9njT7XXdHvfihqeox6t4l1tWS4YKQumov8Ay5oDyu3uepNOs/g3d6boHgrS7DV4JW0PWjqt/NOhU3DtJvcIFGBySB04xW/p3gLVPD/xQvPEHhnULW30DWo3bWdMl3c3P8M8OBgMeQw4BqtnNd27eXux/O1r76Lo2Q23y+Vvn70vyunb9UjynQyq/soeOGbAUalqpPHb7XJVnVdW8PePNd+Gtr8PFF/qukXsNzf3lrA0SWlsEUSCRiBndgADn7tdtpvwt1i1+DHiDwQ2pWBvdTu7yeKcB/KQTTNIobjOQGwcV6jo9s9npNnZyMHeCBI2YdCVUAkflVp2lzduX8F/VxSV0135/ub/AMi1RRRUFBRRRQAUUUUAFFFFABRRRQAUUUUAVNN/1l5/18H/ANBWrdVNN/1l5/18H/0Fat0AFFFFABRRRQAUUUUAFFFFABRRRQBU1b/j2T/rtH/6GKt1U1b/AI9k/wCu0f8A6GKt0AFFFFABRRRQAUUUUAFFFFABRRRQAVUs/wDj+vv99P8A0AVbqpZ/8f19/vp/6AKALdFFFABRRRQAUUUUAFFFFABRRRQAUUUUAFFFFABRRRQAUUUUAFFFFABVPWv+QXP/ALv9auVT1r/kFz/7v9aALlFFFABRRRQAUUUUAFFFFABRRRQAUUUUAch4v/5Cw/65L/M0UeL/APkLD/rkv8zRQBPRRRQAUUUUAFTeBP8Ajz1L/sJz/wAxRRQB0VFFFABRRRQAUUUUAFFFFABRRRQAUUUUAVdT07T9Utxb6lYWt7CGDCO4hWRc+uGBGazf+EO8I/8AQq6H/wCC+L/4miigDbjRI0WONVRFGFVRgAegpaKKACiiigAooooAKKKKACiiigAooooAKKKKACiiigAooooAKKKKACiiigAooooAp61/yDZf+A/+hCrlFFABRRRQAUUUUAFFFFABRRRQBUn/AOQra/8AXOT/ANlq3RRQAUUUUAFFFFABRRRQAUUUUAFFFFABRRRQAUUUUAFFFFAFTTf9Zef9fB/9BWrdFFABRRRQAUUUUAFFFFABRRRQAUUUUAVNW/49k/67R/8AoYq3RRQAUUUUAFFFFABRRRQAUUUUAFFFFABVSz/4/r7/AH0/9AFFFAFuiiigAooooAKKKKACiiigAooooAKKKKACiiigAooooAKKKKACiiigAqnrX/ILn/3f60UUAXKKKKACiiigAooooAKKKKACiiigAooooA5Dxf8A8hYf9cl/maKKKAP/2Q==">
            <a:extLst>
              <a:ext uri="{FF2B5EF4-FFF2-40B4-BE49-F238E27FC236}">
                <a16:creationId xmlns:a16="http://schemas.microsoft.com/office/drawing/2014/main" id="{3F253C14-2D93-48CD-B8EF-86E15B41C6B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8" descr="data:image/jpg;base64,%20/9j/4AAQSkZJRgABAQEAYABgAAD/2wBDAAUDBAQEAwUEBAQFBQUGBwwIBwcHBw8LCwkMEQ8SEhEPERETFhwXExQaFRERGCEYGh0dHx8fExciJCIeJBweHx7/2wBDAQUFBQcGBw4ICA4eFBEUHh4eHh4eHh4eHh4eHh4eHh4eHh4eHh4eHh4eHh4eHh4eHh4eHh4eHh4eHh4eHh4eHh7/wAARCABjBC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jrnvG3hCz8W2gtL/AFbX7G32Mkkem6g1ssysMFXAHzDBrca3ibr5n/fw0w2UB6+d/wB/m/xpNJ7jTa2MLwP4KsfCFu9rp2r+Iry3MYjjh1HUWuUhUZ/1YI+XrV7wp4a0vwzZXFrpMMqpc3Ul3M0r73klkYsxJ+pNWzptqev2j/wIf/GmHSbM9Tdf+BUn+NU227k2VrGhtb0NP8EoJNP1WNs4bUZ1P0OKyTolgepvP/AyX/4qr3gTT7f7Bfx5n2pqMyr+/fOMjrzzSauM5q2+B/hm2t5rG38QeMItLnmklm01NakFpJ5jFpFMfQqxJyO+TXV634E8M6r4Ck8DtYC00J4fJFtaHygiZzhcdK2/7OtvWf8A7/v/AI0f2dbes/8A3/f/ABo6W/rQL683U5zxV8P9I1+Wzuf7Q1nSL20h8hLzSr5radouP3bOvLLkA49QKzIvg/4LTQ7PSPs948NvqaarLI9yTLeXKsGEk7dZDkDr2Fdt/Z1t6z/9/wB/8aP7OtvWf/v+/wDjRf8Az/G/56+orK1v62t+WhW8V6Bpnifw3e+HtXhMun3sRhmRW2kr7HtXGX/wc8O3F/Yaha614o0u8sdNj0yO4sNWeGR7dMbVcj73QHNd5/Z1t6z/APf9/wDGj+zrb1n/AO/7/wCNFuv9df8AN/eVfS39dP8AJfcc94R+H+geGbLU4bRr67udVOb6+vrgzXVx8u0bpDyQB09KqXnwv8LXPwwg+HTLfpokCRpF5dyVmXYwZSH65BArrP7OtvWf/v8Av/jR/Z1t6z/9/wB/8aHr+H4bfd0EtPx/Hc5nwv8AD+20G6lmHinxdqiSQmEwanq8lxEARjIVuh961vBPhfSvB/hi28OaKsy2FsGEYlkLt8xJOWPXkmtD+zrb1n/7/v8A40f2dbes/wD3/f8Axp3/AK/r1FZGb4M8KaR4Rsruz0dZ1iu72a9l82QufNlcs+M9Bknik1jwno+q+LNG8T3aznUdHEq2hWUhAJBhty9+BWn/AGdbes//AH/f/Gj+zrb1n/7/AL/40uqfb/hvyHbRruc74s8YanoeqfYrTwB4p12PYG+1actsYsn+H95MjZH0rPsvElx4ukfw5rXwx8V6dp99E8c8+opaeQF2nhtk7Nz0GFPJrsv7OtvWf/v+/wDjR/Z1t6z/APf9/wDGhJbPUbfbQ4rRvhJ4bsNcsdWvNR1/XJdOYvYRavqL3UNo3GGjRuFIAAB7Cuj8S+E9I8Q6roup6ikzXGi3RurMpIVAkKMnzDuMMeK0v7OtvWf/AL/v/jR/Z1t6z/8Af9/8ad3p5E2WvmZGteDdF1jxjo3iq/S4kv8ARlkFmvmkRKXGGYp0LY70vj/wbonjjRYtJ12OdoIbmO6iaCUxukqZ2sGHTqfzrW/s629Z/wDv+/8AjR/Z1t6z/wDf9/8AGktLW6a/O9/zH1v8jM1/wlpGua7oetX6ztd6JM81mVlKgMyMh3D+LhjVrxT4f0fxRodxomu2MV7YXC7ZIpFyD6EehHrVn+zrb1n/AO/7/wCNH9nW3rP/AN/3/wAaTSa5XsNNp3W5w+mfCHw5b39pdanqviPxClk4ktbbWdTe7ghkH3ZFRuAwGQD2ya1fGHw/0rxJqkeqnU9c0bUFi8l7nSL9rWSWPOQjlfvAE5Aro/7OtvWf/v8Av/jR/Z1t6z/9/wB/8ab13ElbYzfA3hLQ/BehjR9BtfJgMhlldzuknkb70kjdWc4GSfSt2qn9nW3rP/3/AH/xo/s629Z/+/7/AONNtvcEi3RVT+zrb1n/AO/7/wCNH9nW3rP/AN/3/wAaQFuiqn9nW3rP/wB/3/xo/s629Z/+/wC/+NAFuiqn9nW3rP8A9/3/AMaP7OtvWf8A7/v/AI0AW6Kqf2dbes//AH/f/Gj+zrb1n/7/AL/40AW6Kqf2dbes/wD3/f8Axo/s629Z/wDv+/8AjQBboqp/Z1t6z/8Af9/8aP7OtvWf/v8Av/jQBboqp/Z1t6z/APf9/wDGj+zrb1n/AO/7/wCNACaz/wAg2X/gP/oQrH+IfgvR/HOjRaXrEl9FHDcR3MMtncGGWOVGDKysOQQQDV/VbGCOwkdTNkY6zMe496tf2dbes/8A3/f/ABpNXGm0cfoPwr8O6drltrV/fa54ivrM7rKXW79rw2jd2i3fcJ4yR6Ct2bwnpEvjmDxk6z/2rBZPZIwlOzymZWPy9M5Uc1p/2dbes/8A3/f/ABo/s629Z/8Av+/+NVd6eX67/mTbfzMPS/Anh7TofEUMMEzxeIp3n1BZJSwdmjEZx6Dao4rO074V+ENP+GM3w5tLa5j0KZSJFE581ssGJ39c5Arrf7OtvWf/AL/v/jR/Z1t6z/8Af9/8amytbyS+S2XyKu7qXW9/m+pJp1pDYafb2NuGENvEsUe45O1RgZP0FT1U/s629Z/+/wC/+NH9nW3rP/3/AH/xqm23dkpJKyLdFVP7OtvWf/v+/wDjR/Z1t6z/APf9/wDGkMJ/+Qra/wDXOT/2WqEfhjS4/Gcni1Vm/tOSz+xMfMOzy9wb7vTOVHNSzWNuNSt0zNho5Cf3zZ42981a/s629Z/+/wC/+NHW/wDXYOljM8ZeE9I8WQ6fDq6zsun30V9B5UpTEsbblzjqMjpTNP8AB2i2fja/8Yqk8ur3sCWzSzSlxFEvOyMfwgnBOOuBWt/Z1t6z/wDf9/8AGj+zrb1n/wC/7/40LTb+rq35aA9d/wCrO/56mPoXgzRdE8Xaz4m037VDd6zsa8i84+QzqoUOE6BsAZPeujqp/Z1t6z/9/wB/8aP7OtvWf/v+/wDjR0S7B1bLdFVP7OtvWf8A7/v/AI0f2dbes/8A3/f/ABoAt0VU/s629Z/+/wC/+NH9nW3rP/3/AH/xoAt0VU/s629Z/wDv+/8AjR/Z1t6z/wDf9/8AGgC3RVT+zrb1n/7/AL/40f2dbes//f8Af/GgC3RVT+zrb1n/AO/7/wCNH9nW3rP/AN/3/wAaALdFVP7OtvWf/v8Av/jR/Z1t6z/9/wB/8aAKk95Jp+n6pew2F1qEkMrOttbBfNlIVflXcyrn6kVyP/Cydc/6JD4+/wC+LH/5Jrr7Gxgd7rJm+WcgYmYcYHvVr+zrb1n/AO/7/wCNIfQw72wtPiF4AuNN8QaNqmlWuqQPDc2VyyJcRqcqQTGzKCRyME9RXQafaw2NjBZW+4RQRrGm45OAMDmo/wCzrb1n/wC/7/40f2dbes//AH/f/Gq72J7XLdFVP7OtvWf/AL/v/jR/Z1t6z/8Af9/8aQy3RVT+zrb1n/7/AL/40f2dbes//f8Af/GgC3RVT+zrb1n/AO/7/wCNH9nW3rP/AN/3/wAaALdFVP7OtvWf/v8Av/jR/Z1t6z/9/wB/8aADVv8Aj2T/AK7R/wDoYq3WVqVjAluhUzcyxjmZj1Ye9Wv7OtvWf/v+/wDjQBboqp/Z1t6z/wDf9/8AGj+zrb1n/wC/7/40AW6Kqf2dbes//f8Af/Gj+zrb1n/7/v8A40AW6Kqf2dbes/8A3/f/ABo/s629Z/8Av+/+NAFuiqn9nW3rP/3/AH/xo/s629Z/+/7/AONAFuiqn9nW3rP/AN/3/wAaP7OtvWf/AL/v/jQBbqpZ/wDH9ff76f8AoAo/s629Z/8Av+/+NVbWxga8vFJmwrrjEzf3R780AatFVP7OtvWf/v8Av/jR/Z1t6z/9/wB/8aALdFVP7OtvWf8A7/v/AI0f2dbes/8A3/f/ABoAt0VU/s629Z/+/wC/+NH9nW3rP/3/AH/xoAt0VU/s629Z/wDv+/8AjR/Z1t6z/wDf9/8AGgC3RVT+zrb1n/7/AL/40f2dbes//f8Af/GgC3RVT+zrb1n/AO/7/wCNH9nW3rP/AN/3/wAaALdFVP7OtvWf/v8Av/jR/Z1t6z/9/wB/8aALdFVP7OtvWf8A7/v/AI0f2dbes/8A3/f/ABoAt0VU/s629Z/+/wC/+NH9nW3rP/3/AH/xoAt0VU/s629Z/wDv+/8AjR/Z1t6z/wDf9/8AGgC3VPWv+QXP/u/1pf7OtvWf/v8Av/jVXVbGCPTpnUzZC95mI6/WgDVoqp/Z1t6z/wDf9/8AGj+zrb1n/wC/7/40AW6Kqf2dbes//f8Af/Gj+zrb1n/7/v8A40AW6Kqf2dbes/8A3/f/ABo/s629Z/8Av+/+NAFuiqn9nW3rP/3/AH/xo/s629Z/+/7/AONAFuiqn9nW3rP/AN/3/wAaP7OtvWf/AL/v/jQBboqp/Z1t6z/9/wB/8aP7OtvWf/v+/wDjQBzfi/8A5Cw/65L/ADNFM8URJBqQSPdjywfmYse/c0UAWq8/+McvxDg0i6uPB+p6TpenwadcTXl1cQGW4R1RivlAMADwPmOcdcHpXoFcn8WtX0nTfAGuxalq1hYyT6bcLClzcpE0reW3ChiNx+lY121Tk1vZ/kaUVeaTK2i65rEfwYt/ECq2p6sml+f+8PM0gzycfn+Fecw65r2n6P4L8Uaf8QNV13VNeu4VutIlZJLVlkXMixxBQ0WzkgsxxtxzXQ6T4pMX7PJufB+o2Oo6zY6SGENrMk8kJJIyUUk5AycEdq4A6H4G8MWPh/xX8N/FEt/42urqBZzHe/aZtSWVx5/nw5JXgs+WA2lRXXL/AHmXbmX5vp2ezfTpc5460I662f5Ld91079bH002AxA6Zp3gxzHpmryDkrqFw35Ypgzgbhg45HoaPCX/IG1r/AK/rn+lYT0izWGrR5n8CPjB4g8U+K7zQ/GVjZWa3s902gXFupVbiOCVo3jOScuNhPbgdK7b4ceL9W8QeOfG+i362otdDv47e0MSEMUaMMd5JOTk9sV5N4D8I3fif9n2K/wBDOzxJoeu6jqGkSqcEypdykxZ/uyAFD7NVX4SfEqzt9F+LXxEu4Xsgt2jPDICGScQhDH9dwqnJR5r/AGY/frGz9d16+ocrcrLrKy8rN3X5P7+x3J+K2uL8XvsEkFgngo6mdDW6KnzTfCN2Yls4CgxlcY6sOa1vjhqfxG8K+G9c8XeH/EegRadptm1wlhdaM8sjlVyQZROo5I/u8V5bc+BPi1H8A202TTvB5ePGtPcG8uvtpuFcTsxXy9vmHBB+bHJruPiL4oh8Zfsh6v4lhZf9N0CRpQD92UIVdfwYMPwpVIuNNq+sbL71v96l8rDpNTqRf2Zfo/8AJr53Ok0O8+IVj4OvPEviDxHoWpx/2Ybm3t7XR3tjHJt3DcxnfcPbArpPhjrd54k+HHh7xBqCwreajpkF1OIlKoHeNWO0EnAyfWqi2k2ofCEWdqu+afRwka+pMXArjPg58Q/CGj/BvRLHWte0/TdS0fTUs7ywuZhHcpLCgRlETfOxJXjAO7jGauq1F1V2tb/ya/6fgY0ryhTl3vf1tG36/iZb/FjxUP2f/EPjkR6b/a2n31xbwDyG8nakm1dy7sk468itPW/FfxE8B6j4cuvFGp6H4k0zW75NPMNhpj2U8EjqWWQbpZN6gKQRgdc5rzvVtMvNP/Yv1+bULea0fUbi5vFilUo6JJMduQeQSMHnnmuj8V6DZ/DTxd4O8ZXd/qut6BJMtjcrrd49+dOlkX93cQtKSYzkbDtx9+mlaaT7xT+5XXld6X7s0qtNNx299r0vo/ktbdUdVr/iPx/qnxpv/A/hjWtE0i0stJivjLeaU927s7lSvE0YA4969E8KW3iC10ryvE2rWOqX28nz7Oya1j28YGwu5z15zXhXi+28M3n7UGrJ4j8WXXh2EeHLdoprbXG00yHzDwWV1Lj2r3DwOdGXw5bwaDrja3ZQ5jW7fUTeuxHUNKWJY89zUw/hp+v5v7gqfxGvT/0lM26KKKQBRRRQAUUUUAFFFFABRRRQAUUUUAFFFFABRRRQAUUUUAFFFFABRRRQAUUUUAFFFFABRRRQBT1r/kGy/wDAf/QhSa9qVtouh3+sXjBLaxtpLiVvREUsf0FLrX/INl/4D/6EK8s/ac1K9vNC0r4faHJA2s+KLxbdIpXZUaBDvm3lQSEKKwJA6E1E725Y7vRfP+rlQte8tlq/RD/gl8QvE/iTWL/RvGNtYWN/LaR6npkcCMu60kZ1UNkncw2AkjH3hxWb4+1n4u+GvE/hrSY/F/hadPEGotZozeHpQbcCJ5Ax/wBJ+f7mO3XNc78QJPHngfxd4K8e+JtP8KWek6ZONIu20q6uJH+zzbQCwkRQFUpx/vGuy+ObL/wsX4WHIwdffH/gLNWtoylBra9vx/ya+dzNuUYzv/LzfOz/AFT+Vjb1LTfi1b6SZo/HXhjz4Ud5GPhuTa4AyAB9q4/M1j/ArWPiV4x8NaN4v1zxH4eOnXqM8un22jSRyDBIwJTOR2/u16frv/IFvf8Arg//AKCa86/ZTYN8BPDBUgjyG5H++1Km9Z+XL+PN/kOotIebf6HqNFFFIYUUUUAVJ/8AkK2v/XOT/wBlrznxRrnjzUPi2/g3wtrWi6RbQ6V9ueW90t7tnbeq7RtljwPm9+lejT/8hW1/65yf+y1454j8NWnif9pS4tLrVNb0/wArw4JA2l6nLZu371BhmjIJHPQ8UkrzivX/ANJbG3aEn6f+lJG5498TeNPA/hzw6b7UtI1XUdQ162sbiePT2gj8mWQKdqeYxDYPXcfpVjxH451fwn8WNP0rxF9jTwnrNsy2N6sRRre6QbjHK5bGGXcQcD7tc18eNJg0Hwn4H0yG91C7ji8V2AWa/vHuZmzMD80jksfxNN+Pts3xQ1i1+Dmj3EEYZRf63emESmyiXiNVB4EjsfUHarU7u146vma+XLH8rt+orK9m7LlT+fNK336I7L4T+LNb8bXut64Y7eHwsLk2+i/uSJrhU+WSYtuwVLhtox0wc139eY/s/eI2uNAn8D6vHb2niHwswsLu2jAQNEoxDMqj+F02njucV6dVSSVuXays+/n89yU2276O+3by/rfcKKKKkoKKKKACiiigAooooAKKKKACiiigClYsqG9djhVnYk+g2rXmWg+KvHnxIuL7UfBF7o/h/wAO2lzJa295f2LX0moMjYaRUWSPy0GOMls57V6TFGZrfUoV4Lyuo/FBXjX7OfijQ/BnhGfwB4u1Ky0DWdDu5o3jv5FtluIy52SxsxAcEdwT70o2cmn20/X7v1v0G9I3Xf8Az/r/AIc9e8It4iOkKniiOxGoRuyNLZsfLmUHhwp5TI/hyceprYrO8P65pev2bXukXQu7ZZDGJlRgjEdSpIww9xke9aNU9SUFFFFIYUUUUAFFFFABRRRQBU1b/j2T/rtH/wChirdVNW/49k/67R/+hirdABRRRQAUUUUAFFFFABRRRQAUUUUAFVLP/j+vv99P/QBVuqln/wAf19/vp/6AKALdFFFABRRRQAUUUUAFFFFABRRRQAUUUUAFFFFABRRRQAUUUUAFFFFABVPWv+QXP/u/1q5VPWv+QXP/ALv9aALlFFFABRRRQAUUUUAFFFFABRRRQAUUUUAch4v/AOQsP+uS/wAzRR4v/wCQsP8Arkv8zRQA43FuvWaMf8Cqhqlr4c1PZ/atnpN/5f3PtcEcuz6bgcVqYHoPypH2JG0j7FRRlmbACj1JPQUAZGnQeF9KaRtNtdG09pBiQ2sEcJce+0DP41DZW/g3T7z7bZWegWd1z+/gtoo5OevzKAea3IzFIgeMxujDIZcEEexFV7e+024uGt7e+sJ50zuiimR3XHXKg5FHUCI63ow66pZj/tqKt+Bb+wOn6gxu4CkmozMp3jDKSOfpT9qf3E/75FTeBFX7HqXyjH9pT9vcUAadnNotlD5Fm9lbRbi2yLai5JyTgdySTVVrXws0E8DWmkGG4k8yaMwx7ZH/ALzDHJ9zWztX+6Pyo2r/AHR+VAFVr/TmQo11blSMEFxgiqiJ4dTTm01YtMWxYENbBEERBOTlenJJz9a1dq/3R+VG1f7o/KgCpHfabGixx3VsiKMKqsAAPasq70jwVeah/aN3pOg3F7uDfaJbWJpMjodxGciug2r/AHR+VG1f7o/KjrcOlihezaLe2zWt49lcwOMNFLtdG+oPFNvJNDvbb7NeGxuYMg+XKFdcjocHjitHav8AdH5UbV/uj8qAMHVdL8G6tOs+qaZod/Kq7Q9zbRSMB6ZYHirWlL4e0m1+y6XHpthb7i3lWyJGmT1OFwM1qbV/uj8qNq/3R+VAFb+0bD/n8g/77FH9o2H/AD+Qf99irO1f7o/Kjav90flQBW/tGw/5/IP++xR/aNh/z+Qf99irO1f7o/Kjav8AdH5UAVv7RsP+fyD/AL7FH9o2H/P5B/32Ks7V/uj8qNq/3R+VAFb+0bD/AJ/IP++xR/aNh/z+Qf8AfYqztX+6Pyo2r/dH5UAVv7RsP+fyD/vsUf2jYf8AP5B/32Ks7V/uj8qNq/3R+VAFb+0bD/n8g/77FH9o2H/P5B/32Ks7V/uj8qNq/wB0flQBW/tGw/5/IP8AvsUf2jYf8/kH/fYqztX+6Pyo2r/dH5UAVv7RsP8An8g/77FH9o2H/P5B/wB9irO1f7o/Kjav90flQBW/tGw/5/IP++xR/aNh/wA/kH/fYqztX+6Pyo2r/dH5UAVv7RsP+fyD/vsUf2jYf8/kH/fYqztX+6Pyo2r/AHR+VAFb+0bD/n8g/wC+xR/aNh/z+Qf99irO1f7o/Kjav90flQBW/tGw/wCfyD/vsUf2jYf8/kH/AH2Ks7V/uj8qNq/3R+VAFb+0bD/n8g/77FH9o2H/AD+Qf99irO1f7o/Kjav90flQBW/tGw/5/IP++xR/aNh/z+Qf99irO1f7o/Kjav8AdH5UAZmrX1nJYSJHdQsxxgBx6inSyaHNeQ3kpsJLmEERTMFLxg8Ha3UZ9ql1lV/s2X5R/D2/2hVzav8AdH5UAZ99Lol/bNbXzWN1A33o5grqfwPFE8uiXEkMk7WMrwNuhZwrGNsYypPQ4JHHrWhtX+6Pyo2r/dH5UAVW1DT2Uq13bkEYILjBqKzn0aytktrOSytoEGEji2oq/QDgVf2r/dH5UbV/uj8qAK39o2H/AD+Qf99ij+0bD/n8g/77FWdq/wB0flRtX+6PyoArf2jYf8/kH/fYo/tGw/5/IP8AvsVZ2r/dH5UbV/uj8qAMya+sjqVs4uoSqxyAneMDO3FSCfRhdm8ElkLkpsM3y7yvpu649qknVf7VtflH+rk7f7tW9q/3R+VAGfdzaLeCNbtrG4EbiRBKFbaw6MM9CPWiCTRILqa6hNjFcT486VAoeTHTcRycZ71obV/uj8qNq/3R+VAGbG2hR38t/H/Z6XkyhZZ1VRI4HQFupA96s/2jYf8AP5B/32Ks7V/uj8qNq/3R+VAFb+0bD/n8g/77FH9o2H/P5B/32Ks7V/uj8qNq/wB0flQBW/tGw/5/IP8AvsUf2jYf8/kH/fYqztX+6Pyo2r/dH5UAVv7RsP8An8g/77FH9o2H/P5B/wB9irO1f7o/Kjav90flQBW/tGw/5/IP++xR/aNh/wA/kH/fYqztX+6Pyo2r/dH5UAVv7RsP+fyD/vsUf2jYf8/kH/fYqztX+6Pyo2r/AHR+VAFb+0bD/n8g/wC+xR/aNh/z+Qf99irO1f7o/Kjav90flQBmWF9Zo91uuoRunJGXHIwOaq6xp3hDWZUl1fT9E1GRBtR7q3jlKj0BYHFaWnKvmXnyj/j4Pb/ZWre1f7o/KgCjaXOkWltHbWstnbwRjakcRVVUegA4FS/2jYf8/kH/AH2Ks7V/uj8qNq/3R+VAFb+0bD/n8g/77FH9o2H/AD+Qf99irO1f7o/Kjav90flQBW/tGw/5/IP++xR/aNh/z+Qf99irO1f7o/Kjav8AdH5UAVv7RsP+fyD/AL7FH9o2H/P5B/32Ks7V/uj8qNq/3R+VAFb+0bD/AJ/IP++xR/aNh/z+Qf8AfYqztX+6Pyo2r/dH5UAZmpX1k9ugS6hY+dGcBx0DDNWv7RsP+fyD/vsU3VVX7Mnyj/XR9v8AbFW9q/3R+VAFb+0bD/n8g/77FH9o2H/P5B/32Ks7V/uj8qNq/wB0flQBW/tGw/5/IP8AvsUf2jYf8/kH/fYqztX+6Pyo2r/dH5UAVv7RsP8An8g/77FH9o2H/P5B/wB9irO1f7o/Kjav90flQBW/tGw/5/IP++xR/aNh/wA/kH/fYqztX+6Pyo2r/dH5UAVv7RsP+fyD/vsUf2jYf8/kH/fYqztX+6Pyo2r/AHR+VAFb+0bD/n8g/wC+xVW0vrNby8ZrqEKzrtJcc/KK09q/3R+VVLNV+3X3yj769v8AYFADv7RsP+fyD/vsUf2jYf8AP5B/32Ks7V/uj8qNq/3R+VAFb+0bD/n8g/77FH9o2H/P5B/32Ks7V/uj8qNq/wB0flQBW/tGw/5/IP8AvsUf2jYf8/kH/fYqztX+6Pyo2r/dH5UAVv7RsP8An8g/77FH9o2H/P5B/wB9irO1f7o/Kjav90flQBW/tGw/5/IP++xR/aNh/wA/kH/fYqztX+6Pyo2r/dH5UAVv7RsP+fyD/vsUf2jYf8/kH/fYqztX+6Pyo2r/AHR+VAFb+0bD/n8g/wC+xR/aNh/z+Qf99irO1f7o/Kjav90flQBW/tGw/wCfyD/vsUf2jYf8/kH/AH2Ks7V/uj8qNq/3R+VAFb+0bD/n8g/77FH9o2H/AD+Qf99irO1f7o/Kjav90flQBW/tGw/5/IP++xR/aNh/z+Qf99irO1f7o/Kjav8AdH5UAVv7RsP+fyD/AL7FVdWvrOTTpkjuoWYjgBxk81p7V/uj8qp6yqjS5/lH3fT3oAf/AGjYf8/kH/fYo/tGw/5/IP8AvsVZ2r/dH5UbV/uj8qAK39o2H/P5B/32KP7RsP8An8g/77FWdq/3R+VG1f7o/KgCt/aNh/z+Qf8AfYo/tGw/5/IP++xVnav90flRtX+6PyoArf2jYf8AP5B/32KP7RsP+fyD/vsVZ2r/AHR+VG1f7o/KgCt/aNh/z+Qf99ij+0bD/n8g/wC+xVnav90flRtX+6PyoArf2jYf8/kH/fYo/tGw/wCfyD/vsVZ2r/dH5UbV/uj8qAOO8USxT6kHhkWRfLAypyM5NFP8X8aqMcful/maKAJ684+OXgy38R+HNQ1S81rWbe3sNKus2FpdvDDcny2wZNpBbB7dDjBr0euN+Leqz2nhHUdMtfD3iDWLjUbKaCIaZYmcIzIQN5yNoz3rGur03bfW33GtF++r7GAza1B+zPG3htJTqS6MBbiH74552++M1wPiXU/hpovgvw3rngGbTU8SQXdmrNY7Tessjqkgvdvz4IY583+PH8WK9L+GWv6hb/DuKzk8HeKLa/0ixUNb3tj5H2lsn5Ymydx/CsTXLa4+IV/pukaX4G1Hw3pqXcd5q19qelrZySLGwdIowOXJdVJJPQHiuuf+8NrrJP5Jv8LX/pnPT0oRT6Jr52X47WPXkbeivgDcAcD3pvhlrpPD+uvYqGuheXRhB7vj5f1xUh68DA9KTwlJPDo+sS2tuLidNQuGjiL7N54wM4OKxnqn0LhdWuePfA650XxDdw/23421/T/iVa3bNqem3mpTR5bcWZEtJG8pozHwGRDgHIOea6T/AE/4n/FXxFot3reo6f4Z8MtHbm0026e1lurplLM7yxlXCqCuFBwec1hfEeO++JV74ftNL+G+v6L4kstVt7qTWL208iGzWNgZds4/1oKgqBgBsg8VuPb+Ivht8VNe1+Lw5qHiDw34kWKaU6TAZbq1ukXad0X8SMMfNkYx0qk07cystfS+lmvLe3mu4O+vL5eu7uv66EM39pfC74v+GtHsNZ1LUPC/ihpLV7PUbuS7ktblELrIkspZ8EKQVJxz0roPg5f3954y+I0N5e3NxFa68kduksrOsSfZYDtUE/KMknA7k1l2drr3xG+KWh+Jrzw7qGgeHPDgkltl1SLyrq7unUpny/4EVWbnJycUy0k1z4a/EXxVeT+F9c17RPEV0l9bT6PbfaJIJREkbRyJxgfJkNnnOMUQla3P1TS++LV/knbyshTSafL0cfyaf5q/ndlu01LUT+0p4g006hdmxj8N28sdsZm8pXLyZYLnAPA5615F4YvfDN58N9f1i/8AiHra+OYL/UPsNnD4muHnMqTuLdFsxIQ4OEG3YQR7V698O9H1zWPiF4k+I2raPcaPBf2ENjplldDFz5abyzyJ/ASWHy89Otct4O+FsuqfA7WNL1TQhpviIanf3mnXEtuFuI5RcPJA4YfNg/L35BrNpxpq+6j031k3p52f6Gt1KV1/MvTSFtfK6/U0vFPjHx5b+Cvh94dM39meL/FUqQXV39nB+yqoBlfYwwH2sOCODmuv0j4X2Oi3tnqGk+J/FUV5A4Mz3WsXF3HcLj5laKZ2QZ65ABGOK4vxJovjnxb4C8D+M4tGe38ZeGbn7RLpt4fKNyAdsi55wXCAj612eg/EXUtbvLWxtfh34tsriQjz31Sz+y28K/xHzOdxHYY59q2dueVt+b8OlvLe/wCOljnXwRvty/jd3+e36dTyrQ5/BWrfEbx/H8QPiDe6VLaawsVjbyeLp9PVIfJQ/LGsyAjcW5xX0P4fs7Ow0W0tNPuJri0jjAhlluWuGdexMjElvqSa8J8NuPCvj7x5J4i+GXiXWk1LWFubK5tdDW6jeLyUXhyeOVPFe76DeJqGj2t7HY3dgksYYW11D5UsQ/usn8J9qmH8GFu0fv5fz3NKn8WXq/zH6uzJpN46MVZYHIIOCDtNeDfBbwHH4x+FFr4iu/FXi+DX7mW6K3qa/dssbrcSKh8kyeWQAo+Urg45r3rVkeTS7uONSztA6qB1JKnivCfg74p8Q+DfhpaeFZPhr4zuNcgmuVjDacY7RneeR0LTZIVMMMtg4qFa8u9lbv12/AqXwx9dfu6mL4w8feItZ/Zr1O51XUbjTtc0nWk0rUb20mNsZCkqh5AyEbAVPOMYr0bwBofwxutTkPhfxxea1eC3ZZYIvGVxfbEdSpYoZ2x14bGQeQc1wni34a+JNF/Zzv8AS2sZ9b8Rajq8eq6jbWSebl2lVnRB/EAB+Nem+A/E2kXutR2Nh8OfEugyyRndd3ehC1iwBnDOD3xwPWtIq6knv1t/hjf5Xv8AiRPpbbX7uZ2+drHnXi3wLptj8b/B/hq213ximmanZ3s13D/wlF+d7x+XsIPm5GNx4BFd/wDEq7i+HXwlurbRbq+a6lZLLTzc3klzO00zhAQ8jMzFQxbrxtqDxno2rXXx+8D6zbadcS6dZ2N+lzcquY4mcR7Qx7ZwcfSs74seGte8efFLw5oK/wBs6RoGkxvqcur2e1SbkDZHGjOrLuw7E5B6VC1pwj3bv6KT/wDbVp8inpUlLslb1sv13F+Atzq2ga5r3w38Rare6pf6YIby2u7yZpJJ4JY13HcxzxL5g9hgVnfDnV9WuPBnxTmuNUvZpbTWr6O2eSdmaBVjXaqEn5QOwFRa14E8TeEPi54R8Y6RrPirxak0h0vVxfPFIYbZ/uv+7jTCqzFjnNXPh94d16y8I/E61u9Ju4JtR1m9lskdMG4RkUKy+oJ6VNZuVKT68kl8042/C34jprlqQXTmi/vUr/jf8DsPgHd3d/8ABjwjeX11PdXU2k27yzTSF3kYoMlmPJPua7ivHPgT4qvNL8EeFfB2peBPG1le2tjDazzz6QVt43VACS+77uR1xXsddNezqSktrswoXVOKe9gooorE1CiiigAooooAKKKKACiiigAooooAKKKKACiiigAooooAp61/yDZf+A/+hCs74heIYfCngnWPEM5GLGzkmRT/ABuFOxR7lsAfWtHWv+QbL/wH/wBCFea/H7Rdd8ZXPhrwTp9rqUOlX1+txqmp2wAFrHD+8UbiCAxZQBkEc1E05LlXXT/g/LcqDSfM+mv3dPmc/wDBG68ReGvGo8K+LNY1HU38R6Uur2st1Oz+XNubzolyflCq0WAOOtUfi14J0/R/HHgay0/XPGEEGtay9vfIvia+xJH5Er7RmX5fmUH5cdMVY+KHw58T+H5/DnjTw74j8Y+LdT0LUUIsLuSCTdbPgTBRHEhyQq9Seldd8XtH1bVPHHw5vdP065ubew1pp7t0TIgQ28q7m9BlgPxrXSUoS/vW+V7r5WaXyM3zRjNd4t/OzT+d9fmWNZ+FnhtNCkVdT8XL9njd42XxPfhs4J5Pm5P41y/7MPhe1vvh54d8ZX+seJb7V5YmaR7rXruWJzuI5iaQoePavZNYjeXSbuONS7tC4VR1Jx0rhv2cNJ1PQ/gz4f0vWLCewvoIWEtvOu10O48EUqbs5/8Abv8A7df9B1ErQ9X+h6HRRRSGFFFFAFSf/kK2v/XOT/2WvC/iTqtivxwl0n4k69rWgeFprONdCuLa/nsLWS4IBk8yeFlG4YbAdsenavdJ/wDkK2v/AFzk/wDZa4D4leJFU6j4d134Y694ispYSLZ7GzF3DOGQghzx5TZOO/HNRLRp2vvp30/PsVHZr+lr/SZy/wAZtbHgjSPh5dTeLrttKh1iM3V+1zjz7bIIDlTiQbSBznPU5JrV+Fp8SeONam+J2s3d7p+iyQNH4e0iO4KoYDz9onVThnbAwDnbz61xOn/DnxPYeAfhloOpaNJerY+IDcXVqP36WVq0u5Udj1CqQD+Xau28B6P4h+HfjW68GWum3eoeCtSWW60u6jUsNLk/it5D/wA8zn5T2wR34vrU73dv/AY3+fbpv1aIe0dNLK//AIFK1vwb62t0TOS0bWtam/Zj8ZajJrGotfRahqaRXRun86NVupFUK+cjAAAweMVPr9nL8PdZ+HF94Z8Qa7Jd67fQ2l/p9/qs98LuF0Uu6pM7bCp53KB96naR4T8Rp+zZ4v0GbQ70ald3+pPDaGPEkqyXMjIQPdSCPrXo3w3+Gfg3wrDZ6npnh2O01Q2kaSSSSySuh2jcBvZtvPpirjpPm/w/lqvnsxS1TXnP89H8t0d3RRRUFBRRRQAUUUUAFFFFABRRRQAUUUUAVNN/1l5/18H/ANBWrdVNN/1l5/18H/0Fat0AFFFFABRRRQAUUUUAFFFFABRRRQBU1b/j2T/rtH/6GKt1U1b/AI9k/wCu0f8A6GKt0AFFFFABRRRQAUUUUAFFFFABRRRQAVUs/wDj+vv99P8A0AVbqpZ/8f19/vp/6AKALdFFFABRRRQAUUUUAFFFFABRRRQAUUUUAFFFFABRRRQAUUUUAFFFFABVPWv+QXP/ALv9auVT1r/kFz/7v9aALlFFFABRRRQAUUUUAFFFFABRRRQAUUUUAch4v/5Cw/65L/M0UeL/APkLD/rkv8zRQA5pnH/LtKfpj/GmG4lH/LjcH6Ff8asVh+K/FWl+G1g+3QandzTk+Xb6dYyXcxA6tsjBIX36Um7BY0Tdzjppt2foU/8AiqYb64H/ADCL0/Qx/wDxVZ3hPxhoPie0vLjTbiaNrGQx3lveQNbz2zAZ/eRvhk49aydJ+KPg/U9Xt9OguNQiF3I0VneXFhJFZ3bDPEM7DZJkAkbSciqtrbqF9L9DpG1G6H/MD1A/Qx//ABVXfAl1N9gv2/s+5y2ozErlMqcjg/N1qQ1N4E/489S/7Cc/8xSA1/tk3/QPufzT/wCKo+2Tf9A+5/NP/iqyfFHjjwb4WuYrXxL4q0XRp5U3xx317HCzrnGQGIyK14NS0+fS11WG+tpLBo/NW5WQGMp/e3dMe9F9L9A62E+2Tf8AQPufzT/4qj7ZN/0D7n80/wDiqwvD/wARPAPiDU00zQvGnh/VL5wSlvaahFLIwAycKrE1p614l8O6Je2dlrGuabp9zfOI7SG5uUjedicbUDHLHPYU7beYX38i19sm/wCgfc/mn/xVH2yb/oH3P5p/8VVmSRI4mlkdURQWZicAD1rG0/xf4V1DQ7jXLDxJpN1pdtnz7yG7R4Ysddzg4GPc0r7hY0Ptk3/QPufzT/4qj7ZN/wBA+5/NP/iqboer6XrmmRanouo2mo2MwJiuLWVZI3wccMpwart4k8Pr4iHh1tb05dZaPzBYG5Tzyn97Zndj3xTtrYL6XLX2yb/oH3P5p/8AFVyXi7winiTU1vptU8baayxiPytL1p7WI4J5KI+M89fpVvWPib8OdH1GbTdW8deG7C9gO2W3uNTijkQ+hUtkVo3njDwnZ6Laa3eeJNIt9MvGC215JeIsMxPQI5OGJ9qlK9mPVaHN+HfAsWiazBqceueP75oScQX+vyXED5BHzRs+G65574rtftk3/QPufzT/AOKo1XU9O0nT31DVL62srNNoeeeUJGu4gDLHjkkAe5rA1v4kfD/Q9QbT9Z8beHdOvFVWMFzqMUbgEZB2s2eQQabl0El1N/7ZN/0D7n80/wDiqPtk3/QPufzT/wCKrJ8MeOPBnii6ktfDfivRNYuIk3yRWV9HMyrnGSFJwK6GnZhcqfbJv+gfc/mn/wAVR9sm/wCgfc/mn/xVVfE3iTw94YskvfEeuado9q77FmvblIULegLEDNJ4Y8T+HPFFrJd+G9d03WLeNtjy2Vykyq3oSpODSWt7A9Ny39sm/wCgfc/mn/xVH2yb/oH3P5p/8VXO6t8TvhzpOozabqnjvw1ZXsLbZbefU4UkQ+hUtkV0V5qenWelvqt3fW0FhHH5r3MkoWJU/vFjxj3ovpzdAtrbqH2yb/oH3P5p/wDFUfbJv+gfc/mn/wAVVHwt4s8MeKoZpvDPiHStZjgYLK1jdJMEJ6AlScVs0WC5U+2Tf9A+5/NP/iqPtk3/AED7n80/+Kq3RQBU+2Tf9A+5/NP/AIqj7ZN/0D7n80/+Kq3RQBU+2Tf9A+5/NP8A4qj7ZN/0D7n80/8Aiqt0UAVPtk3/AED7n80/+Ko+2Tf9A+5/NP8A4qrdFAFT7ZN/0D7n80/+Ko+2Tf8AQPufzT/4qrdFAFT7ZN/0D7n80/8AiqPtk3/QPufzT/4qrdFAFT7ZN/0D7n80/wDiqPtk3/QPufzT/wCKq3RQBU+2Tf8AQPufzT/4qj7ZN/0D7n80/wDiqt0UAVPtk3/QPufzT/4qj7ZN/wBA+5/NP/iqt0UAZWq3Mr2EitY3CDjklcdR71a+2Tf9A+5/NP8A4qk1r/kGy/8AAf8A0IVcoAqfbJv+gfc/mn/xVH2yb/oH3P5p/wDFVBoviDQ9aW6bR9YsNQFpIYrg21wsnkuOqttPBHoa5yX4t/C2KV4pPiL4UR0JV1bVoQVPofmouOzOq+2Tf9A+5/NP/iqPtk3/AED7n80/+KrmJPit8MY7eO5f4heFlhlJEch1WEKxHXB3c1Y0T4kfD7XNTi0vRvG3h3Ub6X/V29rqMUkj/RVYk00mxX6m/wDbJv8AoH3P5p/8VR9sm/6B9z+af/FVbopAVPtk3/QPufzT/wCKo+2Tf9A+5/NP/iqt0UAZc1zKdSt2+w3AIjk+XK5P3ferP2yb/oH3P5p/8VRP/wAhW1/65yf+y1neKfGPhPwqYR4m8S6Roxnz5IvrxIfMx1xuIzRcLGj9sm/6B9z+af8AxVH2yb/oH3P5p/8AFVDNr2iQxWEsur2KR6iypZM06gXLN90RnPzE5GMU661rR7XV7fR7nVLKHUbpGkgtXmUSyquNzKpOSBkZI9aAv1JPtk3/AED7n80/+Ko+2Tf9A+5/NP8A4qqq+JPDzaNca0uuacdNtmdZ7sXKeTEUJDhnzgEEEHPQiqPhnx54J8T3j2XhzxboesXKJvaGyvo5nVfUhSTihauwPTU2Ptk3/QPufzT/AOKo+2Tf9A+5/NP/AIqrdFAFT7ZN/wBA+5/NP/iqPtk3/QPufzT/AOKq3RQBU+2Tf9A+5/NP/iqPtk3/AED7n80/+Kq3RQBU+2Tf9A+5/NP/AIqj7ZN/0D7n80/+Kq3RQBU+2Tf9A+5/NP8A4qj7ZN/0D7n80/8Aiqt0UAVPtk3/AED7n80/+Ko+2Tf9A+5/NP8A4qrdFAGVY3UqvdYsbhszknBXjgcdatfbJv8AoH3P5p/8VRpv+svP+vg/+grVugCp9sm/6B9z+af/ABVH2yb/AKB9z+af/FVbooAqfbJv+gfc/mn/AMVR9sm/6B9z+af/ABVW6KAKn2yb/oH3P5p/8VR9sm/6B9z+af8AxVW6KAKn2yb/AKB9z+af/FUfbJv+gfc/mn/xVW6KAKn2yb/oH3P5p/8AFUfbJv8AoH3P5p/8VVuigDK1K6la3QGxuF/exnJK/wB4cdatfbJv+gfc/mn/AMVRq3/Hsn/XaP8A9DFW6AKn2yb/AKB9z+af/FUfbJv+gfc/mn/xVW6KAKn2yb/oH3P5p/8AFUfbJv8AoH3P5p/8VVuigCp9sm/6B9z+af8AxVH2yb/oH3P5p/8AFVbooAqfbJv+gfc/mn/xVH2yb/oH3P5p/wDFVbooAqfbJv8AoH3P5p/8VR9sm/6B9z+af/FVbooAqfbJv+gfc/mn/wAVVW1uZReXjCxuCS65AK8fKOvNatVLP/j+vv8AfT/0AUAH2yb/AKB9z+af/FUfbJv+gfc/mn/xVW6KAKn2yb/oH3P5p/8AFUfbJv8AoH3P5p/8VVuigCp9sm/6B9z+af8AxVH2yb/oH3P5p/8AFVbooAqfbJv+gfc/mn/xVH2yb/oH3P5p/wDFVbooAqfbJv8AoH3P5p/8VR9sm/6B9z+af/FVbooAqfbJv+gfc/mn/wAVR9sm/wCgfc/mn/xVW6KAKn2yb/oH3P5p/wDFUfbJv+gfc/mn/wAVVuigCp9sm/6B9z+af/FUfbJv+gfc/mn/AMVVuigCp9sm/wCgfc/mn/xVH2yb/oH3P5p/8VVuigCp9sm/6B9z+af/ABVH2yb/AKB9z+af/FVbooAqfbJv+gfc/mn/AMVVXVbmV9OmVrG4QEfeJXA5+tatU9a/5Bc/+7/WgBftk3/QPufzT/4qj7ZN/wBA+5/NP/iqt0UAVPtk3/QPufzT/wCKo+2Tf9A+5/NP/iqt0UAVPtk3/QPufzT/AOKo+2Tf9A+5/NP/AIqrdFAFT7ZN/wBA+5/NP/iqPtk3/QPufzT/AOKq3RQBU+2Tf9A+5/NP/iqPtk3/AED7n80/+Kq3RQBU+2Tf9A+5/NP/AIqj7ZN/0D7n80/+Kq3RQBxvih2l1IM0TxHyx8r4z1PoTRT/ABf/AMhYf9cl/maKAJ6gv7uz0+zm1G+nhtre3jLyzyHAjUDJJNT15x8W/CfjTxTq2lJpNx4dm8P2p8670zU2mVbuUHK7zGpyg4O08HHIpO+lhq3U4DxPLqF14D+JPxKs7SWyt9ct4bWxU/LJJBE5/wBIPpu3kfRa7H412Fna/Ay2S3gSNdOm05rQKP8AVEXEQGPw4rpotG8R+IvDGq6B45t/D0NreQeRGNGkmbC+/mgYxhcYrnYPA/jbVLLSfDfivV9Fm8O6VLG4ktBL9rvxEQYxMGAReQrHaeox0ppfZXeOvkv1W/q9A5tVN/3rr1t+Dtb0R6baO0lpBI/LNGrN9SBmm6DdSWXhjxDeRAGSC6u5EB9VGR/KpvoAB2A7VJ4KjSbTtVhkUMj6jcKynuDjIpVLyT5dLip+7a5wX7MGkafqPw3i8Y6jDBfa14gnlvL66lHmMSZG2oM9AoAXA9Kz/jHomlDxP4A+HltYi08Pavqk91f20OVjnMYQhG9iWORWpoHgj4jeAZb3TfAWpeHb/wAOzzyXNvaa20ySWTOxZo0aJTuTJJGeRWn4z+HuveKvDOlS33iRLXxbpN39usL+3hAhhk/55bcfNGcAEkZqm480ZJWStp5Lp52387eYJP3o31d9fNp6/j8it+0V4V0S6+D2r3EdlDZ3WkQi+0+4t0CPbzRcqykfiPoa8p+LGkXvxGvfhbb3TbNYvvDlzdQSk4KXYtt8cnth8GvT/EHhL4peOLJPD/jDVPDOlaDJIj339iNO9xdKpz5WZVAVSQMkHPGK3Na8B3Fx8TPBviPT57W30zw9az27WzBt7K8exAnbA460lF31e7+58slf5tr7h83u6LZP8XHT8H95w+t+Prnxb8D9As9JcprvieZNJK4y0Dj/AFzMM9AF5/3hXE+GdKs9B/Zy+Lei6fGEtLDUdQt4V/2EdlH6CvTvBXwefw/8ZtW8ZPfW0ukS+bLpmnqpzazzFfOfGMDPlpjHvQnwq1lfh58QPDf9pWH2nxNfXdzayYfZCszllD8ZyM84pP3ozlbWcXded42X4Nr1KppRnBX0jJW9LSu//SU/NHPfs9Xtv4Am1PwVezCHTTpdv4g0ws3yrBJEBKoz6PGzH/frlPh/ZT3vx58H+PNRjKah4pg1C7VWXDR2wZPIQ89lY16B8Vvgvf8AjHw94Ts7HV7bT77SbcWGoXADD7RaMirLGpAzzt4z611us+BLi4+JvhPxLYTWdvp2hWVxbNbbSGbzNm3ZgYwNtapr2qm+l18rPX5+6vVPuYRjamo91f59vvu/mux5f8PvEceifEX4lQyeA/EXiPzNeVvO02whnSP/AEeP5WLupB74961/2m9H03xKnw50TULJ4rDUNejilt2ARlVo24IHAINa2keD/il4V8W+KtS8MyeDbuy13UBeqNRluUliIjVNp2IR/Dn8a2/Gng3xH4rl8EX97c6VbXuh6ql/fpCZGikAUgrESM9/4sVnFKUKal05L/JK/wB1jaUrTqNdee3zvY8h8Wa5qEPwJ8WfDjxJIX1zwvcWUCyv/wAvdp9qi8mYep27d3ua9G/aDtbVv2btfuGtYGm/sT/WGMFv9WO/Wk/aC+D8/wARJNO1LQ9Th0rVrd0iuZJd2y5tRIrmNgAckMqke4rq/if4QvPFXwn1TwdY3UEF1d6f9ljmmzsB24ycDOKTblSlzfE2vnZb/P8AO44csakbfCr/ACvbT5WfysbXg20tYPDmmyQWsETtaR5ZIwpPyj0rZrFbUNK8KeHLP/hINY07ToYY0gNxdXCwxs4XoGcgZODxWf8A8LJ+HX/Q/eFf/Bxb/wDxdaVGpTdu5hRi404p9kcF8P7O18VfHfxzrWuW/wBqn0KWLTdNjnG5IIym9mVTxli3X/ZFQ/EXT4fDP7QXgLXdAhFpc61JNpmpxwjalxCImdSyjjKlBg1u6z4K8Taf48ufHfw51bSvM1e3SPUdP1NnNpcFc7JkeMFg2CRgcEVP4a8EeJtQ8eQeNviBqWnT3thC0Omadpm/7LbbvvS7nAZnI454AJxUU9OTpy7/AK/+Bfr5Gk3pPrzbfp936HmHhDXo9N8Q/FSwb4d694qNxrcmHsbGKWHm2iHlu7uCPwBwDmjwx4V1Lxd+y5oWl+GdUs9W1DStQW6ns5JmETtGWLWbMRkY3DqOort9E8H/ABT8J+JvFN54ak8GXdlrmpfb1/tCW5SWM+WibSEQj+DP41e8I+APFvg3wXJF4e1zTpvEl3qL6lqLXkRFpdSOMNH8oLIgwMFRnilT0prvyw++Nunlrf082VUd5u380vud+v3ff5D/AIUeNvDfifxRd2E/hW68K+NLKyT7bp95CqSCJsNlGXiRNxHzYB9hXqFebeDvBPiaT4jy+P8AxveaQdSjsf7Ps7TSg5giiJDMzO4DsxI6dAK9Jq3su/8Awf6fqQt32/4C/UKKKKkYUUUUAFFFFABRRRQAUUUUAFFFFABRRRQAUUUUAFFFFAFPWv8AkGy/8B/9CFcv8bfE/wDwiXwz1jVI3C3jwG2sskD/AEiX93F17bmGfauo1r/kGy/8B/8AQhXF/FPwHeeOtf8ADUN9Np8nhjT7prrUrGeMu12wU+WuMbSobBIPpUTjzJR6Pf06/gVGXK+btr8+h538NLXTvhr8UdA0GyvbN7DxRowScRzK/wDp8LF2bg9X87H/AAGt/wCOFjYp8RPheq2NqA+vvvHkr83+izdeOatfEf4KeH9Q0yxufAOheGvDHiHTtQhvba9g09IQdhOUYxrkg5ro/iF4N1DxL4n8G6tbXVrDHoWpNeXCSbsyKYZEwmB1y4646Vspc0oye6l+F7/he3yMnHljJLrH8bW/HR+rZ0Ouabp39i3n/EvtMCB8DyV44PtXn/7KlnaD4GeGLgWsAm8hv3gjAb77d+teoajA1zYXFujBWljZAT0BIxXLfBnwpe+CPhtpHhjULq3urmxjKSSwA7GJYnjPPeohpz+fL/7d/mVPVQ8m/wAkdhRRRQMKKKKAKk//ACFbX/rnJ/7LXjHj6113wP8AFzUfiJN4Um8W+G9RsEt7lLQCS601Y03M6xNw6Hbzgg817PP/AMhW1/65yf8Astcf4stfioup3n/CLX/he4065TEa6qsqSWjYwdvlqQ47/N9OlS7ppx319PT+vvKVrNPZ/wCd/wBDyn4ueJdBl8HfDPxR4D0uTVNO/txbiysbRNskj78tGAfutu3Ajsa6z9njT7XXdHvfihqeox6t4l1tWS4YKQumov8Ay5oDyu3uepNOs/g3d6boHgrS7DV4JW0PWjqt/NOhU3DtJvcIFGBySB04xW/p3gLVPD/xQvPEHhnULW30DWo3bWdMl3c3P8M8OBgMeQw4BqtnNd27eXux/O1r76Lo2Q23y+Vvn70vyunb9UjynQyq/soeOGbAUalqpPHb7XJVnVdW8PePNd+Gtr8PFF/qukXsNzf3lrA0SWlsEUSCRiBndgADn7tdtpvwt1i1+DHiDwQ2pWBvdTu7yeKcB/KQTTNIobjOQGwcV6jo9s9npNnZyMHeCBI2YdCVUAkflVp2lzduX8F/VxSV0135/ub/AMi1RRRUFBRRRQAUUUUAFFFFABRRRQAUUUUAVNN/1l5/18H/ANBWrdVNN/1l5/18H/0Fat0AFFFFABRRRQAUUUUAFFFFABRRRQBU1b/j2T/rtH/6GKt1U1b/AI9k/wCu0f8A6GKt0AFFFFABRRRQAUUUUAFFFFABRRRQAVUs/wDj+vv99P8A0AVbqpZ/8f19/vp/6AKALdFFFABRRRQAUUUUAFFFFABRRRQAUUUUAFFFFABRRRQAUUUUAFFFFABVPWv+QXP/ALv9auVT1r/kFz/7v9aALlFFFABRRRQAUUUUAFFFFABRRRQAUUUUAch4v/5Cw/65L/M0UeL/APkLD/rkv8zRQBPRRRQAUUUUAFTeBP8Ajz1L/sJz/wAxRRQB0VFFFABRRRQAUUUUAFFFFABRRRQAUUUUAVdT07T9Utxb6lYWt7CGDCO4hWRc+uGBGazf+EO8I/8AQq6H/wCC+L/4miigDbjRI0WONVRFGFVRgAegpaKKACiiigAooooAKKKKACiiigAooooAKKKKACiiigAooooAKKKKACiiigAooooAp61/yDZf+A/+hCrlFFABRRRQAUUUUAFFFFABRRRQBUn/AOQra/8AXOT/ANlq3RRQAUUUUAFFFFABRRRQAUUUUAFFFFABRRRQAUUUUAFFFFAFTTf9Zef9fB/9BWrdFFABRRRQAUUUUAFFFFABRRRQAUUUUAVNW/49k/67R/8AoYq3RRQAUUUUAFFFFABRRRQAUUUUAFFFFABVSz/4/r7/AH0/9AFFFAFuiiigAooooAKKKKACiiigAooooAKKKKACiiigAooooAKKKKACiiigAqnrX/ILn/3f60UUAXKKKKACiiigAooooAKKKKACiiigAooooA5Dxf8A8hYf9cl/maKKKAP/2Q==">
            <a:extLst>
              <a:ext uri="{FF2B5EF4-FFF2-40B4-BE49-F238E27FC236}">
                <a16:creationId xmlns:a16="http://schemas.microsoft.com/office/drawing/2014/main" id="{D1036715-3184-4DE1-9EFB-30C3BF01676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BD3C60-BBE1-4712-9C48-3BFC26154D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931" y="3164729"/>
            <a:ext cx="8975128" cy="83810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4D78687-2668-4E85-970A-3D6553E625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009775"/>
            <a:ext cx="10668000" cy="4414838"/>
          </a:xfrm>
        </p:spPr>
        <p:txBody>
          <a:bodyPr/>
          <a:lstStyle/>
          <a:p>
            <a:pPr algn="r" rtl="1"/>
            <a:r>
              <a:rPr lang="ar-LB" dirty="0"/>
              <a:t>لم يتم تعيين قيمة المفهوم</a:t>
            </a:r>
          </a:p>
          <a:p>
            <a:pPr algn="r" rtl="1"/>
            <a:r>
              <a:rPr lang="ar-LB" dirty="0"/>
              <a:t>يمكن استخدامها فقط مع السمات الاختيارية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1520F93-E8F5-4BEC-A1F2-FDB039F34A8E}"/>
              </a:ext>
            </a:extLst>
          </p:cNvPr>
          <p:cNvSpPr/>
          <p:nvPr/>
        </p:nvSpPr>
        <p:spPr bwMode="auto">
          <a:xfrm>
            <a:off x="762000" y="3431287"/>
            <a:ext cx="9138486" cy="469231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49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84AF9C-8272-460F-A305-9512F9B2D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b="1">
                <a:solidFill>
                  <a:schemeClr val="accent5">
                    <a:lumMod val="50000"/>
                  </a:schemeClr>
                </a:solidFill>
              </a:rPr>
              <a:t>Mapping type: OBS_LEVEL</a:t>
            </a:r>
            <a:endParaRPr lang="en-US" sz="3600" b="1">
              <a:solidFill>
                <a:schemeClr val="accent5">
                  <a:lumMod val="50000"/>
                </a:schemeClr>
              </a:solidFill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F50218-B7A5-4FBA-8A1C-D6D89FF823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/>
              <a:t>Can be used in to specify attributes attached at the observation level relative to the cell containing the observation.</a:t>
            </a:r>
          </a:p>
          <a:p>
            <a:pPr lvl="1"/>
            <a:r>
              <a:rPr lang="en-US"/>
              <a:t>E.g. when each row has multiple observations </a:t>
            </a:r>
            <a:r>
              <a:rPr lang="en-US" i="1"/>
              <a:t>and their attributes</a:t>
            </a:r>
            <a:r>
              <a:rPr lang="en-US"/>
              <a:t>.</a:t>
            </a:r>
          </a:p>
          <a:p>
            <a:endParaRPr lang="en-US" i="1"/>
          </a:p>
          <a:p>
            <a:endParaRPr lang="en-US" i="1"/>
          </a:p>
          <a:p>
            <a:endParaRPr lang="en-US" i="1"/>
          </a:p>
          <a:p>
            <a:endParaRPr lang="en-US" i="1"/>
          </a:p>
          <a:p>
            <a:endParaRPr lang="en-US" i="1"/>
          </a:p>
          <a:p>
            <a:r>
              <a:rPr lang="en-US"/>
              <a:t>“For attribute OBS_STATUS, use cell that is 1 column to the right of the cell containing the observation value. If that cell is empty, use the value in cell H14.”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8EF9DC-E3E6-4F50-B977-16A23E9108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5329" y="3332245"/>
            <a:ext cx="7076511" cy="127584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87ADE4B-AB6C-4641-AB8E-111A93871EAA}"/>
              </a:ext>
            </a:extLst>
          </p:cNvPr>
          <p:cNvSpPr/>
          <p:nvPr/>
        </p:nvSpPr>
        <p:spPr bwMode="auto">
          <a:xfrm>
            <a:off x="1696453" y="3850106"/>
            <a:ext cx="7591926" cy="421106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5547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84AF9C-8272-460F-A305-9512F9B2D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r" rtl="1"/>
            <a:r>
              <a:rPr lang="ar-LB" sz="3600" b="1" dirty="0">
                <a:solidFill>
                  <a:schemeClr val="accent5">
                    <a:lumMod val="50000"/>
                  </a:schemeClr>
                </a:solidFill>
              </a:rPr>
              <a:t>نوع التعيين: مستوى_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OBS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F50218-B7A5-4FBA-8A1C-D6D89FF823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LB" sz="2200" dirty="0"/>
              <a:t>يمكن استخدامها لتحديد السمات المرفقة على مستوى المشاهدة بالنسبة للخلية التي تحتوي على المشاهدة.</a:t>
            </a:r>
            <a:endParaRPr lang="en-US" sz="2200" dirty="0"/>
          </a:p>
          <a:p>
            <a:pPr lvl="1" algn="r" rtl="1"/>
            <a:r>
              <a:rPr lang="ar-LB" sz="2200" dirty="0"/>
              <a:t>على سبيل المثال عندما يكون لكل صف مشاهدات متعددة وسماتها.</a:t>
            </a:r>
            <a:endParaRPr lang="en-US" sz="2200" dirty="0"/>
          </a:p>
          <a:p>
            <a:pPr marL="0" indent="0">
              <a:buNone/>
            </a:pPr>
            <a:endParaRPr lang="en-US" sz="2200" i="1" dirty="0"/>
          </a:p>
          <a:p>
            <a:pPr marL="0" indent="0">
              <a:buNone/>
            </a:pPr>
            <a:endParaRPr lang="en-US" sz="2200" i="1" dirty="0"/>
          </a:p>
          <a:p>
            <a:pPr marL="0" indent="0">
              <a:buNone/>
            </a:pPr>
            <a:endParaRPr lang="en-US" sz="2200" i="1" dirty="0"/>
          </a:p>
          <a:p>
            <a:pPr marL="0" indent="0">
              <a:buNone/>
            </a:pPr>
            <a:endParaRPr lang="en-US" sz="2200" i="1" dirty="0"/>
          </a:p>
          <a:p>
            <a:pPr marL="0" indent="0">
              <a:buNone/>
            </a:pPr>
            <a:endParaRPr lang="en-US" sz="2200" i="1" dirty="0"/>
          </a:p>
          <a:p>
            <a:pPr algn="r" rtl="1"/>
            <a:r>
              <a:rPr lang="ar-LB" sz="2200" dirty="0"/>
              <a:t>"بالنسبة للسمة </a:t>
            </a:r>
            <a:r>
              <a:rPr lang="en-US" sz="2200" dirty="0"/>
              <a:t>OBS_STATUS ، </a:t>
            </a:r>
            <a:r>
              <a:rPr lang="ar-LB" sz="2200" dirty="0"/>
              <a:t>استخدم الخلية التي هي عمود واحد على يمين الخلية التي تحتوي على قيمة الملاحظة. إذا كانت هذه الخلية فارغة ، فاستخدم القيمة الموجودة في الخلية </a:t>
            </a:r>
            <a:r>
              <a:rPr lang="en-US" sz="2200" dirty="0"/>
              <a:t>H14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8EF9DC-E3E6-4F50-B977-16A23E9108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5329" y="3332245"/>
            <a:ext cx="7076511" cy="127584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B87ADE4B-AB6C-4641-AB8E-111A93871EAA}"/>
              </a:ext>
            </a:extLst>
          </p:cNvPr>
          <p:cNvSpPr/>
          <p:nvPr/>
        </p:nvSpPr>
        <p:spPr bwMode="auto">
          <a:xfrm>
            <a:off x="1696453" y="3850106"/>
            <a:ext cx="7591926" cy="421106"/>
          </a:xfrm>
          <a:prstGeom prst="ellipse">
            <a:avLst/>
          </a:prstGeom>
          <a:noFill/>
          <a:ln w="38100" cap="sq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041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>
                <a:solidFill>
                  <a:schemeClr val="accent5">
                    <a:lumMod val="50000"/>
                  </a:schemeClr>
                </a:solidFill>
              </a:rPr>
              <a:t>Transcoding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Transcoding refers to code mapping, when internal codes are different from DSD codes.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For conversion to work, internal codes need to be replaced with DSD codes.</a:t>
            </a:r>
          </a:p>
          <a:p>
            <a:r>
              <a:rPr lang="en-US" dirty="0"/>
              <a:t>Transcoding can also be stored in external files. This is very useful when multiple sheets need to be mapped and reused.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016" y="2617747"/>
            <a:ext cx="5930748" cy="1620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315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LB" sz="3600" b="1" dirty="0">
                <a:solidFill>
                  <a:schemeClr val="accent5">
                    <a:lumMod val="50000"/>
                  </a:schemeClr>
                </a:solidFill>
              </a:rPr>
              <a:t>تحويل الشفرة</a:t>
            </a:r>
            <a:endParaRPr lang="en-US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LB" sz="2600" dirty="0"/>
              <a:t>يشير تحويل الشفرة إلى تعيين الرمز، عندما تختلف الرموز الداخلية عن رموز </a:t>
            </a:r>
            <a:r>
              <a:rPr lang="en-US" sz="2600" dirty="0"/>
              <a:t>DSD</a:t>
            </a:r>
          </a:p>
          <a:p>
            <a:endParaRPr lang="en-US" sz="2600" dirty="0"/>
          </a:p>
          <a:p>
            <a:endParaRPr lang="en-US" sz="2600" dirty="0"/>
          </a:p>
          <a:p>
            <a:endParaRPr lang="en-US" sz="2600" dirty="0"/>
          </a:p>
          <a:p>
            <a:endParaRPr lang="en-US" sz="2600" dirty="0"/>
          </a:p>
          <a:p>
            <a:pPr algn="r" rtl="1"/>
            <a:r>
              <a:rPr lang="ar-LB" sz="2600" dirty="0"/>
              <a:t>لتنجح عملية التحويل، يجب استبدال الرموز الداخلية برموز </a:t>
            </a:r>
            <a:r>
              <a:rPr lang="en-US" sz="2600" dirty="0"/>
              <a:t>DSD</a:t>
            </a:r>
          </a:p>
          <a:p>
            <a:pPr algn="r" rtl="1"/>
            <a:r>
              <a:rPr lang="ar-LB" sz="2600" dirty="0"/>
              <a:t>يمكن أيضًا تخزين الترميز في ملفات خارجية. يعد هذا مفيدًا للغاية عندما تكون هناك حاجة إلى تعيين أوراق متعددة وإعادة استخدامها.</a:t>
            </a:r>
            <a:endParaRPr lang="en-US" sz="260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016" y="2617747"/>
            <a:ext cx="5930748" cy="1620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329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7B8759F3-4DD9-4779-A7A4-C3498F51B36C}"/>
              </a:ext>
            </a:extLst>
          </p:cNvPr>
          <p:cNvSpPr txBox="1">
            <a:spLocks noChangeArrowheads="1"/>
          </p:cNvSpPr>
          <p:nvPr/>
        </p:nvSpPr>
        <p:spPr>
          <a:xfrm>
            <a:off x="766233" y="1198564"/>
            <a:ext cx="10668000" cy="6429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600" b="1">
                <a:solidFill>
                  <a:schemeClr val="accent5">
                    <a:lumMod val="50000"/>
                  </a:schemeClr>
                </a:solidFill>
              </a:rPr>
              <a:t>Exercise 6: Mapping an Excel file</a:t>
            </a:r>
            <a:endParaRPr lang="en-US" altLang="en-US" sz="3600" b="1">
              <a:solidFill>
                <a:schemeClr val="accent5">
                  <a:lumMod val="50000"/>
                </a:schemeClr>
              </a:solidFill>
              <a:cs typeface="Calibri Light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22A434DB-6BEF-4517-A4BB-9D60F2E2B80A}"/>
              </a:ext>
            </a:extLst>
          </p:cNvPr>
          <p:cNvSpPr txBox="1">
            <a:spLocks noChangeArrowheads="1"/>
          </p:cNvSpPr>
          <p:nvPr/>
        </p:nvSpPr>
        <p:spPr>
          <a:xfrm>
            <a:off x="762000" y="2009775"/>
            <a:ext cx="10668000" cy="4414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/>
              <a:t>Map a spreadsheet to the SDG DSD and use SDMX Converter to retrieve and convert the data</a:t>
            </a:r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44CC3075-8CB2-4D88-9A4A-0B2F660C12E2}"/>
              </a:ext>
            </a:extLst>
          </p:cNvPr>
          <p:cNvSpPr txBox="1">
            <a:spLocks/>
          </p:cNvSpPr>
          <p:nvPr/>
        </p:nvSpPr>
        <p:spPr>
          <a:xfrm>
            <a:off x="112184" y="6242050"/>
            <a:ext cx="783167" cy="4889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D3584FBB-34E0-4A73-A868-DD997E3622C2}" type="slidenum">
              <a:rPr lang="en-US" altLang="en-US" smtClean="0"/>
              <a:pPr>
                <a:defRPr/>
              </a:pPr>
              <a:t>38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04936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7B8759F3-4DD9-4779-A7A4-C3498F51B36C}"/>
              </a:ext>
            </a:extLst>
          </p:cNvPr>
          <p:cNvSpPr txBox="1">
            <a:spLocks noChangeArrowheads="1"/>
          </p:cNvSpPr>
          <p:nvPr/>
        </p:nvSpPr>
        <p:spPr>
          <a:xfrm>
            <a:off x="766233" y="1198564"/>
            <a:ext cx="10668000" cy="6429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ar-LB" altLang="en-US" sz="3600" b="1" dirty="0">
                <a:solidFill>
                  <a:schemeClr val="accent5">
                    <a:lumMod val="50000"/>
                  </a:schemeClr>
                </a:solidFill>
              </a:rPr>
              <a:t>التمرين 6: تعيين ملف </a:t>
            </a:r>
            <a:r>
              <a:rPr lang="en-US" altLang="en-US" sz="3600" b="1" dirty="0">
                <a:solidFill>
                  <a:schemeClr val="accent5">
                    <a:lumMod val="50000"/>
                  </a:schemeClr>
                </a:solidFill>
              </a:rPr>
              <a:t>Excel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22A434DB-6BEF-4517-A4BB-9D60F2E2B80A}"/>
              </a:ext>
            </a:extLst>
          </p:cNvPr>
          <p:cNvSpPr txBox="1">
            <a:spLocks noChangeArrowheads="1"/>
          </p:cNvSpPr>
          <p:nvPr/>
        </p:nvSpPr>
        <p:spPr>
          <a:xfrm>
            <a:off x="762000" y="2009775"/>
            <a:ext cx="10668000" cy="4414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ar-LB" altLang="en-US" dirty="0"/>
              <a:t>قم بتعيين جدول بيانات إلى</a:t>
            </a:r>
            <a:r>
              <a:rPr lang="en-US" altLang="en-US" dirty="0"/>
              <a:t>SDG DSD </a:t>
            </a:r>
            <a:r>
              <a:rPr lang="ar-LB" altLang="en-US" dirty="0"/>
              <a:t> واستخدم محول</a:t>
            </a:r>
            <a:r>
              <a:rPr lang="en-US" altLang="en-US" dirty="0"/>
              <a:t>SDMX </a:t>
            </a:r>
            <a:r>
              <a:rPr lang="ar-LB" altLang="en-US" dirty="0"/>
              <a:t> لاسترداد البيانات وتحويلها</a:t>
            </a:r>
            <a:endParaRPr lang="en-US" altLang="en-US" dirty="0"/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44CC3075-8CB2-4D88-9A4A-0B2F660C12E2}"/>
              </a:ext>
            </a:extLst>
          </p:cNvPr>
          <p:cNvSpPr txBox="1">
            <a:spLocks/>
          </p:cNvSpPr>
          <p:nvPr/>
        </p:nvSpPr>
        <p:spPr>
          <a:xfrm>
            <a:off x="112184" y="6242050"/>
            <a:ext cx="783167" cy="4889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D3584FBB-34E0-4A73-A868-DD997E3622C2}" type="slidenum">
              <a:rPr lang="en-US" altLang="en-US" smtClean="0"/>
              <a:pPr>
                <a:defRPr/>
              </a:pPr>
              <a:t>39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7768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7E37C-89BB-47F6-998F-B736E927B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SDMX Converter: Applications</a:t>
            </a:r>
            <a:r>
              <a:rPr lang="en-US" sz="3600" dirty="0"/>
              <a:t>	</a:t>
            </a:r>
            <a:endParaRPr lang="en-US" sz="3600" dirty="0"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DB774C-74D7-444F-B15D-197B3F2163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SDMX Converter is available as</a:t>
            </a:r>
          </a:p>
          <a:p>
            <a:pPr lvl="1"/>
            <a:r>
              <a:rPr lang="en-US" dirty="0"/>
              <a:t>Desktop application with a Graphical User Interface</a:t>
            </a:r>
          </a:p>
          <a:p>
            <a:pPr lvl="1"/>
            <a:r>
              <a:rPr lang="en-US" dirty="0"/>
              <a:t>Command-line application</a:t>
            </a:r>
          </a:p>
          <a:p>
            <a:pPr lvl="1"/>
            <a:r>
              <a:rPr lang="en-US" dirty="0"/>
              <a:t>Web service</a:t>
            </a:r>
          </a:p>
          <a:p>
            <a:pPr lvl="1"/>
            <a:r>
              <a:rPr lang="en-US" dirty="0"/>
              <a:t>Java library</a:t>
            </a:r>
          </a:p>
          <a:p>
            <a:pPr lvl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b="1" dirty="0">
                <a:ea typeface="+mn-lt"/>
                <a:cs typeface="+mn-lt"/>
              </a:rPr>
              <a:t>NEW:</a:t>
            </a:r>
            <a:r>
              <a:rPr lang="en-US" dirty="0">
                <a:ea typeface="+mn-lt"/>
                <a:cs typeface="+mn-lt"/>
              </a:rPr>
              <a:t> Web application</a:t>
            </a:r>
          </a:p>
          <a:p>
            <a:pPr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dirty="0">
                <a:ea typeface="+mn-lt"/>
                <a:cs typeface="+mn-lt"/>
              </a:rPr>
              <a:t>Download from </a:t>
            </a:r>
            <a:r>
              <a:rPr lang="en-US" dirty="0">
                <a:ea typeface="+mn-lt"/>
                <a:cs typeface="+mn-lt"/>
                <a:hlinkClick r:id="rId2"/>
              </a:rPr>
              <a:t>https://ec.europa.eu/eurostat/web/sdmx-infospace/sdmx-it-tools/sdmx-converter</a:t>
            </a:r>
            <a:endParaRPr lang="en-US" dirty="0">
              <a:ea typeface="+mn-lt"/>
              <a:cs typeface="+mn-lt"/>
            </a:endParaRPr>
          </a:p>
          <a:p>
            <a:pPr lvl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dirty="0">
                <a:ea typeface="+mn-lt"/>
                <a:cs typeface="+mn-lt"/>
              </a:rPr>
              <a:t>A more recent version will be used for the workshop that has not yet been officially released.</a:t>
            </a:r>
          </a:p>
          <a:p>
            <a:endParaRPr lang="en-US" dirty="0">
              <a:cs typeface="Calibri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2599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7B8759F3-4DD9-4779-A7A4-C3498F51B36C}"/>
              </a:ext>
            </a:extLst>
          </p:cNvPr>
          <p:cNvSpPr txBox="1">
            <a:spLocks noChangeArrowheads="1"/>
          </p:cNvSpPr>
          <p:nvPr/>
        </p:nvSpPr>
        <p:spPr>
          <a:xfrm>
            <a:off x="766233" y="1198564"/>
            <a:ext cx="10668000" cy="6429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600" b="1" dirty="0">
                <a:solidFill>
                  <a:schemeClr val="accent5">
                    <a:lumMod val="50000"/>
                  </a:schemeClr>
                </a:solidFill>
              </a:rPr>
              <a:t>Exercise 7: Mapping country indicators</a:t>
            </a:r>
            <a:endParaRPr lang="en-US" altLang="en-US" sz="3600" b="1" dirty="0">
              <a:solidFill>
                <a:schemeClr val="accent5">
                  <a:lumMod val="50000"/>
                </a:schemeClr>
              </a:solidFill>
              <a:cs typeface="Calibri Light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22A434DB-6BEF-4517-A4BB-9D60F2E2B80A}"/>
              </a:ext>
            </a:extLst>
          </p:cNvPr>
          <p:cNvSpPr txBox="1">
            <a:spLocks noChangeArrowheads="1"/>
          </p:cNvSpPr>
          <p:nvPr/>
        </p:nvSpPr>
        <p:spPr>
          <a:xfrm>
            <a:off x="762000" y="2009775"/>
            <a:ext cx="10668000" cy="4414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/>
              <a:t>Map your global indicators produced by your country to the global SDG DSD.</a:t>
            </a:r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44CC3075-8CB2-4D88-9A4A-0B2F660C12E2}"/>
              </a:ext>
            </a:extLst>
          </p:cNvPr>
          <p:cNvSpPr txBox="1">
            <a:spLocks/>
          </p:cNvSpPr>
          <p:nvPr/>
        </p:nvSpPr>
        <p:spPr>
          <a:xfrm>
            <a:off x="112184" y="6242050"/>
            <a:ext cx="783167" cy="4889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D3584FBB-34E0-4A73-A868-DD997E3622C2}" type="slidenum">
              <a:rPr lang="en-US" altLang="en-US" smtClean="0"/>
              <a:pPr>
                <a:defRPr/>
              </a:pPr>
              <a:t>40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408827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7B8759F3-4DD9-4779-A7A4-C3498F51B36C}"/>
              </a:ext>
            </a:extLst>
          </p:cNvPr>
          <p:cNvSpPr txBox="1">
            <a:spLocks noChangeArrowheads="1"/>
          </p:cNvSpPr>
          <p:nvPr/>
        </p:nvSpPr>
        <p:spPr>
          <a:xfrm>
            <a:off x="766233" y="1198564"/>
            <a:ext cx="10668000" cy="6429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ar-LB" altLang="en-US" sz="3600" b="1" dirty="0">
                <a:solidFill>
                  <a:schemeClr val="accent5">
                    <a:lumMod val="50000"/>
                  </a:schemeClr>
                </a:solidFill>
              </a:rPr>
              <a:t>التمرين 7: رسم خرائط المؤشرات القطرية</a:t>
            </a:r>
            <a:endParaRPr lang="en-US" altLang="en-US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22A434DB-6BEF-4517-A4BB-9D60F2E2B80A}"/>
              </a:ext>
            </a:extLst>
          </p:cNvPr>
          <p:cNvSpPr txBox="1">
            <a:spLocks noChangeArrowheads="1"/>
          </p:cNvSpPr>
          <p:nvPr/>
        </p:nvSpPr>
        <p:spPr>
          <a:xfrm>
            <a:off x="762000" y="2009775"/>
            <a:ext cx="10668000" cy="4414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ar-LB" altLang="en-US" dirty="0"/>
              <a:t>قم بتعيين مؤشراتك العالمية التي تنتجها دولتك إلى</a:t>
            </a:r>
            <a:r>
              <a:rPr lang="en-US" altLang="en-US" dirty="0"/>
              <a:t>SDG DSD </a:t>
            </a:r>
            <a:r>
              <a:rPr lang="ar-LB" altLang="en-US" dirty="0"/>
              <a:t> العالمي.</a:t>
            </a:r>
            <a:endParaRPr lang="en-US" altLang="en-US" dirty="0"/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44CC3075-8CB2-4D88-9A4A-0B2F660C12E2}"/>
              </a:ext>
            </a:extLst>
          </p:cNvPr>
          <p:cNvSpPr txBox="1">
            <a:spLocks/>
          </p:cNvSpPr>
          <p:nvPr/>
        </p:nvSpPr>
        <p:spPr>
          <a:xfrm>
            <a:off x="112184" y="6242050"/>
            <a:ext cx="783167" cy="4889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D3584FBB-34E0-4A73-A868-DD997E3622C2}" type="slidenum">
              <a:rPr lang="en-US" altLang="en-US" smtClean="0"/>
              <a:pPr>
                <a:defRPr/>
              </a:pPr>
              <a:t>41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6967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E6A082-DE77-44CF-B76C-2A5D9DE02B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 algn="ctr">
              <a:buNone/>
            </a:pP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THANK YOU!</a:t>
            </a:r>
            <a:endParaRPr lang="ar-LB" sz="4400" b="1" dirty="0">
              <a:solidFill>
                <a:schemeClr val="accent5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 marL="0" indent="0" algn="ctr">
              <a:buNone/>
            </a:pPr>
            <a:r>
              <a:rPr lang="ar-LB" sz="4400" b="1" dirty="0">
                <a:solidFill>
                  <a:schemeClr val="accent5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شكراً</a:t>
            </a:r>
            <a:endParaRPr lang="en-US" sz="4400" b="1" dirty="0">
              <a:solidFill>
                <a:schemeClr val="accent5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78914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38AE8-23AE-472A-BB01-2CBFF0134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LB" dirty="0"/>
              <a:t>محول </a:t>
            </a:r>
            <a:r>
              <a:rPr lang="en-US" dirty="0"/>
              <a:t>:SDMX</a:t>
            </a:r>
            <a:r>
              <a:rPr lang="ar-LB" dirty="0"/>
              <a:t> التطبيقات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719D2-E040-483F-BB55-1B5299BB60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4861"/>
            <a:ext cx="10515600" cy="4351338"/>
          </a:xfrm>
        </p:spPr>
        <p:txBody>
          <a:bodyPr>
            <a:normAutofit/>
          </a:bodyPr>
          <a:lstStyle/>
          <a:p>
            <a:pPr algn="r" rtl="1"/>
            <a:r>
              <a:rPr lang="ar-LB" dirty="0"/>
              <a:t>محول</a:t>
            </a:r>
            <a:r>
              <a:rPr lang="en-US" dirty="0"/>
              <a:t>SDMX</a:t>
            </a:r>
            <a:r>
              <a:rPr lang="ar-LB" dirty="0"/>
              <a:t> متاح في شكل:</a:t>
            </a:r>
          </a:p>
          <a:p>
            <a:pPr lvl="1" algn="r" rtl="1"/>
            <a:r>
              <a:rPr lang="ar-LB" dirty="0"/>
              <a:t>تطبيق على الكمبيوتر ذات واجهة بيانية للمستخدم</a:t>
            </a:r>
          </a:p>
          <a:p>
            <a:pPr lvl="1" algn="r" rtl="1"/>
            <a:r>
              <a:rPr lang="ar-LB" dirty="0"/>
              <a:t>تطبيق سطر- الأمر</a:t>
            </a:r>
          </a:p>
          <a:p>
            <a:pPr lvl="1" algn="r" rtl="1"/>
            <a:r>
              <a:rPr lang="ar-LB" dirty="0"/>
              <a:t>خدمة ويب</a:t>
            </a:r>
          </a:p>
          <a:p>
            <a:pPr lvl="1" algn="r" rtl="1"/>
            <a:r>
              <a:rPr lang="ar-LB" dirty="0"/>
              <a:t>مكتبة جافا</a:t>
            </a:r>
          </a:p>
          <a:p>
            <a:pPr lvl="1" algn="r" rtl="1"/>
            <a:r>
              <a:rPr lang="ar-LB" dirty="0"/>
              <a:t>جديد: تطبيق ويب</a:t>
            </a:r>
          </a:p>
          <a:p>
            <a:pPr algn="r" rtl="1"/>
            <a:r>
              <a:rPr lang="ar-LB" dirty="0"/>
              <a:t>التنزيل من </a:t>
            </a:r>
            <a:r>
              <a:rPr lang="en-US" dirty="0"/>
              <a:t>https://ec.europa.eu/eurostat/web/sdmx-infospace/sdmx-it-tools/sdmx-converter</a:t>
            </a:r>
          </a:p>
          <a:p>
            <a:pPr lvl="1" algn="r" rtl="1"/>
            <a:r>
              <a:rPr lang="ar-LB" dirty="0"/>
              <a:t>سيتم استخدام أحدث نسخة لحلقة العمل التي لم يتم إصدارها رسميًا بعد.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814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F7DDF-297B-4692-8D9C-C4C3A9108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>
                <a:solidFill>
                  <a:schemeClr val="accent5">
                    <a:lumMod val="50000"/>
                  </a:schemeClr>
                </a:solidFill>
              </a:rPr>
              <a:t>Converting data to SDMX</a:t>
            </a:r>
            <a:endParaRPr lang="en-US" sz="3600" b="1">
              <a:solidFill>
                <a:schemeClr val="accent5">
                  <a:lumMod val="50000"/>
                </a:schemeClr>
              </a:solidFill>
              <a:cs typeface="Calibri Light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9B20591-FB68-4462-9ACB-06734CDB07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60458" y="2070487"/>
            <a:ext cx="780936" cy="9449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CF75AE8-81F3-4469-ABA9-0A5FFA5781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883" y="3606049"/>
            <a:ext cx="989703" cy="989703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A64AF8F-6489-4F35-98D8-54A6FA457186}"/>
              </a:ext>
            </a:extLst>
          </p:cNvPr>
          <p:cNvCxnSpPr>
            <a:cxnSpLocks/>
          </p:cNvCxnSpPr>
          <p:nvPr/>
        </p:nvCxnSpPr>
        <p:spPr bwMode="auto">
          <a:xfrm>
            <a:off x="1966300" y="3042705"/>
            <a:ext cx="468142" cy="674350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C8B9964-B205-41DA-AFF3-5A04CBAAAA78}"/>
              </a:ext>
            </a:extLst>
          </p:cNvPr>
          <p:cNvCxnSpPr>
            <a:cxnSpLocks/>
          </p:cNvCxnSpPr>
          <p:nvPr/>
        </p:nvCxnSpPr>
        <p:spPr bwMode="auto">
          <a:xfrm>
            <a:off x="1414586" y="4100900"/>
            <a:ext cx="868380" cy="0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7ED06DE-7970-40E4-B64A-262802FC6E81}"/>
              </a:ext>
            </a:extLst>
          </p:cNvPr>
          <p:cNvCxnSpPr>
            <a:cxnSpLocks/>
          </p:cNvCxnSpPr>
          <p:nvPr/>
        </p:nvCxnSpPr>
        <p:spPr bwMode="auto">
          <a:xfrm flipV="1">
            <a:off x="1892749" y="4409989"/>
            <a:ext cx="492240" cy="680614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801706CB-1D10-46C1-A996-324329476A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0458" y="5132482"/>
            <a:ext cx="846772" cy="1008062"/>
          </a:xfrm>
          <a:prstGeom prst="rect">
            <a:avLst/>
          </a:prstGeom>
        </p:spPr>
      </p:pic>
      <p:sp>
        <p:nvSpPr>
          <p:cNvPr id="28" name="Arrow: Right 27">
            <a:extLst>
              <a:ext uri="{FF2B5EF4-FFF2-40B4-BE49-F238E27FC236}">
                <a16:creationId xmlns:a16="http://schemas.microsoft.com/office/drawing/2014/main" id="{43BC79C1-E4C7-49DF-833A-3A32C9E40D69}"/>
              </a:ext>
            </a:extLst>
          </p:cNvPr>
          <p:cNvSpPr/>
          <p:nvPr/>
        </p:nvSpPr>
        <p:spPr bwMode="auto">
          <a:xfrm>
            <a:off x="3589426" y="3921556"/>
            <a:ext cx="890649" cy="455506"/>
          </a:xfrm>
          <a:prstGeom prst="rightArrow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4EEC5DC3-AB73-42FA-8615-DDAB56E6A7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90563" y="3802950"/>
            <a:ext cx="990648" cy="642937"/>
          </a:xfrm>
          <a:prstGeom prst="rect">
            <a:avLst/>
          </a:prstGeom>
        </p:spPr>
      </p:pic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E8471FA3-0BFB-4614-928A-CCB92892B116}"/>
              </a:ext>
            </a:extLst>
          </p:cNvPr>
          <p:cNvSpPr txBox="1">
            <a:spLocks/>
          </p:cNvSpPr>
          <p:nvPr/>
        </p:nvSpPr>
        <p:spPr bwMode="auto">
          <a:xfrm>
            <a:off x="5676404" y="2009775"/>
            <a:ext cx="5753595" cy="441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69900" indent="-469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101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304925" indent="-3952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4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3pPr>
            <a:lvl4pPr marL="1693863" indent="-3873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2093913" indent="-398463" algn="l" rtl="0" eaLnBrk="1" fontAlgn="base" hangingPunct="1"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51113" indent="-398463" algn="l" rtl="0" eaLnBrk="1" fontAlgn="base" hangingPunct="1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3008313" indent="-398463" algn="l" rtl="0" eaLnBrk="1" fontAlgn="base" hangingPunct="1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65513" indent="-398463" algn="l" rtl="0" eaLnBrk="1" fontAlgn="base" hangingPunct="1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922713" indent="-398463" algn="l" rtl="0" eaLnBrk="1" fontAlgn="base" hangingPunct="1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/>
              <a:t>To transform data to SDMX using the SDMX Converter, you need</a:t>
            </a:r>
          </a:p>
          <a:p>
            <a:pPr lvl="1"/>
            <a:r>
              <a:rPr lang="en-US" kern="0" dirty="0"/>
              <a:t>Source data as CSV, DSPL, Excel, etc.</a:t>
            </a:r>
          </a:p>
          <a:p>
            <a:pPr lvl="1"/>
            <a:r>
              <a:rPr lang="en-US" kern="0" dirty="0"/>
              <a:t>A Data Structure Definition (DSD) according to which the SDMX dataset will be structured</a:t>
            </a:r>
          </a:p>
          <a:p>
            <a:pPr lvl="1"/>
            <a:r>
              <a:rPr lang="en-US" kern="0" dirty="0"/>
              <a:t>Mappings that show how the source data maps to the concepts of the Data Structure Definition</a:t>
            </a:r>
          </a:p>
          <a:p>
            <a:pPr lvl="1"/>
            <a:r>
              <a:rPr lang="en-US" dirty="0"/>
              <a:t>As always in setting up SDMX exchange, configuring mappings takes the most </a:t>
            </a:r>
            <a:br>
              <a:rPr lang="en-US" dirty="0"/>
            </a:br>
            <a:r>
              <a:rPr lang="en-US" dirty="0"/>
              <a:t>time and effort</a:t>
            </a:r>
          </a:p>
          <a:p>
            <a:pPr lvl="1"/>
            <a:endParaRPr lang="en-US" kern="0" dirty="0"/>
          </a:p>
        </p:txBody>
      </p:sp>
      <p:pic>
        <p:nvPicPr>
          <p:cNvPr id="13" name="Graphic 31">
            <a:extLst>
              <a:ext uri="{FF2B5EF4-FFF2-40B4-BE49-F238E27FC236}">
                <a16:creationId xmlns:a16="http://schemas.microsoft.com/office/drawing/2014/main" id="{6FB49946-D9E3-40D3-B063-B6124147185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7056" t="6308" r="27344" b="5573"/>
          <a:stretch/>
        </p:blipFill>
        <p:spPr>
          <a:xfrm>
            <a:off x="2384989" y="3606049"/>
            <a:ext cx="1056467" cy="1036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06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F7DDF-297B-4692-8D9C-C4C3A9108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ar-LB" sz="3600" b="1" dirty="0">
                <a:solidFill>
                  <a:schemeClr val="accent5">
                    <a:lumMod val="50000"/>
                  </a:schemeClr>
                </a:solidFill>
                <a:cs typeface="Calibri Light"/>
              </a:rPr>
              <a:t>تحويل البيانات إلى 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cs typeface="Calibri Light"/>
              </a:rPr>
              <a:t>SDMX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9B20591-FB68-4462-9ACB-06734CDB07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60458" y="2070487"/>
            <a:ext cx="780936" cy="9449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CF75AE8-81F3-4469-ABA9-0A5FFA5781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883" y="3606049"/>
            <a:ext cx="989703" cy="989703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A64AF8F-6489-4F35-98D8-54A6FA457186}"/>
              </a:ext>
            </a:extLst>
          </p:cNvPr>
          <p:cNvCxnSpPr>
            <a:cxnSpLocks/>
          </p:cNvCxnSpPr>
          <p:nvPr/>
        </p:nvCxnSpPr>
        <p:spPr bwMode="auto">
          <a:xfrm>
            <a:off x="1966300" y="3042705"/>
            <a:ext cx="468142" cy="674350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C8B9964-B205-41DA-AFF3-5A04CBAAAA78}"/>
              </a:ext>
            </a:extLst>
          </p:cNvPr>
          <p:cNvCxnSpPr>
            <a:cxnSpLocks/>
          </p:cNvCxnSpPr>
          <p:nvPr/>
        </p:nvCxnSpPr>
        <p:spPr bwMode="auto">
          <a:xfrm>
            <a:off x="1414586" y="4100900"/>
            <a:ext cx="868380" cy="0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7ED06DE-7970-40E4-B64A-262802FC6E81}"/>
              </a:ext>
            </a:extLst>
          </p:cNvPr>
          <p:cNvCxnSpPr>
            <a:cxnSpLocks/>
          </p:cNvCxnSpPr>
          <p:nvPr/>
        </p:nvCxnSpPr>
        <p:spPr bwMode="auto">
          <a:xfrm flipV="1">
            <a:off x="1892749" y="4409989"/>
            <a:ext cx="492240" cy="680614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801706CB-1D10-46C1-A996-324329476A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0458" y="5132482"/>
            <a:ext cx="846772" cy="1008062"/>
          </a:xfrm>
          <a:prstGeom prst="rect">
            <a:avLst/>
          </a:prstGeom>
        </p:spPr>
      </p:pic>
      <p:sp>
        <p:nvSpPr>
          <p:cNvPr id="28" name="Arrow: Right 27">
            <a:extLst>
              <a:ext uri="{FF2B5EF4-FFF2-40B4-BE49-F238E27FC236}">
                <a16:creationId xmlns:a16="http://schemas.microsoft.com/office/drawing/2014/main" id="{43BC79C1-E4C7-49DF-833A-3A32C9E40D69}"/>
              </a:ext>
            </a:extLst>
          </p:cNvPr>
          <p:cNvSpPr/>
          <p:nvPr/>
        </p:nvSpPr>
        <p:spPr bwMode="auto">
          <a:xfrm>
            <a:off x="3589426" y="3921556"/>
            <a:ext cx="890649" cy="455506"/>
          </a:xfrm>
          <a:prstGeom prst="rightArrow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4EEC5DC3-AB73-42FA-8615-DDAB56E6A7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90563" y="3802950"/>
            <a:ext cx="990648" cy="642937"/>
          </a:xfrm>
          <a:prstGeom prst="rect">
            <a:avLst/>
          </a:prstGeom>
        </p:spPr>
      </p:pic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E8471FA3-0BFB-4614-928A-CCB92892B116}"/>
              </a:ext>
            </a:extLst>
          </p:cNvPr>
          <p:cNvSpPr txBox="1">
            <a:spLocks/>
          </p:cNvSpPr>
          <p:nvPr/>
        </p:nvSpPr>
        <p:spPr bwMode="auto">
          <a:xfrm>
            <a:off x="5629182" y="2070487"/>
            <a:ext cx="5753595" cy="441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69900" indent="-469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101"/>
              </a:buClr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304925" indent="-3952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4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3pPr>
            <a:lvl4pPr marL="1693863" indent="-3873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2093913" indent="-398463" algn="l" rtl="0" eaLnBrk="1" fontAlgn="base" hangingPunct="1"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51113" indent="-398463" algn="l" rtl="0" eaLnBrk="1" fontAlgn="base" hangingPunct="1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3008313" indent="-398463" algn="l" rtl="0" eaLnBrk="1" fontAlgn="base" hangingPunct="1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65513" indent="-398463" algn="l" rtl="0" eaLnBrk="1" fontAlgn="base" hangingPunct="1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922713" indent="-398463" algn="l" rtl="0" eaLnBrk="1" fontAlgn="base" hangingPunct="1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 algn="r" rtl="1">
              <a:buFont typeface="Wingdings" panose="05000000000000000000" pitchFamily="2" charset="2"/>
              <a:buChar char="q"/>
            </a:pPr>
            <a:r>
              <a:rPr lang="ar-LB" kern="0" dirty="0"/>
              <a:t>لتحويل البيانات إلى </a:t>
            </a:r>
            <a:r>
              <a:rPr lang="en-US" kern="0" dirty="0"/>
              <a:t>SDMX</a:t>
            </a:r>
            <a:r>
              <a:rPr lang="ar-LB" kern="0" dirty="0"/>
              <a:t> </a:t>
            </a:r>
            <a:r>
              <a:rPr lang="en-US" kern="0" dirty="0"/>
              <a:t> </a:t>
            </a:r>
            <a:r>
              <a:rPr lang="ar-LB" kern="0" dirty="0"/>
              <a:t>باستخدام محول </a:t>
            </a:r>
            <a:r>
              <a:rPr lang="en-US" kern="0" dirty="0"/>
              <a:t>SDMX ، </a:t>
            </a:r>
            <a:r>
              <a:rPr lang="ar-LB" kern="0" dirty="0"/>
              <a:t>تحتاج إلى:</a:t>
            </a:r>
          </a:p>
          <a:p>
            <a:pPr lvl="1" algn="r" rtl="1">
              <a:buFont typeface="Wingdings" panose="05000000000000000000" pitchFamily="2" charset="2"/>
              <a:buChar char="q"/>
            </a:pPr>
            <a:endParaRPr lang="ar-LB" kern="0" dirty="0"/>
          </a:p>
          <a:p>
            <a:pPr lvl="2" algn="r" rtl="1"/>
            <a:r>
              <a:rPr lang="ar-LB" kern="0" dirty="0"/>
              <a:t>بيانات المصدر مثل </a:t>
            </a:r>
            <a:r>
              <a:rPr lang="en-US" kern="0" dirty="0"/>
              <a:t>CSV ، DSPL ، Excel ، </a:t>
            </a:r>
            <a:r>
              <a:rPr lang="ar-LB" kern="0" dirty="0"/>
              <a:t>إلخ.</a:t>
            </a:r>
          </a:p>
          <a:p>
            <a:pPr lvl="2" algn="r" rtl="1"/>
            <a:r>
              <a:rPr lang="ar-LB" kern="0" dirty="0"/>
              <a:t>تعريف هيكلية البيانات (</a:t>
            </a:r>
            <a:r>
              <a:rPr lang="en-US" kern="0" dirty="0"/>
              <a:t>DSD</a:t>
            </a:r>
            <a:r>
              <a:rPr lang="ar-LB" kern="0" dirty="0"/>
              <a:t>) الذي سيتم بناء مجموعة بيانات </a:t>
            </a:r>
            <a:r>
              <a:rPr lang="en-US" kern="0" dirty="0"/>
              <a:t>SDMX</a:t>
            </a:r>
            <a:r>
              <a:rPr lang="ar-LB" kern="0" dirty="0"/>
              <a:t> وفقًا له.</a:t>
            </a:r>
          </a:p>
          <a:p>
            <a:pPr lvl="2" algn="r" rtl="1"/>
            <a:r>
              <a:rPr lang="ar-LB" kern="0" dirty="0"/>
              <a:t>تعيينات توضح كيفية تعيين بيانات المصدر لمفاهيم تعريف هيكل البيانات.</a:t>
            </a:r>
          </a:p>
          <a:p>
            <a:pPr lvl="2" algn="r" rtl="1"/>
            <a:r>
              <a:rPr lang="ar-LB" kern="0" dirty="0"/>
              <a:t>كما هو الحال دائمًا في إعداد تبادل </a:t>
            </a:r>
            <a:r>
              <a:rPr lang="en-US" kern="0" dirty="0"/>
              <a:t>SDMX ، </a:t>
            </a:r>
            <a:r>
              <a:rPr lang="ar-LB" kern="0" dirty="0"/>
              <a:t>يستغرق تكوين التعيينات معظم الوقت والجهد.</a:t>
            </a:r>
            <a:endParaRPr lang="en-US" kern="0" dirty="0"/>
          </a:p>
        </p:txBody>
      </p:sp>
      <p:pic>
        <p:nvPicPr>
          <p:cNvPr id="13" name="Graphic 31">
            <a:extLst>
              <a:ext uri="{FF2B5EF4-FFF2-40B4-BE49-F238E27FC236}">
                <a16:creationId xmlns:a16="http://schemas.microsoft.com/office/drawing/2014/main" id="{6FB49946-D9E3-40D3-B063-B6124147185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7056" t="6308" r="27344" b="5573"/>
          <a:stretch/>
        </p:blipFill>
        <p:spPr>
          <a:xfrm>
            <a:off x="2384989" y="3606049"/>
            <a:ext cx="1056467" cy="1036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35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6041E-E072-4923-A7B3-E02A3AB2C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Using SDMX Converter with Excel</a:t>
            </a:r>
            <a:endParaRPr lang="en-US" sz="3600" b="1" dirty="0">
              <a:solidFill>
                <a:schemeClr val="accent5">
                  <a:lumMod val="50000"/>
                </a:schemeClr>
              </a:solidFill>
              <a:cs typeface="Calibri Ligh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B30B2-B1E8-4110-BB89-58CDB8758A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and mappings can be placed into the same spreadsheet</a:t>
            </a:r>
          </a:p>
          <a:p>
            <a:r>
              <a:rPr lang="en-US" dirty="0"/>
              <a:t>Additional information can be added to facilitate data entry</a:t>
            </a:r>
          </a:p>
          <a:p>
            <a:pPr lvl="1"/>
            <a:r>
              <a:rPr lang="en-US" dirty="0"/>
              <a:t>E.g. code lists for validation and display of descriptions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993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FBD3A-3292-4D63-B105-F5DD1C966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ar-LB" sz="3600" b="1" dirty="0">
                <a:solidFill>
                  <a:schemeClr val="accent5">
                    <a:lumMod val="50000"/>
                  </a:schemeClr>
                </a:solidFill>
              </a:rPr>
              <a:t>استخدام محول 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cs typeface="Calibri Light" panose="020F0302020204030204" pitchFamily="34" charset="0"/>
              </a:rPr>
              <a:t>SDMX</a:t>
            </a:r>
            <a:r>
              <a:rPr lang="ar-LB" sz="3600" b="1" dirty="0">
                <a:solidFill>
                  <a:schemeClr val="accent5">
                    <a:lumMod val="50000"/>
                  </a:schemeClr>
                </a:solidFill>
              </a:rPr>
              <a:t> مع 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Excel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42E79-3B45-454C-9B44-75016DC45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LB" dirty="0"/>
              <a:t>يمكن وضع البيانات والتعيينات في نفس جدول البيانات</a:t>
            </a:r>
          </a:p>
          <a:p>
            <a:pPr algn="r" rtl="1"/>
            <a:endParaRPr lang="ar-LB" dirty="0"/>
          </a:p>
          <a:p>
            <a:pPr algn="r" rtl="1"/>
            <a:r>
              <a:rPr lang="ar-LB" dirty="0"/>
              <a:t>يمكن إضافة معلومات إضافية لتسهيل إدخال البيانات</a:t>
            </a:r>
          </a:p>
          <a:p>
            <a:pPr lvl="1" algn="r" rtl="1"/>
            <a:r>
              <a:rPr lang="ar-LB" dirty="0"/>
              <a:t>على سبيل المثال قوائم الرموز للتحقق من صحة وعرض الأوصاف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183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F414A5477D46478353BF370E680E24" ma:contentTypeVersion="2" ma:contentTypeDescription="Create a new document." ma:contentTypeScope="" ma:versionID="9a082d1cbcd9434507d4b652d10ed0d2">
  <xsd:schema xmlns:xsd="http://www.w3.org/2001/XMLSchema" xmlns:xs="http://www.w3.org/2001/XMLSchema" xmlns:p="http://schemas.microsoft.com/office/2006/metadata/properties" xmlns:ns2="63b91fa1-1192-499e-9a43-16b72276a61b" targetNamespace="http://schemas.microsoft.com/office/2006/metadata/properties" ma:root="true" ma:fieldsID="845a45d5121d694c69a6459d3068fa1e" ns2:_="">
    <xsd:import namespace="63b91fa1-1192-499e-9a43-16b72276a6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b91fa1-1192-499e-9a43-16b72276a61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771D2E5-384D-42B5-AF09-1DD0059D4EC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9FB4172-5870-4476-8DC5-8AAA11D63AED}">
  <ds:schemaRefs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  <ds:schemaRef ds:uri="http://purl.org/dc/dcmitype/"/>
    <ds:schemaRef ds:uri="63b91fa1-1192-499e-9a43-16b72276a61b"/>
    <ds:schemaRef ds:uri="http://purl.org/dc/terms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7557445-3FE9-42E8-8C29-65EB604E857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3b91fa1-1192-499e-9a43-16b72276a6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</TotalTime>
  <Words>1422</Words>
  <Application>Microsoft Office PowerPoint</Application>
  <PresentationFormat>Widescreen</PresentationFormat>
  <Paragraphs>247</Paragraphs>
  <Slides>42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9" baseType="lpstr">
      <vt:lpstr>Arial</vt:lpstr>
      <vt:lpstr>Calibri</vt:lpstr>
      <vt:lpstr>Calibri Light</vt:lpstr>
      <vt:lpstr>Times New Roman</vt:lpstr>
      <vt:lpstr>Verdana</vt:lpstr>
      <vt:lpstr>Wingdings</vt:lpstr>
      <vt:lpstr>Office Theme</vt:lpstr>
      <vt:lpstr>SDMX Converter SDMX  محول   </vt:lpstr>
      <vt:lpstr>SDMX Converter</vt:lpstr>
      <vt:lpstr>محول SDMX</vt:lpstr>
      <vt:lpstr>SDMX Converter: Applications </vt:lpstr>
      <vt:lpstr>محول :SDMX التطبيقات</vt:lpstr>
      <vt:lpstr>Converting data to SDMX</vt:lpstr>
      <vt:lpstr>تحويل البيانات إلى SDMX</vt:lpstr>
      <vt:lpstr>Using SDMX Converter with Excel</vt:lpstr>
      <vt:lpstr>استخدام محول SDMX مع Excel</vt:lpstr>
      <vt:lpstr>Worksheet names</vt:lpstr>
      <vt:lpstr>أسماء أوراق العمل</vt:lpstr>
      <vt:lpstr>Excel Mappings</vt:lpstr>
      <vt:lpstr>Excel Mappings</vt:lpstr>
      <vt:lpstr>Excel mappings worksheet</vt:lpstr>
      <vt:lpstr>ورقة عمل تعيينات Excel</vt:lpstr>
      <vt:lpstr>Exercise 5: Using SDMX Converter</vt:lpstr>
      <vt:lpstr>التمرين 5: استخدام محول SDMX</vt:lpstr>
      <vt:lpstr>Column PosType: mapping or position type</vt:lpstr>
      <vt:lpstr>عمود PosType: نوع التعيين أو المواقع</vt:lpstr>
      <vt:lpstr>Mapping type: CELL</vt:lpstr>
      <vt:lpstr>نوع التعيين: الخلية</vt:lpstr>
      <vt:lpstr>Mapping type: ROW</vt:lpstr>
      <vt:lpstr>نوع التعيين: صف </vt:lpstr>
      <vt:lpstr>Mappings type: COLUMN</vt:lpstr>
      <vt:lpstr>نوع التعيين: عمود </vt:lpstr>
      <vt:lpstr>Mapping type: COLUMN (2)</vt:lpstr>
      <vt:lpstr>نوع التعيين: عمود (2)</vt:lpstr>
      <vt:lpstr>Mapping type: FIX</vt:lpstr>
      <vt:lpstr>نوع التعيين: تصحيح</vt:lpstr>
      <vt:lpstr>Mapping type: MIXED</vt:lpstr>
      <vt:lpstr>نوع التعيين: مختلط</vt:lpstr>
      <vt:lpstr>Mapping type: SKIP​</vt:lpstr>
      <vt:lpstr>نوع التعيين: تخطي</vt:lpstr>
      <vt:lpstr>Mapping type: OBS_LEVEL</vt:lpstr>
      <vt:lpstr>نوع التعيين: مستوى_OBS</vt:lpstr>
      <vt:lpstr>Transcoding</vt:lpstr>
      <vt:lpstr>تحويل الشفرة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SDMX Converter</dc:title>
  <dc:creator>Abdulla Gozalov</dc:creator>
  <cp:lastModifiedBy>Neda Jafar</cp:lastModifiedBy>
  <cp:revision>7</cp:revision>
  <dcterms:created xsi:type="dcterms:W3CDTF">2018-11-29T23:22:27Z</dcterms:created>
  <dcterms:modified xsi:type="dcterms:W3CDTF">2020-06-12T10:57:59Z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0x01010039F414A5477D46478353BF370E680E24</vt:lpwstr>
  </property>
</Properties>
</file>