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0" r:id="rId3"/>
  </p:sldMasterIdLst>
  <p:notesMasterIdLst>
    <p:notesMasterId r:id="rId15"/>
  </p:notesMasterIdLst>
  <p:handoutMasterIdLst>
    <p:handoutMasterId r:id="rId16"/>
  </p:handoutMasterIdLst>
  <p:sldIdLst>
    <p:sldId id="256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7" autoAdjust="0"/>
    <p:restoredTop sz="86455" autoAdjust="0"/>
  </p:normalViewPr>
  <p:slideViewPr>
    <p:cSldViewPr>
      <p:cViewPr>
        <p:scale>
          <a:sx n="66" d="100"/>
          <a:sy n="66" d="100"/>
        </p:scale>
        <p:origin x="-127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6" y="634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40E8F8-2908-6D4F-B5AE-4DEF278B6597}" type="datetimeFigureOut">
              <a:rPr lang="en-US">
                <a:latin typeface="Arial Narrow"/>
                <a:ea typeface="Arial Narrow"/>
                <a:cs typeface="Arial Narrow"/>
              </a:rPr>
              <a:pPr/>
              <a:t>1/30/2013</a:t>
            </a:fld>
            <a:endParaRPr lang="en-US" dirty="0">
              <a:latin typeface="Arial Narrow"/>
              <a:ea typeface="Arial Narrow"/>
              <a:cs typeface="Arial Narro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DA5522-424F-504F-A69E-0A14031DE4ED}" type="slidenum">
              <a:rPr lang="en-US">
                <a:latin typeface="Arial Narrow"/>
                <a:ea typeface="Arial Narrow"/>
                <a:cs typeface="Arial Narrow"/>
              </a:rPr>
              <a:pPr/>
              <a:t>‹#›</a:t>
            </a:fld>
            <a:endParaRPr lang="en-US" dirty="0">
              <a:latin typeface="Arial Narrow"/>
              <a:ea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6379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Narrow"/>
                <a:ea typeface="Arial Narrow"/>
                <a:cs typeface="Arial Narrow"/>
              </a:defRPr>
            </a:lvl1pPr>
          </a:lstStyle>
          <a:p>
            <a:fld id="{09062760-BE44-DB4C-8F3A-1F14C6E52B6E}" type="datetimeFigureOut">
              <a:rPr lang="en-US" smtClean="0"/>
              <a:pPr/>
              <a:t>1/30/2013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Narrow"/>
                <a:ea typeface="Arial Narrow"/>
                <a:cs typeface="Arial Narrow"/>
              </a:defRPr>
            </a:lvl1pPr>
          </a:lstStyle>
          <a:p>
            <a:fld id="{410106F6-464F-6C43-850A-06AA963F85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2873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/>
        <a:ea typeface="Arial Narrow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/>
        <a:ea typeface="Arial Narrow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/>
        <a:ea typeface="Arial Narrow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/>
        <a:ea typeface="Arial Narrow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/>
        <a:ea typeface="Arial Narrow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170EADC-B147-2B46-9614-1F2BA2E26422}" type="slidenum">
              <a:rPr lang="en-US">
                <a:latin typeface="Arial Narrow"/>
                <a:ea typeface="Arial Narrow"/>
                <a:cs typeface="Arial Narrow"/>
              </a:rPr>
              <a:pPr eaLnBrk="1" hangingPunct="1"/>
              <a:t>1</a:t>
            </a:fld>
            <a:endParaRPr lang="en-US" dirty="0">
              <a:latin typeface="Arial Narrow"/>
              <a:ea typeface="Arial Narrow"/>
              <a:cs typeface="Arial Narrow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3E14C5-CF73-4943-A6A8-7296320B27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558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0157A1-3DC0-2443-8454-CE5AEDEB92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682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B3DEC4-002E-9F43-9FFF-6603F69AFF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4589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73E20-29F3-E84E-B37A-CFD3426E9C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8900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8DE2AF-2F8B-4A49-9B8E-295A928801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9609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A8DFEE-CC84-554B-9800-793BB9FA50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6029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8162E2-83A2-1C4B-B654-33920FD062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0887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A52A9A-1394-2A4B-97A6-E1F864CE72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8286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0BB82C-65F2-0E42-857D-47358EFD19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5901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959798-41C3-7748-9BAB-A826B60D15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9851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A6C07-F648-9343-97CF-9B93F52CC4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117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6B526-B3D3-274B-9FE5-E2712C1CFB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3898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645978-A72C-1347-BB40-2A4B87DC2A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57571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688FE-BC82-A044-AFCC-8FAE69987F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5403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6D3FD-9814-8447-A1DA-41EF73149F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49831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EEA05F-B799-3D44-9800-749430F5DB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5759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4F4B48-5F3B-1B4A-940B-128137DB30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6272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D88F6-4D12-3544-A309-F40CA40E8D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64202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81BB9C-ECC2-FA45-8A0A-1FE89F3060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04407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15C865-4CED-CF4D-B223-AB1483E93C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01522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6950A5-55B3-2744-B8CE-BFEF8F728F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1947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E9AD4D-9BA4-1F49-8F1D-98F0624D44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11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E21CE-8D32-5249-BDCE-668084A919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27904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D001D3-7838-B64E-A6BE-33B6FED261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5936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95C28-A593-C349-8962-7CF5192D0B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46378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6A39E-2F32-764B-B69C-DE8E0F8828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41418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9474E2-E554-254E-A6A2-89859681D0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856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86904-A2EC-DE40-9AE7-FCAF427BA7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415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253A2-2D37-3A4C-85F1-C7BEBCCB6C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176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525897-669C-9048-AB35-A2D1B1BBF1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800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F06E44-979F-F946-A1A8-437E94E1BD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7903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A2FFF-78E3-2342-9A73-D7F504E1D2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902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49F02-A403-3243-9295-FBEAB29B91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210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 Narrow"/>
                <a:ea typeface="Arial Narrow"/>
                <a:cs typeface="Arial Narrow"/>
              </a:defRPr>
            </a:lvl1pPr>
          </a:lstStyle>
          <a:p>
            <a:fld id="{F445A0D0-5BEB-B94E-AF9F-C2A08021A71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1" name="Picture 16" descr="Cover Page Corporate Arabic August 2008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9" b="22074"/>
          <a:stretch/>
        </p:blipFill>
        <p:spPr bwMode="auto">
          <a:xfrm>
            <a:off x="0" y="304800"/>
            <a:ext cx="9177338" cy="571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8"/>
          <p:cNvGrpSpPr>
            <a:grpSpLocks/>
          </p:cNvGrpSpPr>
          <p:nvPr userDrawn="1"/>
        </p:nvGrpSpPr>
        <p:grpSpPr bwMode="auto">
          <a:xfrm>
            <a:off x="0" y="0"/>
            <a:ext cx="9075738" cy="433388"/>
            <a:chOff x="0" y="0"/>
            <a:chExt cx="9076265" cy="433166"/>
          </a:xfrm>
        </p:grpSpPr>
        <p:pic>
          <p:nvPicPr>
            <p:cNvPr id="9" name="Picture 3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061" t="-2325" b="78680"/>
            <a:stretch>
              <a:fillRect/>
            </a:stretch>
          </p:blipFill>
          <p:spPr bwMode="auto">
            <a:xfrm>
              <a:off x="0" y="0"/>
              <a:ext cx="1981200" cy="43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2093" b="59303"/>
            <a:stretch>
              <a:fillRect/>
            </a:stretch>
          </p:blipFill>
          <p:spPr bwMode="auto">
            <a:xfrm>
              <a:off x="1981206" y="56617"/>
              <a:ext cx="2269061" cy="366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1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051" t="41861" r="4041" b="41472"/>
            <a:stretch>
              <a:fillRect/>
            </a:stretch>
          </p:blipFill>
          <p:spPr bwMode="auto">
            <a:xfrm>
              <a:off x="4241815" y="50800"/>
              <a:ext cx="2082785" cy="33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030" t="60854" r="3032" b="25194"/>
            <a:stretch>
              <a:fillRect/>
            </a:stretch>
          </p:blipFill>
          <p:spPr bwMode="auto">
            <a:xfrm>
              <a:off x="6400800" y="50800"/>
              <a:ext cx="2252131" cy="290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378" t="82558" r="78789" b="5038"/>
            <a:stretch>
              <a:fillRect/>
            </a:stretch>
          </p:blipFill>
          <p:spPr bwMode="auto">
            <a:xfrm>
              <a:off x="8652931" y="76201"/>
              <a:ext cx="423334" cy="270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/>
          <a:ea typeface="Arial Narrow"/>
          <a:cs typeface="Arial Narrow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 Narrow"/>
          <a:ea typeface="Arial Narrow"/>
          <a:cs typeface="Arial Narrow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 Narrow"/>
          <a:ea typeface="Arial Narrow"/>
          <a:cs typeface="Arial Narrow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 Narrow"/>
          <a:ea typeface="Arial Narrow"/>
          <a:cs typeface="Arial Narrow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Narrow"/>
          <a:ea typeface="Arial Narrow"/>
          <a:cs typeface="Arial Narrow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Narrow"/>
          <a:ea typeface="Arial Narrow"/>
          <a:cs typeface="Arial Narrow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 Narrow"/>
                <a:ea typeface="Arial Narrow"/>
                <a:cs typeface="Arial Narrow"/>
              </a:defRPr>
            </a:lvl1pPr>
          </a:lstStyle>
          <a:p>
            <a:fld id="{CD0EFEBA-5912-6949-BF8C-EBDB306C5E0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5" name="Picture 11" descr="Header Arabic Power Point August 2008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38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/>
          <a:ea typeface="Arial Narrow"/>
          <a:cs typeface="Arial Narrow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 Narrow"/>
          <a:ea typeface="Arial Narrow"/>
          <a:cs typeface="Arial Narrow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 Narrow"/>
          <a:ea typeface="Arial Narrow"/>
          <a:cs typeface="Arial Narrow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 Narrow"/>
          <a:ea typeface="Arial Narrow"/>
          <a:cs typeface="Arial Narrow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Narrow"/>
          <a:ea typeface="Arial Narrow"/>
          <a:cs typeface="Arial Narrow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Narrow"/>
          <a:ea typeface="Arial Narrow"/>
          <a:cs typeface="Arial Narrow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 Narrow"/>
                <a:ea typeface="+mn-ea"/>
                <a:cs typeface="Arial Narrow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 Narrow"/>
                <a:ea typeface="Arial Narrow"/>
                <a:cs typeface="Arial Narrow"/>
              </a:defRPr>
            </a:lvl1pPr>
          </a:lstStyle>
          <a:p>
            <a:fld id="{860A37B7-708C-3F44-9637-836C70FDFB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9" name="Picture 9" descr="Header 2 Arabic Power Point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/>
          <a:ea typeface="Arial Narrow"/>
          <a:cs typeface="Arial Narrow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 Narrow"/>
          <a:ea typeface="Arial Narrow"/>
          <a:cs typeface="Arial Narrow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 Narrow"/>
          <a:ea typeface="Arial Narrow"/>
          <a:cs typeface="Arial Narrow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 Narrow"/>
          <a:ea typeface="Arial Narrow"/>
          <a:cs typeface="Arial Narrow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Narrow"/>
          <a:ea typeface="Arial Narrow"/>
          <a:cs typeface="Arial Narrow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Narrow"/>
          <a:ea typeface="Arial Narrow"/>
          <a:cs typeface="Arial Narrow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810" y="2609268"/>
            <a:ext cx="9144000" cy="4762888"/>
          </a:xfrm>
        </p:spPr>
        <p:txBody>
          <a:bodyPr/>
          <a:lstStyle/>
          <a:p>
            <a:pPr rtl="1"/>
            <a:r>
              <a:rPr lang="ar-SA" sz="2400" b="1" dirty="0" smtClean="0"/>
              <a:t>بناء القدرات الإحصائية بهدف وضع السياسات المدعومة بالأدلة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 </a:t>
            </a:r>
            <a:br>
              <a:rPr lang="en-US" sz="2400" dirty="0" smtClean="0"/>
            </a:br>
            <a:r>
              <a:rPr lang="ar-SA" sz="2400" b="1" dirty="0" smtClean="0"/>
              <a:t>تقييم الاحتياجات في مجال بناء قدرات الأجهزة الإحصائية الوطنية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LB" sz="2400" b="1" dirty="0" smtClean="0"/>
              <a:t>في بلدان الإسكوا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x-none" sz="2400" smtClean="0"/>
              <a:t>البند </a:t>
            </a:r>
            <a:r>
              <a:rPr lang="en-US" sz="2400" dirty="0" smtClean="0"/>
              <a:t>5</a:t>
            </a:r>
            <a:r>
              <a:rPr lang="x-none" sz="240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i="1" dirty="0" smtClean="0">
                <a:solidFill>
                  <a:schemeClr val="bg1"/>
                </a:solidFill>
                <a:latin typeface="Myriad Pro" pitchFamily="34" charset="0"/>
              </a:rPr>
              <a:t> E/ESCWA/SD/2012/IG.1/CRP.4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x-none" sz="1800" b="1" dirty="0" smtClean="0">
                <a:solidFill>
                  <a:schemeClr val="accent2"/>
                </a:solidFill>
              </a:rPr>
              <a:t>اللجنة الإحصائية</a:t>
            </a:r>
            <a:r>
              <a:rPr lang="en-US" sz="1800" b="1" dirty="0">
                <a:solidFill>
                  <a:schemeClr val="accent2"/>
                </a:solidFill>
              </a:rPr>
              <a:t> </a:t>
            </a:r>
            <a:r>
              <a:rPr lang="x-none" sz="1800" b="1" dirty="0" smtClean="0">
                <a:solidFill>
                  <a:schemeClr val="accent2"/>
                </a:solidFill>
              </a:rPr>
              <a:t>الدورة </a:t>
            </a:r>
            <a:r>
              <a:rPr lang="ar-LB" sz="1800" b="1" dirty="0">
                <a:solidFill>
                  <a:schemeClr val="accent2"/>
                </a:solidFill>
              </a:rPr>
              <a:t>العاشرة</a:t>
            </a:r>
            <a:r>
              <a:rPr lang="en-US" sz="1800" b="1" dirty="0">
                <a:solidFill>
                  <a:schemeClr val="accent2"/>
                </a:solidFill>
              </a:rPr>
              <a:t/>
            </a:r>
            <a:br>
              <a:rPr lang="en-US" sz="1800" b="1" dirty="0">
                <a:solidFill>
                  <a:schemeClr val="accent2"/>
                </a:solidFill>
              </a:rPr>
            </a:br>
            <a:r>
              <a:rPr lang="x-none" sz="1800" b="1" dirty="0">
                <a:solidFill>
                  <a:schemeClr val="accent2"/>
                </a:solidFill>
              </a:rPr>
              <a:t>القاهرة، 30-31 كانون الثاني/يناير </a:t>
            </a:r>
            <a:r>
              <a:rPr lang="x-none" sz="1800" b="1" dirty="0" smtClean="0">
                <a:solidFill>
                  <a:schemeClr val="accent2"/>
                </a:solidFill>
              </a:rPr>
              <a:t>2013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581400"/>
            <a:ext cx="8991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algn="r" rtl="1"/>
            <a:r>
              <a:rPr lang="ar-SA" sz="2800" dirty="0" smtClean="0"/>
              <a:t>أعضاء اللجنة الإحصائية مدعوون إلى استعراض التحليل </a:t>
            </a:r>
            <a:r>
              <a:rPr lang="ar-LB" sz="2800" dirty="0" smtClean="0"/>
              <a:t>و </a:t>
            </a:r>
            <a:r>
              <a:rPr lang="ar-SA" sz="2800" dirty="0" smtClean="0"/>
              <a:t>مناقش</a:t>
            </a:r>
            <a:r>
              <a:rPr lang="ar-LB" sz="2800" dirty="0" smtClean="0"/>
              <a:t>ة</a:t>
            </a:r>
            <a:r>
              <a:rPr lang="en-US" sz="2800" dirty="0" smtClean="0"/>
              <a:t> </a:t>
            </a:r>
            <a:r>
              <a:rPr lang="ar-SA" sz="2800" dirty="0" smtClean="0"/>
              <a:t>االدراسة والمقترحات </a:t>
            </a:r>
            <a:r>
              <a:rPr lang="ar-SA" sz="2800" dirty="0" smtClean="0"/>
              <a:t>المعروضة في الاجتماع بهدف تقديم التوجيه إلى الأمانة التنفيذية بشأن </a:t>
            </a:r>
            <a:r>
              <a:rPr lang="ar-SA" sz="2800" dirty="0" smtClean="0"/>
              <a:t>إعداد </a:t>
            </a:r>
            <a:r>
              <a:rPr lang="ar-SA" sz="2800" dirty="0" smtClean="0"/>
              <a:t>خطة عمل لبناء القدرات على المستوى الإقليمي في الأجلين القصير </a:t>
            </a:r>
            <a:r>
              <a:rPr lang="ar-SA" sz="2800" dirty="0" smtClean="0"/>
              <a:t>والطويل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idx="1"/>
          </p:nvPr>
        </p:nvSpPr>
        <p:spPr>
          <a:xfrm>
            <a:off x="-21485" y="2687396"/>
            <a:ext cx="8991600" cy="1311128"/>
          </a:xfrm>
        </p:spPr>
        <p:txBody>
          <a:bodyPr anchor="ctr">
            <a:spAutoFit/>
          </a:bodyPr>
          <a:lstStyle/>
          <a:p>
            <a:pPr algn="r" rtl="1">
              <a:tabLst>
                <a:tab pos="457200" algn="l"/>
                <a:tab pos="809625" algn="l"/>
                <a:tab pos="1079500" algn="l"/>
                <a:tab pos="1439863" algn="l"/>
                <a:tab pos="1800225" algn="l"/>
              </a:tabLst>
            </a:pPr>
            <a:r>
              <a:rPr lang="x-none" sz="3600" smtClean="0"/>
              <a:t>.</a:t>
            </a:r>
            <a:endParaRPr lang="en-US" sz="3600" dirty="0"/>
          </a:p>
          <a:p>
            <a:pPr algn="r" rtl="1">
              <a:tabLst>
                <a:tab pos="457200" algn="l"/>
                <a:tab pos="809625" algn="l"/>
                <a:tab pos="1079500" algn="l"/>
                <a:tab pos="1439863" algn="l"/>
                <a:tab pos="1800225" algn="l"/>
              </a:tabLst>
            </a:pP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8600"/>
            <a:ext cx="5819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8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648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8650"/>
            <a:ext cx="9143999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7010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6248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8305799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495800"/>
            <a:ext cx="8382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44</Words>
  <Application>Microsoft Office PowerPoint</Application>
  <PresentationFormat>On-screen Show (4:3)</PresentationFormat>
  <Paragraphs>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1_Default Design</vt:lpstr>
      <vt:lpstr>3_Default Design</vt:lpstr>
      <vt:lpstr>2_Default Design</vt:lpstr>
      <vt:lpstr>بناء القدرات الإحصائية بهدف وضع السياسات المدعومة بالأدلة   تقييم الاحتياجات في مجال بناء قدرات الأجهزة الإحصائية الوطنية في بلدان الإسكوا  البند 5   E/ESCWA/SD/2012/IG.1/CRP.4     اللجنة الإحصائية الدورة العاشرة القاهرة، 30-31 كانون الثاني/يناير 2013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United Nations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nan</cp:lastModifiedBy>
  <cp:revision>44</cp:revision>
  <dcterms:created xsi:type="dcterms:W3CDTF">2008-04-16T08:04:29Z</dcterms:created>
  <dcterms:modified xsi:type="dcterms:W3CDTF">2013-01-30T08:49:37Z</dcterms:modified>
</cp:coreProperties>
</file>