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83" r:id="rId3"/>
    <p:sldId id="285" r:id="rId4"/>
    <p:sldId id="287" r:id="rId5"/>
    <p:sldId id="288" r:id="rId6"/>
    <p:sldId id="289" r:id="rId7"/>
    <p:sldId id="286" r:id="rId8"/>
    <p:sldId id="291" r:id="rId9"/>
    <p:sldId id="292" r:id="rId10"/>
    <p:sldId id="293" r:id="rId11"/>
    <p:sldId id="267" r:id="rId12"/>
  </p:sldIdLst>
  <p:sldSz cx="9144000" cy="6858000" type="screen4x3"/>
  <p:notesSz cx="9296400" cy="7010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432">
          <p15:clr>
            <a:srgbClr val="A4A3A4"/>
          </p15:clr>
        </p15:guide>
        <p15:guide id="2" orient="horz" pos="3714">
          <p15:clr>
            <a:srgbClr val="A4A3A4"/>
          </p15:clr>
        </p15:guide>
        <p15:guide id="3" pos="5427">
          <p15:clr>
            <a:srgbClr val="A4A3A4"/>
          </p15:clr>
        </p15:guide>
        <p15:guide id="4" pos="3157">
          <p15:clr>
            <a:srgbClr val="A4A3A4"/>
          </p15:clr>
        </p15:guide>
        <p15:guide id="5" pos="101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595959"/>
    <a:srgbClr val="418FDE"/>
    <a:srgbClr val="007096"/>
    <a:srgbClr val="97999B"/>
    <a:srgbClr val="009CA6"/>
    <a:srgbClr val="B88FDE"/>
    <a:srgbClr val="010000"/>
    <a:srgbClr val="2C2D7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3929" autoAdjust="0"/>
  </p:normalViewPr>
  <p:slideViewPr>
    <p:cSldViewPr snapToGrid="0" snapToObjects="1">
      <p:cViewPr varScale="1">
        <p:scale>
          <a:sx n="70" d="100"/>
          <a:sy n="70" d="100"/>
        </p:scale>
        <p:origin x="-2178" y="-102"/>
      </p:cViewPr>
      <p:guideLst>
        <p:guide orient="horz" pos="1432"/>
        <p:guide orient="horz" pos="3714"/>
        <p:guide pos="5427"/>
        <p:guide pos="3157"/>
        <p:guide pos="10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28440" cy="350520"/>
          </a:xfrm>
          <a:prstGeom prst="rect">
            <a:avLst/>
          </a:prstGeom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65809" y="0"/>
            <a:ext cx="4028440" cy="350520"/>
          </a:xfrm>
          <a:prstGeom prst="rect">
            <a:avLst/>
          </a:prstGeom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C12BC92-BCA0-4251-AD09-1345419077F6}" type="datetime1">
              <a:rPr lang="en-US"/>
              <a:pPr/>
              <a:t>02/05/2017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658664"/>
            <a:ext cx="4028440" cy="350520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65809" y="6658664"/>
            <a:ext cx="4028440" cy="350520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7E985F3-7E60-448F-908F-E2B28D5E84F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1594264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28440" cy="350520"/>
          </a:xfrm>
          <a:prstGeom prst="rect">
            <a:avLst/>
          </a:prstGeom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65809" y="0"/>
            <a:ext cx="4028440" cy="350520"/>
          </a:xfrm>
          <a:prstGeom prst="rect">
            <a:avLst/>
          </a:prstGeom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99A7E06-602C-425F-8040-DBDFEF651110}" type="datetime1">
              <a:rPr lang="en-US"/>
              <a:pPr/>
              <a:t>02/05/2017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95600" y="525463"/>
            <a:ext cx="3505200" cy="2628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3177" tIns="46589" rIns="93177" bIns="46589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29640" y="3329940"/>
            <a:ext cx="7437120" cy="31546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58664"/>
            <a:ext cx="4028440" cy="350520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65809" y="6658664"/>
            <a:ext cx="4028440" cy="350520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CAD84A1-B408-4AB4-ADC4-725C7DCB486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7640611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ＭＳ Ｐゴシック" charset="-128"/>
        <a:cs typeface="ＭＳ Ｐゴシック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ＭＳ Ｐゴシック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ＭＳ Ｐゴシック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ＭＳ Ｐゴシック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AD84A1-B408-4AB4-ADC4-725C7DCB4866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056526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 rtl="1"/>
            <a:endParaRPr lang="en-US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AD84A1-B408-4AB4-ADC4-725C7DCB4866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371276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AD84A1-B408-4AB4-ADC4-725C7DCB4866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353883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AD84A1-B408-4AB4-ADC4-725C7DCB4866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45026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AD84A1-B408-4AB4-ADC4-725C7DCB4866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165588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AD84A1-B408-4AB4-ADC4-725C7DCB4866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47770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>
              <a:buFont typeface="Arial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AD84A1-B408-4AB4-ADC4-725C7DCB4866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881378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AD84A1-B408-4AB4-ADC4-725C7DCB4866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908914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 rtl="1"/>
            <a:endParaRPr lang="ar-L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AD84A1-B408-4AB4-ADC4-725C7DCB4866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24130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AD84A1-B408-4AB4-ADC4-725C7DCB4866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20867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AD84A1-B408-4AB4-ADC4-725C7DCB4866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441839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484188" y="3194050"/>
            <a:ext cx="330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1003300" y="2582863"/>
            <a:ext cx="648970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200" dirty="0" smtClean="0">
                <a:solidFill>
                  <a:schemeClr val="bg1"/>
                </a:solidFill>
              </a:rPr>
              <a:t>Economic And Social Commission For Western Asia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085849" y="1376418"/>
            <a:ext cx="7145337" cy="26987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spcBef>
                <a:spcPts val="0"/>
              </a:spcBef>
              <a:buNone/>
              <a:defRPr sz="1800" b="0" i="0">
                <a:solidFill>
                  <a:srgbClr val="595959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1096818" y="803017"/>
            <a:ext cx="7134369" cy="328159"/>
          </a:xfrm>
          <a:prstGeom prst="rect">
            <a:avLst/>
          </a:prstGeom>
        </p:spPr>
        <p:txBody>
          <a:bodyPr vert="horz" lIns="0" tIns="0" rIns="0" bIns="0" anchor="t"/>
          <a:lstStyle>
            <a:lvl1pPr algn="l">
              <a:lnSpc>
                <a:spcPts val="2700"/>
              </a:lnSpc>
              <a:spcBef>
                <a:spcPts val="0"/>
              </a:spcBef>
              <a:buNone/>
              <a:defRPr sz="2700" b="1" cap="all" baseline="0">
                <a:solidFill>
                  <a:srgbClr val="595959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1085275" y="1149318"/>
            <a:ext cx="7145912" cy="256485"/>
          </a:xfrm>
          <a:prstGeom prst="rect">
            <a:avLst/>
          </a:prstGeom>
        </p:spPr>
        <p:txBody>
          <a:bodyPr vert="horz" lIns="0" tIns="0" rIns="0" bIns="0"/>
          <a:lstStyle>
            <a:lvl1pPr algn="l">
              <a:lnSpc>
                <a:spcPts val="1800"/>
              </a:lnSpc>
              <a:spcBef>
                <a:spcPts val="0"/>
              </a:spcBef>
              <a:buNone/>
              <a:defRPr sz="1800" b="0" cap="none" baseline="0">
                <a:solidFill>
                  <a:srgbClr val="595959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1614488" y="1695450"/>
            <a:ext cx="7529512" cy="36513"/>
          </a:xfrm>
          <a:prstGeom prst="rect">
            <a:avLst/>
          </a:prstGeom>
          <a:solidFill>
            <a:srgbClr val="418FD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685800" y="6418263"/>
            <a:ext cx="631825" cy="1000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/>
            <a:r>
              <a:rPr lang="en-US" sz="600" b="1">
                <a:solidFill>
                  <a:srgbClr val="595959"/>
                </a:solidFill>
              </a:rPr>
              <a:t>Page </a:t>
            </a:r>
            <a:fld id="{FB4BB4A2-2A1A-4D60-B8DE-A06487C40D19}" type="slidenum">
              <a:rPr lang="en-US" sz="600" b="1">
                <a:solidFill>
                  <a:srgbClr val="595959"/>
                </a:solidFill>
              </a:rPr>
              <a:pPr algn="r"/>
              <a:t>‹#›</a:t>
            </a:fld>
            <a:endParaRPr lang="en-US" sz="600" b="1">
              <a:solidFill>
                <a:srgbClr val="595959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533525" y="6359525"/>
            <a:ext cx="7081838" cy="192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sz="600" b="1">
                <a:solidFill>
                  <a:srgbClr val="595959"/>
                </a:solidFill>
              </a:rPr>
              <a:t>© Copyright 2014 ESCWA. All rights reserved. No part of this presentation in all its property may be used or reproduced in any form without a written permission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615180" y="814166"/>
            <a:ext cx="6936476" cy="120875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ts val="1080"/>
              </a:lnSpc>
              <a:spcBef>
                <a:spcPts val="0"/>
              </a:spcBef>
              <a:buNone/>
              <a:defRPr sz="1400" cap="none" baseline="0">
                <a:solidFill>
                  <a:srgbClr val="595959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1614714" y="931415"/>
            <a:ext cx="6936942" cy="414338"/>
          </a:xfrm>
          <a:prstGeom prst="rect">
            <a:avLst/>
          </a:prstGeom>
        </p:spPr>
        <p:txBody>
          <a:bodyPr vert="horz" lIns="0" tIns="0" rIns="0" bIns="0"/>
          <a:lstStyle>
            <a:lvl1pPr>
              <a:buNone/>
              <a:defRPr sz="2700" b="1" cap="none">
                <a:solidFill>
                  <a:srgbClr val="418FDE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ext Placeholder 23"/>
          <p:cNvSpPr>
            <a:spLocks noGrp="1"/>
          </p:cNvSpPr>
          <p:nvPr>
            <p:ph type="body" sz="quarter" idx="15"/>
          </p:nvPr>
        </p:nvSpPr>
        <p:spPr>
          <a:xfrm>
            <a:off x="1616076" y="2233703"/>
            <a:ext cx="3772353" cy="3892177"/>
          </a:xfrm>
          <a:prstGeom prst="rect">
            <a:avLst/>
          </a:prstGeom>
        </p:spPr>
        <p:txBody>
          <a:bodyPr vert="horz" lIns="0" tIns="0" rIns="0" bIns="0"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200" b="0" i="0" cap="none" baseline="0">
                <a:solidFill>
                  <a:srgbClr val="595959"/>
                </a:solidFill>
                <a:latin typeface="Arial"/>
                <a:cs typeface="Arial"/>
              </a:defRPr>
            </a:lvl1pPr>
            <a:lvl2pPr marL="0" indent="-108000">
              <a:lnSpc>
                <a:spcPct val="100000"/>
              </a:lnSpc>
              <a:spcBef>
                <a:spcPts val="0"/>
              </a:spcBef>
              <a:buFont typeface="Arial"/>
              <a:buChar char="•"/>
              <a:defRPr sz="1200" b="0" cap="none">
                <a:solidFill>
                  <a:srgbClr val="595959"/>
                </a:solidFill>
                <a:latin typeface="Arial"/>
                <a:cs typeface="Arial"/>
              </a:defRPr>
            </a:lvl2pPr>
            <a:lvl3pPr marL="0" indent="-108000">
              <a:spcBef>
                <a:spcPts val="0"/>
              </a:spcBef>
              <a:defRPr lang="en-US" sz="1200" b="0" kern="1200" cap="none" dirty="0" smtClean="0">
                <a:solidFill>
                  <a:srgbClr val="418FDE"/>
                </a:solidFill>
                <a:latin typeface="Arial"/>
                <a:ea typeface="ＭＳ Ｐゴシック" charset="-128"/>
                <a:cs typeface="Arial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5578928" y="2269987"/>
            <a:ext cx="2676071" cy="3844155"/>
          </a:xfrm>
          <a:prstGeom prst="rect">
            <a:avLst/>
          </a:prstGeom>
        </p:spPr>
        <p:txBody>
          <a:bodyPr vert="horz"/>
          <a:lstStyle>
            <a:lvl1pPr>
              <a:defRPr sz="1200">
                <a:latin typeface="Arial"/>
                <a:cs typeface="Arial"/>
              </a:defRPr>
            </a:lvl1pPr>
          </a:lstStyle>
          <a:p>
            <a:pPr lvl="0"/>
            <a:endParaRPr lang="en-US" noProof="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614488" y="1695450"/>
            <a:ext cx="7529512" cy="36513"/>
          </a:xfrm>
          <a:prstGeom prst="rect">
            <a:avLst/>
          </a:prstGeom>
          <a:solidFill>
            <a:srgbClr val="418FD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685800" y="6418263"/>
            <a:ext cx="631825" cy="1000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/>
            <a:r>
              <a:rPr lang="en-US" sz="600" b="1">
                <a:solidFill>
                  <a:srgbClr val="595959"/>
                </a:solidFill>
              </a:rPr>
              <a:t>Page </a:t>
            </a:r>
            <a:fld id="{3EED650D-D654-4DBA-8775-7372CD305110}" type="slidenum">
              <a:rPr lang="en-US" sz="600" b="1">
                <a:solidFill>
                  <a:srgbClr val="595959"/>
                </a:solidFill>
              </a:rPr>
              <a:pPr algn="r"/>
              <a:t>‹#›</a:t>
            </a:fld>
            <a:endParaRPr lang="en-US" sz="600" b="1">
              <a:solidFill>
                <a:srgbClr val="595959"/>
              </a:solidFill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1533525" y="6359525"/>
            <a:ext cx="7081838" cy="192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sz="600" b="1">
                <a:solidFill>
                  <a:srgbClr val="595959"/>
                </a:solidFill>
              </a:rPr>
              <a:t>© Copyright 2014 ESCWA. All rights reserved. No part of this presentation in all its property may be used or reproduced in any form without a written permission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615180" y="814166"/>
            <a:ext cx="6936476" cy="120875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ts val="1080"/>
              </a:lnSpc>
              <a:spcBef>
                <a:spcPts val="0"/>
              </a:spcBef>
              <a:buNone/>
              <a:defRPr sz="1400" cap="none" baseline="0">
                <a:solidFill>
                  <a:srgbClr val="595959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1614714" y="931415"/>
            <a:ext cx="6936942" cy="414338"/>
          </a:xfrm>
          <a:prstGeom prst="rect">
            <a:avLst/>
          </a:prstGeom>
        </p:spPr>
        <p:txBody>
          <a:bodyPr vert="horz" lIns="0" tIns="0" rIns="0" bIns="0"/>
          <a:lstStyle>
            <a:lvl1pPr>
              <a:buNone/>
              <a:defRPr sz="2700" b="1" cap="none">
                <a:solidFill>
                  <a:srgbClr val="418FDE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2"/>
          </p:nvPr>
        </p:nvSpPr>
        <p:spPr>
          <a:xfrm>
            <a:off x="1615179" y="3587965"/>
            <a:ext cx="6971369" cy="2522323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rgbClr val="595959"/>
                </a:solidFill>
                <a:latin typeface="Arial"/>
                <a:cs typeface="Arial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1615180" y="1898466"/>
            <a:ext cx="1668677" cy="1521463"/>
          </a:xfrm>
          <a:prstGeom prst="rect">
            <a:avLst/>
          </a:prstGeom>
        </p:spPr>
        <p:txBody>
          <a:bodyPr vert="horz"/>
          <a:lstStyle>
            <a:lvl1pPr>
              <a:defRPr sz="1200">
                <a:latin typeface="Arial"/>
                <a:cs typeface="Arial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5298184" y="1898466"/>
            <a:ext cx="1612434" cy="1521463"/>
          </a:xfrm>
          <a:prstGeom prst="rect">
            <a:avLst/>
          </a:prstGeom>
        </p:spPr>
        <p:txBody>
          <a:bodyPr vert="horz"/>
          <a:lstStyle>
            <a:lvl1pPr>
              <a:defRPr sz="1200">
                <a:latin typeface="Arial"/>
                <a:cs typeface="Arial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7066643" y="1898466"/>
            <a:ext cx="1519906" cy="1521463"/>
          </a:xfrm>
          <a:prstGeom prst="rect">
            <a:avLst/>
          </a:prstGeom>
        </p:spPr>
        <p:txBody>
          <a:bodyPr vert="horz"/>
          <a:lstStyle>
            <a:lvl1pPr>
              <a:defRPr sz="1200">
                <a:latin typeface="Arial"/>
                <a:cs typeface="Arial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15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3483894" y="1898466"/>
            <a:ext cx="1605177" cy="1521463"/>
          </a:xfrm>
          <a:prstGeom prst="rect">
            <a:avLst/>
          </a:prstGeom>
        </p:spPr>
        <p:txBody>
          <a:bodyPr vert="horz"/>
          <a:lstStyle>
            <a:lvl1pPr>
              <a:defRPr sz="1200">
                <a:latin typeface="Arial"/>
                <a:cs typeface="Arial"/>
              </a:defRPr>
            </a:lvl1pPr>
          </a:lstStyle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1614488" y="1695450"/>
            <a:ext cx="7529512" cy="36513"/>
          </a:xfrm>
          <a:prstGeom prst="rect">
            <a:avLst/>
          </a:prstGeom>
          <a:solidFill>
            <a:srgbClr val="418FD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685800" y="6418263"/>
            <a:ext cx="631825" cy="1000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/>
            <a:r>
              <a:rPr lang="en-US" sz="600" b="1">
                <a:solidFill>
                  <a:srgbClr val="595959"/>
                </a:solidFill>
              </a:rPr>
              <a:t>Page </a:t>
            </a:r>
            <a:fld id="{3B70F8E2-7BFF-4A71-8D36-A1A39A7191EC}" type="slidenum">
              <a:rPr lang="en-US" sz="600" b="1">
                <a:solidFill>
                  <a:srgbClr val="595959"/>
                </a:solidFill>
              </a:rPr>
              <a:pPr algn="r"/>
              <a:t>‹#›</a:t>
            </a:fld>
            <a:endParaRPr lang="en-US" sz="600" b="1">
              <a:solidFill>
                <a:srgbClr val="595959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533525" y="6359525"/>
            <a:ext cx="7081838" cy="192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sz="600" b="1">
                <a:solidFill>
                  <a:srgbClr val="595959"/>
                </a:solidFill>
              </a:rPr>
              <a:t>© Copyright 2014 ESCWA. All rights reserved. No part of this presentation in all its property may be used or reproduced in any form without a written permission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615180" y="814166"/>
            <a:ext cx="6936476" cy="120875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ts val="1080"/>
              </a:lnSpc>
              <a:spcBef>
                <a:spcPts val="0"/>
              </a:spcBef>
              <a:buNone/>
              <a:defRPr sz="1400" cap="none" baseline="0">
                <a:solidFill>
                  <a:srgbClr val="595959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1614714" y="931415"/>
            <a:ext cx="6936942" cy="414338"/>
          </a:xfrm>
          <a:prstGeom prst="rect">
            <a:avLst/>
          </a:prstGeom>
        </p:spPr>
        <p:txBody>
          <a:bodyPr vert="horz" lIns="0" tIns="0" rIns="0" bIns="0"/>
          <a:lstStyle>
            <a:lvl1pPr>
              <a:buNone/>
              <a:defRPr sz="2700" b="1" cap="none">
                <a:solidFill>
                  <a:srgbClr val="418FDE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1622877" y="1914072"/>
            <a:ext cx="3501106" cy="3946072"/>
          </a:xfrm>
          <a:prstGeom prst="rect">
            <a:avLst/>
          </a:prstGeom>
        </p:spPr>
        <p:txBody>
          <a:bodyPr vert="horz"/>
          <a:lstStyle>
            <a:lvl1pPr>
              <a:defRPr sz="1200">
                <a:latin typeface="Arial"/>
                <a:cs typeface="Arial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5266377" y="1914072"/>
            <a:ext cx="2984500" cy="3946072"/>
          </a:xfrm>
          <a:prstGeom prst="rect">
            <a:avLst/>
          </a:prstGeom>
        </p:spPr>
        <p:txBody>
          <a:bodyPr vert="horz"/>
          <a:lstStyle>
            <a:lvl1pPr>
              <a:defRPr sz="1200">
                <a:latin typeface="Arial"/>
                <a:cs typeface="Arial"/>
              </a:defRPr>
            </a:lvl1pPr>
          </a:lstStyle>
          <a:p>
            <a:pPr lvl="0"/>
            <a:endParaRPr lang="en-US" noProof="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1614488" y="1695450"/>
            <a:ext cx="7529512" cy="36513"/>
          </a:xfrm>
          <a:prstGeom prst="rect">
            <a:avLst/>
          </a:prstGeom>
          <a:solidFill>
            <a:srgbClr val="418FD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685800" y="6418263"/>
            <a:ext cx="631825" cy="1000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/>
            <a:r>
              <a:rPr lang="en-US" sz="600" b="1">
                <a:solidFill>
                  <a:srgbClr val="595959"/>
                </a:solidFill>
              </a:rPr>
              <a:t>Page </a:t>
            </a:r>
            <a:fld id="{FCDB39D0-DC7B-4D0D-BBA4-6FB7401CA9EF}" type="slidenum">
              <a:rPr lang="en-US" sz="600" b="1">
                <a:solidFill>
                  <a:srgbClr val="595959"/>
                </a:solidFill>
              </a:rPr>
              <a:pPr algn="r"/>
              <a:t>‹#›</a:t>
            </a:fld>
            <a:endParaRPr lang="en-US" sz="600" b="1">
              <a:solidFill>
                <a:srgbClr val="595959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1533525" y="6359525"/>
            <a:ext cx="7081838" cy="192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sz="600" b="1">
                <a:solidFill>
                  <a:srgbClr val="595959"/>
                </a:solidFill>
              </a:rPr>
              <a:t>© Copyright 2014 ESCWA. All rights reserved. No part of this presentation in all its property may be used or reproduced in any form without a written permission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615180" y="814166"/>
            <a:ext cx="6936476" cy="120875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ts val="1080"/>
              </a:lnSpc>
              <a:spcBef>
                <a:spcPts val="0"/>
              </a:spcBef>
              <a:buNone/>
              <a:defRPr sz="1400" cap="none" baseline="0">
                <a:solidFill>
                  <a:srgbClr val="595959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1614714" y="931415"/>
            <a:ext cx="6936942" cy="414338"/>
          </a:xfrm>
          <a:prstGeom prst="rect">
            <a:avLst/>
          </a:prstGeom>
        </p:spPr>
        <p:txBody>
          <a:bodyPr vert="horz" lIns="0" tIns="0" rIns="0" bIns="0"/>
          <a:lstStyle>
            <a:lvl1pPr>
              <a:buNone/>
              <a:defRPr sz="2700" b="1" cap="none">
                <a:solidFill>
                  <a:srgbClr val="418FDE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ext Placeholder 23"/>
          <p:cNvSpPr>
            <a:spLocks noGrp="1"/>
          </p:cNvSpPr>
          <p:nvPr>
            <p:ph type="body" sz="quarter" idx="15"/>
          </p:nvPr>
        </p:nvSpPr>
        <p:spPr>
          <a:xfrm>
            <a:off x="1616077" y="2233703"/>
            <a:ext cx="3554638" cy="3892177"/>
          </a:xfrm>
          <a:prstGeom prst="rect">
            <a:avLst/>
          </a:prstGeom>
        </p:spPr>
        <p:txBody>
          <a:bodyPr vert="horz" lIns="0" tIns="0" rIns="0" bIns="0"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200" b="0" i="0" cap="none" baseline="0">
                <a:solidFill>
                  <a:srgbClr val="595959"/>
                </a:solidFill>
                <a:latin typeface="Arial"/>
                <a:cs typeface="Arial"/>
              </a:defRPr>
            </a:lvl1pPr>
            <a:lvl2pPr marL="0" indent="-108000">
              <a:lnSpc>
                <a:spcPct val="100000"/>
              </a:lnSpc>
              <a:spcBef>
                <a:spcPts val="0"/>
              </a:spcBef>
              <a:buFont typeface="Arial"/>
              <a:buChar char="•"/>
              <a:defRPr sz="1200" b="0" cap="none">
                <a:solidFill>
                  <a:srgbClr val="595959"/>
                </a:solidFill>
                <a:latin typeface="Arial"/>
                <a:cs typeface="Arial"/>
              </a:defRPr>
            </a:lvl2pPr>
            <a:lvl3pPr marL="0" indent="-108000">
              <a:spcBef>
                <a:spcPts val="0"/>
              </a:spcBef>
              <a:defRPr lang="en-US" sz="1200" b="0" kern="1200" cap="none" dirty="0" smtClean="0">
                <a:solidFill>
                  <a:srgbClr val="418FDE"/>
                </a:solidFill>
                <a:latin typeface="Arial"/>
                <a:ea typeface="ＭＳ Ｐゴシック" charset="-128"/>
                <a:cs typeface="Arial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6"/>
          </p:nvPr>
        </p:nvSpPr>
        <p:spPr>
          <a:xfrm>
            <a:off x="5343071" y="2233613"/>
            <a:ext cx="3208792" cy="3894137"/>
          </a:xfrm>
          <a:prstGeom prst="rect">
            <a:avLst/>
          </a:prstGeom>
        </p:spPr>
        <p:txBody>
          <a:bodyPr vert="horz"/>
          <a:lstStyle>
            <a:lvl1pPr>
              <a:defRPr>
                <a:latin typeface="Arial"/>
              </a:defRPr>
            </a:lvl1pPr>
          </a:lstStyle>
          <a:p>
            <a:pPr lvl="0"/>
            <a:endParaRPr lang="en-US" noProof="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1614488" y="1695450"/>
            <a:ext cx="7529512" cy="36513"/>
          </a:xfrm>
          <a:prstGeom prst="rect">
            <a:avLst/>
          </a:prstGeom>
          <a:solidFill>
            <a:srgbClr val="418FD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685800" y="6418263"/>
            <a:ext cx="631825" cy="1000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/>
            <a:r>
              <a:rPr lang="en-US" sz="600" b="1">
                <a:solidFill>
                  <a:srgbClr val="595959"/>
                </a:solidFill>
              </a:rPr>
              <a:t>Page </a:t>
            </a:r>
            <a:fld id="{B616D51D-4642-4F21-98F4-C762A4B06DEA}" type="slidenum">
              <a:rPr lang="en-US" sz="600" b="1">
                <a:solidFill>
                  <a:srgbClr val="595959"/>
                </a:solidFill>
              </a:rPr>
              <a:pPr algn="r"/>
              <a:t>‹#›</a:t>
            </a:fld>
            <a:endParaRPr lang="en-US" sz="600" b="1">
              <a:solidFill>
                <a:srgbClr val="595959"/>
              </a:solidFill>
            </a:endParaRPr>
          </a:p>
        </p:txBody>
      </p:sp>
      <p:sp>
        <p:nvSpPr>
          <p:cNvPr id="18" name="Isosceles Triangle 17"/>
          <p:cNvSpPr/>
          <p:nvPr userDrawn="1"/>
        </p:nvSpPr>
        <p:spPr>
          <a:xfrm rot="10800000">
            <a:off x="4906963" y="3959225"/>
            <a:ext cx="147637" cy="112713"/>
          </a:xfrm>
          <a:prstGeom prst="triangle">
            <a:avLst/>
          </a:prstGeom>
          <a:solidFill>
            <a:srgbClr val="418FD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418FDE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9" name="Isosceles Triangle 18"/>
          <p:cNvSpPr/>
          <p:nvPr userDrawn="1"/>
        </p:nvSpPr>
        <p:spPr>
          <a:xfrm rot="10800000">
            <a:off x="4906963" y="5216525"/>
            <a:ext cx="147637" cy="112713"/>
          </a:xfrm>
          <a:prstGeom prst="triangle">
            <a:avLst/>
          </a:prstGeom>
          <a:solidFill>
            <a:srgbClr val="418FD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418FDE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20" name="Isosceles Triangle 19"/>
          <p:cNvSpPr/>
          <p:nvPr userDrawn="1"/>
        </p:nvSpPr>
        <p:spPr>
          <a:xfrm rot="10800000">
            <a:off x="4906963" y="2690813"/>
            <a:ext cx="147637" cy="114300"/>
          </a:xfrm>
          <a:prstGeom prst="triangle">
            <a:avLst/>
          </a:prstGeom>
          <a:solidFill>
            <a:srgbClr val="2D2D7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418FDE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21" name="Isosceles Triangle 20"/>
          <p:cNvSpPr/>
          <p:nvPr userDrawn="1"/>
        </p:nvSpPr>
        <p:spPr>
          <a:xfrm rot="16200000">
            <a:off x="3881438" y="3009900"/>
            <a:ext cx="147637" cy="112713"/>
          </a:xfrm>
          <a:prstGeom prst="triangl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418FDE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22" name="Isosceles Triangle 21"/>
          <p:cNvSpPr/>
          <p:nvPr userDrawn="1"/>
        </p:nvSpPr>
        <p:spPr>
          <a:xfrm rot="10800000">
            <a:off x="4906963" y="3322638"/>
            <a:ext cx="147637" cy="112712"/>
          </a:xfrm>
          <a:prstGeom prst="triangl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418FDE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23" name="Isosceles Triangle 22"/>
          <p:cNvSpPr/>
          <p:nvPr userDrawn="1"/>
        </p:nvSpPr>
        <p:spPr>
          <a:xfrm rot="10800000">
            <a:off x="4906963" y="3959225"/>
            <a:ext cx="147637" cy="112713"/>
          </a:xfrm>
          <a:prstGeom prst="triangle">
            <a:avLst/>
          </a:prstGeom>
          <a:solidFill>
            <a:srgbClr val="418FD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418FDE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24" name="Isosceles Triangle 23"/>
          <p:cNvSpPr/>
          <p:nvPr userDrawn="1"/>
        </p:nvSpPr>
        <p:spPr>
          <a:xfrm rot="10800000">
            <a:off x="4906963" y="4589463"/>
            <a:ext cx="147637" cy="114300"/>
          </a:xfrm>
          <a:prstGeom prst="triangle">
            <a:avLst/>
          </a:prstGeom>
          <a:solidFill>
            <a:srgbClr val="418FD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418FDE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25" name="Isosceles Triangle 24"/>
          <p:cNvSpPr/>
          <p:nvPr userDrawn="1"/>
        </p:nvSpPr>
        <p:spPr>
          <a:xfrm rot="10800000">
            <a:off x="4906963" y="5216525"/>
            <a:ext cx="147637" cy="112713"/>
          </a:xfrm>
          <a:prstGeom prst="triangle">
            <a:avLst/>
          </a:prstGeom>
          <a:solidFill>
            <a:srgbClr val="418FD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418FDE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26" name="Isosceles Triangle 25"/>
          <p:cNvSpPr/>
          <p:nvPr userDrawn="1"/>
        </p:nvSpPr>
        <p:spPr>
          <a:xfrm rot="10800000">
            <a:off x="2616200" y="3332163"/>
            <a:ext cx="147638" cy="114300"/>
          </a:xfrm>
          <a:prstGeom prst="triangle">
            <a:avLst/>
          </a:prstGeom>
          <a:solidFill>
            <a:srgbClr val="418FD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418FDE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27" name="Isosceles Triangle 26"/>
          <p:cNvSpPr/>
          <p:nvPr userDrawn="1"/>
        </p:nvSpPr>
        <p:spPr>
          <a:xfrm rot="10800000">
            <a:off x="2616200" y="3959225"/>
            <a:ext cx="147638" cy="112713"/>
          </a:xfrm>
          <a:prstGeom prst="triangle">
            <a:avLst/>
          </a:prstGeom>
          <a:solidFill>
            <a:srgbClr val="418FD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418FDE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28" name="Isosceles Triangle 27"/>
          <p:cNvSpPr/>
          <p:nvPr userDrawn="1"/>
        </p:nvSpPr>
        <p:spPr>
          <a:xfrm rot="10800000">
            <a:off x="7092950" y="3332163"/>
            <a:ext cx="147638" cy="114300"/>
          </a:xfrm>
          <a:prstGeom prst="triangle">
            <a:avLst/>
          </a:prstGeom>
          <a:solidFill>
            <a:srgbClr val="418FD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418FDE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29" name="Isosceles Triangle 28"/>
          <p:cNvSpPr/>
          <p:nvPr userDrawn="1"/>
        </p:nvSpPr>
        <p:spPr>
          <a:xfrm rot="10800000">
            <a:off x="7092950" y="3959225"/>
            <a:ext cx="147638" cy="112713"/>
          </a:xfrm>
          <a:prstGeom prst="triangle">
            <a:avLst/>
          </a:prstGeom>
          <a:solidFill>
            <a:srgbClr val="418FD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418FDE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30" name="Isosceles Triangle 29"/>
          <p:cNvSpPr/>
          <p:nvPr userDrawn="1"/>
        </p:nvSpPr>
        <p:spPr>
          <a:xfrm rot="5400000">
            <a:off x="5822950" y="3009901"/>
            <a:ext cx="147637" cy="112712"/>
          </a:xfrm>
          <a:prstGeom prst="triangl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418FDE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31" name="TextBox 30"/>
          <p:cNvSpPr txBox="1"/>
          <p:nvPr userDrawn="1"/>
        </p:nvSpPr>
        <p:spPr>
          <a:xfrm>
            <a:off x="1533525" y="6359525"/>
            <a:ext cx="7081838" cy="192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sz="600" b="1">
                <a:solidFill>
                  <a:srgbClr val="595959"/>
                </a:solidFill>
              </a:rPr>
              <a:t>© Copyright 2014 ESCWA. All rights reserved. No part of this presentation in all its property may be used or reproduced in any form without a written permission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615180" y="814166"/>
            <a:ext cx="6936476" cy="120875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ts val="1080"/>
              </a:lnSpc>
              <a:spcBef>
                <a:spcPts val="0"/>
              </a:spcBef>
              <a:buNone/>
              <a:defRPr sz="1400" cap="none" baseline="0">
                <a:solidFill>
                  <a:srgbClr val="595959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1614714" y="931415"/>
            <a:ext cx="6936942" cy="414338"/>
          </a:xfrm>
          <a:prstGeom prst="rect">
            <a:avLst/>
          </a:prstGeom>
        </p:spPr>
        <p:txBody>
          <a:bodyPr vert="horz" lIns="0" tIns="0" rIns="0" bIns="0"/>
          <a:lstStyle>
            <a:lvl1pPr>
              <a:buNone/>
              <a:defRPr sz="2700" b="1" cap="none">
                <a:solidFill>
                  <a:srgbClr val="418FDE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5" name="Text Placeholder 12"/>
          <p:cNvSpPr>
            <a:spLocks noGrp="1"/>
          </p:cNvSpPr>
          <p:nvPr>
            <p:ph type="body" sz="quarter" idx="12"/>
          </p:nvPr>
        </p:nvSpPr>
        <p:spPr>
          <a:xfrm>
            <a:off x="1615180" y="5401111"/>
            <a:ext cx="6631660" cy="360000"/>
          </a:xfrm>
          <a:prstGeom prst="rect">
            <a:avLst/>
          </a:prstGeom>
          <a:solidFill>
            <a:srgbClr val="418FDE"/>
          </a:solidFill>
        </p:spPr>
        <p:txBody>
          <a:bodyPr vert="horz" lIns="72000" tIns="36000" rIns="0" bIns="0" anchor="t"/>
          <a:lstStyle>
            <a:lvl1pPr algn="ctr">
              <a:lnSpc>
                <a:spcPts val="16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  <a:latin typeface="Arial"/>
                <a:cs typeface="Arial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9" name="Text Placeholder 38"/>
          <p:cNvSpPr>
            <a:spLocks noGrp="1"/>
          </p:cNvSpPr>
          <p:nvPr>
            <p:ph type="body" sz="quarter" idx="26"/>
          </p:nvPr>
        </p:nvSpPr>
        <p:spPr>
          <a:xfrm>
            <a:off x="6089893" y="3524123"/>
            <a:ext cx="2142068" cy="359998"/>
          </a:xfrm>
          <a:prstGeom prst="rect">
            <a:avLst/>
          </a:prstGeom>
          <a:solidFill>
            <a:srgbClr val="418FDE"/>
          </a:solidFill>
        </p:spPr>
        <p:txBody>
          <a:bodyPr vert="horz" anchor="t"/>
          <a:lstStyle>
            <a:lvl1pPr algn="ctr">
              <a:lnSpc>
                <a:spcPts val="1600"/>
              </a:lnSpc>
              <a:spcBef>
                <a:spcPts val="0"/>
              </a:spcBef>
              <a:buNone/>
              <a:defRPr sz="1400" b="0">
                <a:solidFill>
                  <a:srgbClr val="FFFFFF"/>
                </a:solidFill>
                <a:latin typeface="Arial"/>
                <a:cs typeface="Arial"/>
              </a:defRPr>
            </a:lvl1pPr>
            <a:lvl2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2pPr>
            <a:lvl3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3pPr>
            <a:lvl4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4pPr>
            <a:lvl5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</a:t>
            </a:r>
          </a:p>
        </p:txBody>
      </p:sp>
      <p:sp>
        <p:nvSpPr>
          <p:cNvPr id="40" name="Text Placeholder 38"/>
          <p:cNvSpPr>
            <a:spLocks noGrp="1"/>
          </p:cNvSpPr>
          <p:nvPr>
            <p:ph type="body" sz="quarter" idx="27"/>
          </p:nvPr>
        </p:nvSpPr>
        <p:spPr>
          <a:xfrm>
            <a:off x="6089893" y="2889209"/>
            <a:ext cx="2142068" cy="359998"/>
          </a:xfrm>
          <a:prstGeom prst="rect">
            <a:avLst/>
          </a:prstGeom>
          <a:solidFill>
            <a:srgbClr val="418FDE"/>
          </a:solidFill>
        </p:spPr>
        <p:txBody>
          <a:bodyPr vert="horz" anchor="t"/>
          <a:lstStyle>
            <a:lvl1pPr algn="ctr">
              <a:lnSpc>
                <a:spcPts val="1600"/>
              </a:lnSpc>
              <a:spcBef>
                <a:spcPts val="0"/>
              </a:spcBef>
              <a:buNone/>
              <a:defRPr sz="1400" b="0">
                <a:solidFill>
                  <a:srgbClr val="FFFFFF"/>
                </a:solidFill>
                <a:latin typeface="Arial"/>
                <a:cs typeface="Arial"/>
              </a:defRPr>
            </a:lvl1pPr>
            <a:lvl2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2pPr>
            <a:lvl3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3pPr>
            <a:lvl4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4pPr>
            <a:lvl5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1" name="Text Placeholder 38"/>
          <p:cNvSpPr>
            <a:spLocks noGrp="1"/>
          </p:cNvSpPr>
          <p:nvPr>
            <p:ph type="body" sz="quarter" idx="28"/>
          </p:nvPr>
        </p:nvSpPr>
        <p:spPr>
          <a:xfrm>
            <a:off x="6089893" y="4155138"/>
            <a:ext cx="2160000" cy="360000"/>
          </a:xfrm>
          <a:prstGeom prst="rect">
            <a:avLst/>
          </a:prstGeom>
          <a:solidFill>
            <a:srgbClr val="418FDE"/>
          </a:solidFill>
        </p:spPr>
        <p:txBody>
          <a:bodyPr vert="horz" anchor="t"/>
          <a:lstStyle>
            <a:lvl1pPr algn="ctr">
              <a:lnSpc>
                <a:spcPts val="1600"/>
              </a:lnSpc>
              <a:spcBef>
                <a:spcPts val="0"/>
              </a:spcBef>
              <a:buNone/>
              <a:defRPr sz="1400" b="0">
                <a:solidFill>
                  <a:srgbClr val="FFFFFF"/>
                </a:solidFill>
                <a:latin typeface="Arial"/>
                <a:cs typeface="Arial"/>
              </a:defRPr>
            </a:lvl1pPr>
            <a:lvl2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2pPr>
            <a:lvl3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3pPr>
            <a:lvl4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4pPr>
            <a:lvl5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8" name="Text Placeholder 38"/>
          <p:cNvSpPr>
            <a:spLocks noGrp="1"/>
          </p:cNvSpPr>
          <p:nvPr>
            <p:ph type="body" sz="quarter" idx="30"/>
          </p:nvPr>
        </p:nvSpPr>
        <p:spPr>
          <a:xfrm>
            <a:off x="4128429" y="2890838"/>
            <a:ext cx="1596649" cy="359998"/>
          </a:xfrm>
          <a:prstGeom prst="rect">
            <a:avLst/>
          </a:prstGeom>
          <a:solidFill>
            <a:srgbClr val="595959"/>
          </a:solidFill>
        </p:spPr>
        <p:txBody>
          <a:bodyPr vert="horz" anchor="t"/>
          <a:lstStyle>
            <a:lvl1pPr algn="ctr">
              <a:lnSpc>
                <a:spcPts val="1600"/>
              </a:lnSpc>
              <a:spcBef>
                <a:spcPts val="0"/>
              </a:spcBef>
              <a:buNone/>
              <a:defRPr sz="1400" b="0">
                <a:solidFill>
                  <a:srgbClr val="FFFFFF"/>
                </a:solidFill>
                <a:latin typeface="Arial"/>
                <a:cs typeface="Arial"/>
              </a:defRPr>
            </a:lvl1pPr>
            <a:lvl2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2pPr>
            <a:lvl3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3pPr>
            <a:lvl4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4pPr>
            <a:lvl5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1" name="Text Placeholder 38"/>
          <p:cNvSpPr>
            <a:spLocks noGrp="1"/>
          </p:cNvSpPr>
          <p:nvPr>
            <p:ph type="body" sz="quarter" idx="31"/>
          </p:nvPr>
        </p:nvSpPr>
        <p:spPr>
          <a:xfrm>
            <a:off x="4128429" y="4783876"/>
            <a:ext cx="1596649" cy="359998"/>
          </a:xfrm>
          <a:prstGeom prst="rect">
            <a:avLst/>
          </a:prstGeom>
          <a:solidFill>
            <a:srgbClr val="418FDE"/>
          </a:solidFill>
        </p:spPr>
        <p:txBody>
          <a:bodyPr vert="horz" anchor="t"/>
          <a:lstStyle>
            <a:lvl1pPr algn="ctr">
              <a:lnSpc>
                <a:spcPts val="1600"/>
              </a:lnSpc>
              <a:spcBef>
                <a:spcPts val="0"/>
              </a:spcBef>
              <a:buNone/>
              <a:defRPr sz="1400" b="0">
                <a:solidFill>
                  <a:srgbClr val="FFFFFF"/>
                </a:solidFill>
                <a:latin typeface="Arial"/>
                <a:cs typeface="Arial"/>
              </a:defRPr>
            </a:lvl1pPr>
            <a:lvl2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2pPr>
            <a:lvl3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3pPr>
            <a:lvl4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4pPr>
            <a:lvl5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2" name="Text Placeholder 38"/>
          <p:cNvSpPr>
            <a:spLocks noGrp="1"/>
          </p:cNvSpPr>
          <p:nvPr>
            <p:ph type="body" sz="quarter" idx="32"/>
          </p:nvPr>
        </p:nvSpPr>
        <p:spPr>
          <a:xfrm>
            <a:off x="4128429" y="2257870"/>
            <a:ext cx="1596649" cy="359998"/>
          </a:xfrm>
          <a:prstGeom prst="rect">
            <a:avLst/>
          </a:prstGeom>
          <a:solidFill>
            <a:srgbClr val="2D2D70"/>
          </a:solidFill>
        </p:spPr>
        <p:txBody>
          <a:bodyPr vert="horz" anchor="t"/>
          <a:lstStyle>
            <a:lvl1pPr algn="ctr">
              <a:lnSpc>
                <a:spcPts val="1600"/>
              </a:lnSpc>
              <a:spcBef>
                <a:spcPts val="0"/>
              </a:spcBef>
              <a:buNone/>
              <a:defRPr sz="1400" b="0">
                <a:solidFill>
                  <a:srgbClr val="FFFFFF"/>
                </a:solidFill>
                <a:latin typeface="Arial"/>
                <a:cs typeface="Arial"/>
              </a:defRPr>
            </a:lvl1pPr>
            <a:lvl2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2pPr>
            <a:lvl3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3pPr>
            <a:lvl4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4pPr>
            <a:lvl5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3" name="Text Placeholder 38"/>
          <p:cNvSpPr>
            <a:spLocks noGrp="1"/>
          </p:cNvSpPr>
          <p:nvPr>
            <p:ph type="body" sz="quarter" idx="33"/>
          </p:nvPr>
        </p:nvSpPr>
        <p:spPr>
          <a:xfrm>
            <a:off x="1606550" y="3524123"/>
            <a:ext cx="2163041" cy="359998"/>
          </a:xfrm>
          <a:prstGeom prst="rect">
            <a:avLst/>
          </a:prstGeom>
          <a:solidFill>
            <a:srgbClr val="418FDE"/>
          </a:solidFill>
        </p:spPr>
        <p:txBody>
          <a:bodyPr vert="horz" anchor="t"/>
          <a:lstStyle>
            <a:lvl1pPr algn="ctr">
              <a:lnSpc>
                <a:spcPts val="1600"/>
              </a:lnSpc>
              <a:spcBef>
                <a:spcPts val="0"/>
              </a:spcBef>
              <a:buNone/>
              <a:defRPr sz="1400" b="0">
                <a:solidFill>
                  <a:srgbClr val="FFFFFF"/>
                </a:solidFill>
                <a:latin typeface="Arial"/>
                <a:cs typeface="Arial"/>
              </a:defRPr>
            </a:lvl1pPr>
            <a:lvl2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2pPr>
            <a:lvl3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3pPr>
            <a:lvl4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4pPr>
            <a:lvl5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</a:t>
            </a:r>
          </a:p>
        </p:txBody>
      </p:sp>
      <p:sp>
        <p:nvSpPr>
          <p:cNvPr id="54" name="Text Placeholder 38"/>
          <p:cNvSpPr>
            <a:spLocks noGrp="1"/>
          </p:cNvSpPr>
          <p:nvPr>
            <p:ph type="body" sz="quarter" idx="34"/>
          </p:nvPr>
        </p:nvSpPr>
        <p:spPr>
          <a:xfrm>
            <a:off x="1606550" y="2889209"/>
            <a:ext cx="2163041" cy="359998"/>
          </a:xfrm>
          <a:prstGeom prst="rect">
            <a:avLst/>
          </a:prstGeom>
          <a:solidFill>
            <a:srgbClr val="418FDE"/>
          </a:solidFill>
        </p:spPr>
        <p:txBody>
          <a:bodyPr vert="horz" anchor="t"/>
          <a:lstStyle>
            <a:lvl1pPr algn="ctr">
              <a:lnSpc>
                <a:spcPts val="1600"/>
              </a:lnSpc>
              <a:spcBef>
                <a:spcPts val="0"/>
              </a:spcBef>
              <a:buNone/>
              <a:defRPr sz="1400" b="0">
                <a:solidFill>
                  <a:srgbClr val="FFFFFF"/>
                </a:solidFill>
                <a:latin typeface="Arial"/>
                <a:cs typeface="Arial"/>
              </a:defRPr>
            </a:lvl1pPr>
            <a:lvl2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2pPr>
            <a:lvl3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3pPr>
            <a:lvl4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4pPr>
            <a:lvl5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5" name="Text Placeholder 38"/>
          <p:cNvSpPr>
            <a:spLocks noGrp="1"/>
          </p:cNvSpPr>
          <p:nvPr>
            <p:ph type="body" sz="quarter" idx="35"/>
          </p:nvPr>
        </p:nvSpPr>
        <p:spPr>
          <a:xfrm>
            <a:off x="1606549" y="4155138"/>
            <a:ext cx="2181149" cy="360000"/>
          </a:xfrm>
          <a:prstGeom prst="rect">
            <a:avLst/>
          </a:prstGeom>
          <a:solidFill>
            <a:srgbClr val="418FDE"/>
          </a:solidFill>
        </p:spPr>
        <p:txBody>
          <a:bodyPr vert="horz" anchor="t"/>
          <a:lstStyle>
            <a:lvl1pPr algn="ctr">
              <a:lnSpc>
                <a:spcPts val="1600"/>
              </a:lnSpc>
              <a:spcBef>
                <a:spcPts val="0"/>
              </a:spcBef>
              <a:buNone/>
              <a:defRPr sz="1400" b="0">
                <a:solidFill>
                  <a:srgbClr val="FFFFFF"/>
                </a:solidFill>
                <a:latin typeface="Arial"/>
                <a:cs typeface="Arial"/>
              </a:defRPr>
            </a:lvl1pPr>
            <a:lvl2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2pPr>
            <a:lvl3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3pPr>
            <a:lvl4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4pPr>
            <a:lvl5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6" name="Text Placeholder 38"/>
          <p:cNvSpPr>
            <a:spLocks noGrp="1"/>
          </p:cNvSpPr>
          <p:nvPr>
            <p:ph type="body" sz="quarter" idx="36"/>
          </p:nvPr>
        </p:nvSpPr>
        <p:spPr>
          <a:xfrm>
            <a:off x="4128429" y="4155138"/>
            <a:ext cx="1596649" cy="359998"/>
          </a:xfrm>
          <a:prstGeom prst="rect">
            <a:avLst/>
          </a:prstGeom>
          <a:solidFill>
            <a:srgbClr val="418FDE"/>
          </a:solidFill>
        </p:spPr>
        <p:txBody>
          <a:bodyPr vert="horz" anchor="t"/>
          <a:lstStyle>
            <a:lvl1pPr algn="ctr">
              <a:lnSpc>
                <a:spcPts val="1600"/>
              </a:lnSpc>
              <a:spcBef>
                <a:spcPts val="0"/>
              </a:spcBef>
              <a:buNone/>
              <a:defRPr sz="1400" b="0">
                <a:solidFill>
                  <a:srgbClr val="FFFFFF"/>
                </a:solidFill>
                <a:latin typeface="Arial"/>
                <a:cs typeface="Arial"/>
              </a:defRPr>
            </a:lvl1pPr>
            <a:lvl2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2pPr>
            <a:lvl3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3pPr>
            <a:lvl4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4pPr>
            <a:lvl5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7" name="Text Placeholder 38"/>
          <p:cNvSpPr>
            <a:spLocks noGrp="1"/>
          </p:cNvSpPr>
          <p:nvPr>
            <p:ph type="body" sz="quarter" idx="37"/>
          </p:nvPr>
        </p:nvSpPr>
        <p:spPr>
          <a:xfrm>
            <a:off x="4128429" y="3524123"/>
            <a:ext cx="1596649" cy="359998"/>
          </a:xfrm>
          <a:prstGeom prst="rect">
            <a:avLst/>
          </a:prstGeom>
          <a:solidFill>
            <a:srgbClr val="418FDE"/>
          </a:solidFill>
        </p:spPr>
        <p:txBody>
          <a:bodyPr vert="horz" anchor="t"/>
          <a:lstStyle>
            <a:lvl1pPr algn="ctr">
              <a:lnSpc>
                <a:spcPts val="1600"/>
              </a:lnSpc>
              <a:spcBef>
                <a:spcPts val="0"/>
              </a:spcBef>
              <a:buNone/>
              <a:defRPr sz="1400" b="0">
                <a:solidFill>
                  <a:srgbClr val="FFFFFF"/>
                </a:solidFill>
                <a:latin typeface="Arial"/>
                <a:cs typeface="Arial"/>
              </a:defRPr>
            </a:lvl1pPr>
            <a:lvl2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2pPr>
            <a:lvl3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3pPr>
            <a:lvl4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4pPr>
            <a:lvl5pPr>
              <a:lnSpc>
                <a:spcPts val="2200"/>
              </a:lnSpc>
              <a:spcBef>
                <a:spcPts val="0"/>
              </a:spcBef>
              <a:defRPr sz="210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1003300" y="2582863"/>
            <a:ext cx="648970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1200" dirty="0" smtClean="0">
                <a:solidFill>
                  <a:schemeClr val="bg1"/>
                </a:solidFill>
              </a:rPr>
              <a:t>Economic And Social Commission For Western Asia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1096818" y="1145917"/>
            <a:ext cx="7134369" cy="328159"/>
          </a:xfrm>
          <a:prstGeom prst="rect">
            <a:avLst/>
          </a:prstGeom>
        </p:spPr>
        <p:txBody>
          <a:bodyPr vert="horz" lIns="0" tIns="0" rIns="0" bIns="0" anchor="t"/>
          <a:lstStyle>
            <a:lvl1pPr algn="l">
              <a:lnSpc>
                <a:spcPts val="2700"/>
              </a:lnSpc>
              <a:spcBef>
                <a:spcPts val="0"/>
              </a:spcBef>
              <a:buNone/>
              <a:defRPr sz="2700" b="1" cap="all" baseline="0">
                <a:solidFill>
                  <a:srgbClr val="595959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614488" y="1550988"/>
            <a:ext cx="7529512" cy="180975"/>
          </a:xfrm>
          <a:prstGeom prst="rect">
            <a:avLst/>
          </a:prstGeom>
          <a:solidFill>
            <a:srgbClr val="418FD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1533525" y="6359525"/>
            <a:ext cx="7081838" cy="192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sz="600" b="1">
                <a:solidFill>
                  <a:srgbClr val="595959"/>
                </a:solidFill>
              </a:rPr>
              <a:t>© Copyright 2014 ESCWA. All rights reserved. No part of this presentation in all its property may be used or reproduced in any form without a written permission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14714" y="1016906"/>
            <a:ext cx="6616474" cy="419100"/>
          </a:xfrm>
          <a:prstGeom prst="rect">
            <a:avLst/>
          </a:prstGeom>
        </p:spPr>
        <p:txBody>
          <a:bodyPr lIns="0" tIns="0" rIns="0" bIns="0"/>
          <a:lstStyle>
            <a:lvl1pPr algn="l">
              <a:lnSpc>
                <a:spcPts val="2700"/>
              </a:lnSpc>
              <a:defRPr sz="2700" b="1" cap="none">
                <a:solidFill>
                  <a:srgbClr val="595959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1614714" y="2685142"/>
            <a:ext cx="6616474" cy="1950358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lnSpc>
                <a:spcPts val="2800"/>
              </a:lnSpc>
              <a:spcBef>
                <a:spcPts val="0"/>
              </a:spcBef>
              <a:buNone/>
              <a:defRPr sz="2100">
                <a:solidFill>
                  <a:srgbClr val="595959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1111250" y="791035"/>
            <a:ext cx="6624638" cy="4191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4200" b="1" cap="none" baseline="0">
                <a:solidFill>
                  <a:srgbClr val="595959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614488" y="1695450"/>
            <a:ext cx="7529512" cy="36513"/>
          </a:xfrm>
          <a:prstGeom prst="rect">
            <a:avLst/>
          </a:prstGeom>
          <a:solidFill>
            <a:srgbClr val="418FD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685800" y="6418263"/>
            <a:ext cx="631825" cy="1000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/>
            <a:r>
              <a:rPr lang="en-US" sz="600" b="1">
                <a:solidFill>
                  <a:srgbClr val="595959"/>
                </a:solidFill>
              </a:rPr>
              <a:t>Page </a:t>
            </a:r>
            <a:fld id="{D61B0CCC-A399-4D5C-9541-891E4A29BEB9}" type="slidenum">
              <a:rPr lang="en-US" sz="600" b="1">
                <a:solidFill>
                  <a:srgbClr val="595959"/>
                </a:solidFill>
              </a:rPr>
              <a:pPr algn="r"/>
              <a:t>‹#›</a:t>
            </a:fld>
            <a:endParaRPr lang="en-US" sz="600" b="1">
              <a:solidFill>
                <a:srgbClr val="595959"/>
              </a:solidFill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1533525" y="6359525"/>
            <a:ext cx="7081838" cy="192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sz="600" b="1">
                <a:solidFill>
                  <a:srgbClr val="595959"/>
                </a:solidFill>
              </a:rPr>
              <a:t>© Copyright 2014 ESCWA. All rights reserved. No part of this presentation in all its property may be used or reproduced in any form without a written permission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615180" y="814166"/>
            <a:ext cx="6936476" cy="120875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ts val="1080"/>
              </a:lnSpc>
              <a:spcBef>
                <a:spcPts val="0"/>
              </a:spcBef>
              <a:buNone/>
              <a:defRPr sz="1400" cap="none" baseline="0">
                <a:solidFill>
                  <a:srgbClr val="595959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1614714" y="931415"/>
            <a:ext cx="6936942" cy="414338"/>
          </a:xfrm>
          <a:prstGeom prst="rect">
            <a:avLst/>
          </a:prstGeom>
        </p:spPr>
        <p:txBody>
          <a:bodyPr vert="horz" lIns="0" tIns="0" rIns="0" bIns="0"/>
          <a:lstStyle>
            <a:lvl1pPr>
              <a:buNone/>
              <a:defRPr sz="2700" b="1" cap="none">
                <a:solidFill>
                  <a:srgbClr val="418FDE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23"/>
          <p:cNvSpPr>
            <a:spLocks noGrp="1"/>
          </p:cNvSpPr>
          <p:nvPr>
            <p:ph type="body" sz="quarter" idx="14"/>
          </p:nvPr>
        </p:nvSpPr>
        <p:spPr>
          <a:xfrm>
            <a:off x="1615180" y="2267080"/>
            <a:ext cx="6938270" cy="3375025"/>
          </a:xfrm>
          <a:prstGeom prst="rect">
            <a:avLst/>
          </a:prstGeom>
        </p:spPr>
        <p:txBody>
          <a:bodyPr vert="horz" lIns="0" tIns="0" rIns="0" bIns="0"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800" b="0" cap="none" baseline="0">
                <a:solidFill>
                  <a:srgbClr val="595959"/>
                </a:solidFill>
                <a:latin typeface="Arial"/>
                <a:cs typeface="Arial"/>
              </a:defRPr>
            </a:lvl1pPr>
            <a:lvl2pPr marL="0">
              <a:lnSpc>
                <a:spcPct val="100000"/>
              </a:lnSpc>
              <a:spcBef>
                <a:spcPts val="0"/>
              </a:spcBef>
              <a:buNone/>
              <a:defRPr sz="1800" b="0" cap="all">
                <a:solidFill>
                  <a:srgbClr val="418FDE"/>
                </a:solidFill>
                <a:latin typeface="Arial"/>
                <a:cs typeface="Arial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800" cap="all">
                <a:solidFill>
                  <a:srgbClr val="595959"/>
                </a:solidFill>
                <a:latin typeface="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0"/>
            <a:endParaRPr lang="en-US" dirty="0" smtClean="0"/>
          </a:p>
          <a:p>
            <a:pPr lvl="1"/>
            <a:r>
              <a:rPr lang="en-US" dirty="0" smtClean="0"/>
              <a:t>FIRST level</a:t>
            </a:r>
          </a:p>
          <a:p>
            <a:pPr lvl="2"/>
            <a:r>
              <a:rPr lang="en-US" dirty="0" smtClean="0"/>
              <a:t>Second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1614488" y="1695450"/>
            <a:ext cx="7529512" cy="36513"/>
          </a:xfrm>
          <a:prstGeom prst="rect">
            <a:avLst/>
          </a:prstGeom>
          <a:solidFill>
            <a:srgbClr val="418FD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685800" y="6418263"/>
            <a:ext cx="631825" cy="1000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/>
            <a:r>
              <a:rPr lang="en-US" sz="600" b="1">
                <a:solidFill>
                  <a:srgbClr val="595959"/>
                </a:solidFill>
              </a:rPr>
              <a:t>Page </a:t>
            </a:r>
            <a:fld id="{1D8A64A6-80A8-4D86-8301-D88DB4DC5506}" type="slidenum">
              <a:rPr lang="en-US" sz="600" b="1">
                <a:solidFill>
                  <a:srgbClr val="595959"/>
                </a:solidFill>
              </a:rPr>
              <a:pPr algn="r"/>
              <a:t>‹#›</a:t>
            </a:fld>
            <a:endParaRPr lang="en-US" sz="600" b="1">
              <a:solidFill>
                <a:srgbClr val="595959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533525" y="6359525"/>
            <a:ext cx="7081838" cy="192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sz="600" b="1">
                <a:solidFill>
                  <a:srgbClr val="595959"/>
                </a:solidFill>
              </a:rPr>
              <a:t>© Copyright 2014 ESCWA. All rights reserved. No part of this presentation in all its property may be used or reproduced in any form without a written permission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615180" y="814166"/>
            <a:ext cx="6936476" cy="120875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ts val="1080"/>
              </a:lnSpc>
              <a:spcBef>
                <a:spcPts val="0"/>
              </a:spcBef>
              <a:buNone/>
              <a:defRPr sz="1400" cap="none" baseline="0">
                <a:solidFill>
                  <a:srgbClr val="595959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1614714" y="931415"/>
            <a:ext cx="6936942" cy="414338"/>
          </a:xfrm>
          <a:prstGeom prst="rect">
            <a:avLst/>
          </a:prstGeom>
        </p:spPr>
        <p:txBody>
          <a:bodyPr vert="horz" lIns="0" tIns="0" rIns="0" bIns="0"/>
          <a:lstStyle>
            <a:lvl1pPr>
              <a:buNone/>
              <a:defRPr sz="2700" b="1" cap="none">
                <a:solidFill>
                  <a:srgbClr val="418FDE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23"/>
          <p:cNvSpPr>
            <a:spLocks noGrp="1"/>
          </p:cNvSpPr>
          <p:nvPr>
            <p:ph type="body" sz="quarter" idx="14"/>
          </p:nvPr>
        </p:nvSpPr>
        <p:spPr>
          <a:xfrm>
            <a:off x="4370294" y="2233703"/>
            <a:ext cx="4183156" cy="3892177"/>
          </a:xfrm>
          <a:prstGeom prst="rect">
            <a:avLst/>
          </a:prstGeom>
        </p:spPr>
        <p:txBody>
          <a:bodyPr vert="horz" lIns="0" tIns="0" rIns="0" bIns="0"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250" b="0" cap="none" baseline="0">
                <a:solidFill>
                  <a:srgbClr val="595959"/>
                </a:solidFill>
                <a:latin typeface="Arial"/>
                <a:cs typeface="Arial"/>
              </a:defRPr>
            </a:lvl1pPr>
            <a:lvl2pPr marL="0">
              <a:lnSpc>
                <a:spcPct val="100000"/>
              </a:lnSpc>
              <a:spcBef>
                <a:spcPts val="0"/>
              </a:spcBef>
              <a:buNone/>
              <a:defRPr sz="1250" b="0" cap="none">
                <a:solidFill>
                  <a:srgbClr val="595959"/>
                </a:solidFill>
                <a:latin typeface="Arial"/>
                <a:cs typeface="Arial"/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2"/>
          </p:nvPr>
        </p:nvSpPr>
        <p:spPr>
          <a:xfrm>
            <a:off x="1615180" y="2231743"/>
            <a:ext cx="2387069" cy="389413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rgbClr val="418FDE"/>
                </a:solidFill>
                <a:latin typeface="Arial"/>
                <a:cs typeface="Arial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1614488" y="1695450"/>
            <a:ext cx="7529512" cy="36513"/>
          </a:xfrm>
          <a:prstGeom prst="rect">
            <a:avLst/>
          </a:prstGeom>
          <a:solidFill>
            <a:srgbClr val="418FD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685800" y="6418263"/>
            <a:ext cx="631825" cy="1000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/>
            <a:r>
              <a:rPr lang="en-US" sz="600" b="1">
                <a:solidFill>
                  <a:srgbClr val="595959"/>
                </a:solidFill>
              </a:rPr>
              <a:t>Page </a:t>
            </a:r>
            <a:fld id="{66B31183-EB97-45B8-8878-33E54A4CF6DF}" type="slidenum">
              <a:rPr lang="en-US" sz="600" b="1">
                <a:solidFill>
                  <a:srgbClr val="595959"/>
                </a:solidFill>
              </a:rPr>
              <a:pPr algn="r"/>
              <a:t>‹#›</a:t>
            </a:fld>
            <a:endParaRPr lang="en-US" sz="600" b="1">
              <a:solidFill>
                <a:srgbClr val="595959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533525" y="6359525"/>
            <a:ext cx="7081838" cy="192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sz="600" b="1">
                <a:solidFill>
                  <a:srgbClr val="595959"/>
                </a:solidFill>
              </a:rPr>
              <a:t>© Copyright 2014 ESCWA. All rights reserved. No part of this presentation in all its property may be used or reproduced in any form without a written permission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615180" y="814166"/>
            <a:ext cx="6936476" cy="120875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ts val="1080"/>
              </a:lnSpc>
              <a:spcBef>
                <a:spcPts val="0"/>
              </a:spcBef>
              <a:buNone/>
              <a:defRPr sz="1400" cap="none" baseline="0">
                <a:solidFill>
                  <a:srgbClr val="595959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1614714" y="931415"/>
            <a:ext cx="6936942" cy="414338"/>
          </a:xfrm>
          <a:prstGeom prst="rect">
            <a:avLst/>
          </a:prstGeom>
        </p:spPr>
        <p:txBody>
          <a:bodyPr vert="horz" lIns="0" tIns="0" rIns="0" bIns="0"/>
          <a:lstStyle>
            <a:lvl1pPr>
              <a:buNone/>
              <a:defRPr sz="2700" b="1" cap="none">
                <a:solidFill>
                  <a:srgbClr val="418FDE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23"/>
          <p:cNvSpPr>
            <a:spLocks noGrp="1"/>
          </p:cNvSpPr>
          <p:nvPr>
            <p:ph type="body" sz="quarter" idx="14"/>
          </p:nvPr>
        </p:nvSpPr>
        <p:spPr>
          <a:xfrm>
            <a:off x="4370294" y="2233703"/>
            <a:ext cx="4183156" cy="3892177"/>
          </a:xfrm>
          <a:prstGeom prst="rect">
            <a:avLst/>
          </a:prstGeom>
        </p:spPr>
        <p:txBody>
          <a:bodyPr vert="horz" lIns="0" tIns="0" rIns="0" bIns="0"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200" b="1" i="0" cap="all" baseline="0">
                <a:solidFill>
                  <a:srgbClr val="418FDE"/>
                </a:solidFill>
                <a:latin typeface="Arial"/>
                <a:cs typeface="Arial"/>
              </a:defRPr>
            </a:lvl1pPr>
            <a:lvl2pPr marL="0">
              <a:lnSpc>
                <a:spcPct val="100000"/>
              </a:lnSpc>
              <a:spcBef>
                <a:spcPts val="0"/>
              </a:spcBef>
              <a:buNone/>
              <a:defRPr sz="1200" b="0" cap="none">
                <a:solidFill>
                  <a:srgbClr val="595959"/>
                </a:solidFill>
                <a:latin typeface="Arial"/>
                <a:cs typeface="Arial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2"/>
          </p:nvPr>
        </p:nvSpPr>
        <p:spPr>
          <a:xfrm>
            <a:off x="1615180" y="2231743"/>
            <a:ext cx="2387069" cy="3894137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rgbClr val="595959"/>
                </a:solidFill>
                <a:latin typeface="Arial"/>
                <a:cs typeface="Arial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1614488" y="1695450"/>
            <a:ext cx="7529512" cy="36513"/>
          </a:xfrm>
          <a:prstGeom prst="rect">
            <a:avLst/>
          </a:prstGeom>
          <a:solidFill>
            <a:srgbClr val="418FD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685800" y="6418263"/>
            <a:ext cx="631825" cy="1000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/>
            <a:r>
              <a:rPr lang="en-US" sz="600" b="1">
                <a:solidFill>
                  <a:srgbClr val="595959"/>
                </a:solidFill>
              </a:rPr>
              <a:t>Page </a:t>
            </a:r>
            <a:fld id="{95524CCF-9F66-4DA5-9229-41D843EA777A}" type="slidenum">
              <a:rPr lang="en-US" sz="600" b="1">
                <a:solidFill>
                  <a:srgbClr val="595959"/>
                </a:solidFill>
              </a:rPr>
              <a:pPr algn="r"/>
              <a:t>‹#›</a:t>
            </a:fld>
            <a:endParaRPr lang="en-US" sz="600" b="1">
              <a:solidFill>
                <a:srgbClr val="595959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533525" y="6359525"/>
            <a:ext cx="7081838" cy="192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sz="600" b="1">
                <a:solidFill>
                  <a:srgbClr val="595959"/>
                </a:solidFill>
              </a:rPr>
              <a:t>© Copyright 2014 ESCWA. All rights reserved. No part of this presentation in all its property may be used or reproduced in any form without a written permission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615180" y="814166"/>
            <a:ext cx="6936476" cy="120875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ts val="1080"/>
              </a:lnSpc>
              <a:spcBef>
                <a:spcPts val="0"/>
              </a:spcBef>
              <a:buNone/>
              <a:defRPr sz="1400" cap="none" baseline="0">
                <a:solidFill>
                  <a:srgbClr val="595959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1614714" y="931415"/>
            <a:ext cx="6936942" cy="414338"/>
          </a:xfrm>
          <a:prstGeom prst="rect">
            <a:avLst/>
          </a:prstGeom>
        </p:spPr>
        <p:txBody>
          <a:bodyPr vert="horz" lIns="0" tIns="0" rIns="0" bIns="0"/>
          <a:lstStyle>
            <a:lvl1pPr>
              <a:buNone/>
              <a:defRPr sz="2700" b="1" cap="none">
                <a:solidFill>
                  <a:srgbClr val="418FDE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23"/>
          <p:cNvSpPr>
            <a:spLocks noGrp="1"/>
          </p:cNvSpPr>
          <p:nvPr>
            <p:ph type="body" sz="quarter" idx="14"/>
          </p:nvPr>
        </p:nvSpPr>
        <p:spPr>
          <a:xfrm>
            <a:off x="5016500" y="2233703"/>
            <a:ext cx="3536949" cy="3892177"/>
          </a:xfrm>
          <a:prstGeom prst="rect">
            <a:avLst/>
          </a:prstGeom>
        </p:spPr>
        <p:txBody>
          <a:bodyPr vert="horz" lIns="0" tIns="0" rIns="0" bIns="0"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200" b="1" i="0" cap="all" baseline="0">
                <a:solidFill>
                  <a:srgbClr val="418FDE"/>
                </a:solidFill>
                <a:latin typeface="Arial"/>
                <a:cs typeface="Arial"/>
              </a:defRPr>
            </a:lvl1pPr>
            <a:lvl2pPr marL="0">
              <a:lnSpc>
                <a:spcPct val="100000"/>
              </a:lnSpc>
              <a:spcBef>
                <a:spcPts val="0"/>
              </a:spcBef>
              <a:buNone/>
              <a:defRPr sz="1200" b="0" cap="none">
                <a:solidFill>
                  <a:srgbClr val="595959"/>
                </a:solidFill>
                <a:latin typeface="Arial"/>
                <a:cs typeface="Arial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3" name="Text Placeholder 23"/>
          <p:cNvSpPr>
            <a:spLocks noGrp="1"/>
          </p:cNvSpPr>
          <p:nvPr>
            <p:ph type="body" sz="quarter" idx="15"/>
          </p:nvPr>
        </p:nvSpPr>
        <p:spPr>
          <a:xfrm>
            <a:off x="1616076" y="2233703"/>
            <a:ext cx="3218995" cy="3892177"/>
          </a:xfrm>
          <a:prstGeom prst="rect">
            <a:avLst/>
          </a:prstGeom>
        </p:spPr>
        <p:txBody>
          <a:bodyPr vert="horz" lIns="0" tIns="0" rIns="0" bIns="0"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200" b="1" i="0" cap="all" baseline="0">
                <a:solidFill>
                  <a:srgbClr val="418FDE"/>
                </a:solidFill>
                <a:latin typeface="Arial"/>
                <a:cs typeface="Arial"/>
              </a:defRPr>
            </a:lvl1pPr>
            <a:lvl2pPr marL="0">
              <a:lnSpc>
                <a:spcPct val="100000"/>
              </a:lnSpc>
              <a:spcBef>
                <a:spcPts val="0"/>
              </a:spcBef>
              <a:buNone/>
              <a:defRPr sz="1200" b="0" cap="none">
                <a:solidFill>
                  <a:srgbClr val="595959"/>
                </a:solidFill>
                <a:latin typeface="Arial"/>
                <a:cs typeface="Arial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1614488" y="1695450"/>
            <a:ext cx="7529512" cy="36513"/>
          </a:xfrm>
          <a:prstGeom prst="rect">
            <a:avLst/>
          </a:prstGeom>
          <a:solidFill>
            <a:srgbClr val="418FD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685800" y="6418263"/>
            <a:ext cx="631825" cy="1000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/>
            <a:r>
              <a:rPr lang="en-US" sz="600" b="1">
                <a:solidFill>
                  <a:srgbClr val="595959"/>
                </a:solidFill>
              </a:rPr>
              <a:t>Page </a:t>
            </a:r>
            <a:fld id="{683209E2-3983-4608-A5B2-12C5A0FC1CAC}" type="slidenum">
              <a:rPr lang="en-US" sz="600" b="1">
                <a:solidFill>
                  <a:srgbClr val="595959"/>
                </a:solidFill>
              </a:rPr>
              <a:pPr algn="r"/>
              <a:t>‹#›</a:t>
            </a:fld>
            <a:endParaRPr lang="en-US" sz="600" b="1">
              <a:solidFill>
                <a:srgbClr val="595959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533525" y="6359525"/>
            <a:ext cx="7081838" cy="192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sz="600" b="1">
                <a:solidFill>
                  <a:srgbClr val="595959"/>
                </a:solidFill>
              </a:rPr>
              <a:t>© Copyright 2014 ESCWA. All rights reserved. No part of this presentation in all its property may be used or reproduced in any form without a written permission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615180" y="814166"/>
            <a:ext cx="6936476" cy="120875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ts val="1080"/>
              </a:lnSpc>
              <a:spcBef>
                <a:spcPts val="0"/>
              </a:spcBef>
              <a:buNone/>
              <a:defRPr sz="1400" cap="none" baseline="0">
                <a:solidFill>
                  <a:srgbClr val="595959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1614714" y="931415"/>
            <a:ext cx="6936942" cy="414338"/>
          </a:xfrm>
          <a:prstGeom prst="rect">
            <a:avLst/>
          </a:prstGeom>
        </p:spPr>
        <p:txBody>
          <a:bodyPr vert="horz" lIns="0" tIns="0" rIns="0" bIns="0"/>
          <a:lstStyle>
            <a:lvl1pPr>
              <a:buNone/>
              <a:defRPr sz="2700" b="1" cap="none">
                <a:solidFill>
                  <a:srgbClr val="418FDE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2"/>
          </p:nvPr>
        </p:nvSpPr>
        <p:spPr>
          <a:xfrm>
            <a:off x="1615180" y="2231743"/>
            <a:ext cx="6639820" cy="1297043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rgbClr val="595959"/>
                </a:solidFill>
                <a:latin typeface="Arial"/>
                <a:cs typeface="Arial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1615180" y="3855358"/>
            <a:ext cx="6639820" cy="2222500"/>
          </a:xfrm>
          <a:prstGeom prst="rect">
            <a:avLst/>
          </a:prstGeom>
        </p:spPr>
        <p:txBody>
          <a:bodyPr vert="horz"/>
          <a:lstStyle>
            <a:lvl1pPr>
              <a:defRPr sz="1200">
                <a:latin typeface="Arial"/>
                <a:cs typeface="Arial"/>
              </a:defRPr>
            </a:lvl1pPr>
          </a:lstStyle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614488" y="1695450"/>
            <a:ext cx="7529512" cy="36513"/>
          </a:xfrm>
          <a:prstGeom prst="rect">
            <a:avLst/>
          </a:prstGeom>
          <a:solidFill>
            <a:srgbClr val="418FD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685800" y="6418263"/>
            <a:ext cx="631825" cy="1000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/>
            <a:r>
              <a:rPr lang="en-US" sz="600" b="1">
                <a:solidFill>
                  <a:srgbClr val="595959"/>
                </a:solidFill>
              </a:rPr>
              <a:t>Page </a:t>
            </a:r>
            <a:fld id="{94E90BA6-9EEF-4BBC-8797-F99E04A03E90}" type="slidenum">
              <a:rPr lang="en-US" sz="600" b="1">
                <a:solidFill>
                  <a:srgbClr val="595959"/>
                </a:solidFill>
              </a:rPr>
              <a:pPr algn="r"/>
              <a:t>‹#›</a:t>
            </a:fld>
            <a:endParaRPr lang="en-US" sz="600" b="1">
              <a:solidFill>
                <a:srgbClr val="595959"/>
              </a:solidFill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1533525" y="6359525"/>
            <a:ext cx="7081838" cy="192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sz="600" b="1">
                <a:solidFill>
                  <a:srgbClr val="595959"/>
                </a:solidFill>
              </a:rPr>
              <a:t>© Copyright 2014 ESCWA. All rights reserved. No part of this presentation in all its property may be used or reproduced in any form without a written permission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615180" y="814166"/>
            <a:ext cx="6936476" cy="120875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ts val="1080"/>
              </a:lnSpc>
              <a:spcBef>
                <a:spcPts val="0"/>
              </a:spcBef>
              <a:buNone/>
              <a:defRPr sz="1400" cap="none" baseline="0">
                <a:solidFill>
                  <a:srgbClr val="595959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1614714" y="931415"/>
            <a:ext cx="6936942" cy="414338"/>
          </a:xfrm>
          <a:prstGeom prst="rect">
            <a:avLst/>
          </a:prstGeom>
        </p:spPr>
        <p:txBody>
          <a:bodyPr vert="horz" lIns="0" tIns="0" rIns="0" bIns="0"/>
          <a:lstStyle>
            <a:lvl1pPr>
              <a:buNone/>
              <a:defRPr sz="2700" b="1" cap="none">
                <a:solidFill>
                  <a:srgbClr val="418FDE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1615180" y="2086429"/>
            <a:ext cx="6639820" cy="3991429"/>
          </a:xfrm>
          <a:prstGeom prst="rect">
            <a:avLst/>
          </a:prstGeom>
        </p:spPr>
        <p:txBody>
          <a:bodyPr vert="horz"/>
          <a:lstStyle>
            <a:lvl1pPr>
              <a:defRPr sz="1200">
                <a:latin typeface="Arial"/>
                <a:cs typeface="Arial"/>
              </a:defRPr>
            </a:lvl1pPr>
          </a:lstStyle>
          <a:p>
            <a:pPr lvl="0"/>
            <a:endParaRPr lang="en-US" noProof="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196" r:id="rId1"/>
    <p:sldLayoutId id="2147484197" r:id="rId2"/>
    <p:sldLayoutId id="2147484198" r:id="rId3"/>
    <p:sldLayoutId id="2147484199" r:id="rId4"/>
    <p:sldLayoutId id="2147484200" r:id="rId5"/>
    <p:sldLayoutId id="2147484201" r:id="rId6"/>
    <p:sldLayoutId id="2147484202" r:id="rId7"/>
    <p:sldLayoutId id="2147484203" r:id="rId8"/>
    <p:sldLayoutId id="2147484204" r:id="rId9"/>
    <p:sldLayoutId id="2147484205" r:id="rId10"/>
    <p:sldLayoutId id="2147484206" r:id="rId11"/>
    <p:sldLayoutId id="2147484207" r:id="rId12"/>
    <p:sldLayoutId id="2147484208" r:id="rId13"/>
    <p:sldLayoutId id="2147484209" r:id="rId14"/>
    <p:sldLayoutId id="2147484210" r:id="rId15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gif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www.unohrlls.org/en/ldc/related/62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ESCWA PPT P-1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26064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95288" y="-121920"/>
            <a:ext cx="8569325" cy="2304752"/>
          </a:xfrm>
        </p:spPr>
        <p:txBody>
          <a:bodyPr rtlCol="0">
            <a:noAutofit/>
          </a:bodyPr>
          <a:lstStyle/>
          <a:p>
            <a:pPr algn="r" rtl="1" eaLnBrk="1" fontAlgn="auto" hangingPunct="1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altLang="ja-JP" sz="2400" dirty="0" smtClean="0"/>
          </a:p>
          <a:p>
            <a:pPr algn="r" rtl="1">
              <a:lnSpc>
                <a:spcPct val="100000"/>
              </a:lnSpc>
            </a:pPr>
            <a:r>
              <a:rPr lang="ar-SA" sz="2600" dirty="0"/>
              <a:t>اللجنة </a:t>
            </a:r>
            <a:r>
              <a:rPr lang="ar-SA" sz="2600" dirty="0" smtClean="0"/>
              <a:t>التنفيذية</a:t>
            </a:r>
            <a:endParaRPr lang="ar-LB" sz="2600" dirty="0" smtClean="0"/>
          </a:p>
          <a:p>
            <a:pPr algn="r" rtl="1">
              <a:lnSpc>
                <a:spcPct val="100000"/>
              </a:lnSpc>
            </a:pPr>
            <a:r>
              <a:rPr lang="ar-SA" sz="2600" dirty="0" smtClean="0"/>
              <a:t>الاجتماع </a:t>
            </a:r>
            <a:r>
              <a:rPr lang="ar-SA" sz="2600" dirty="0"/>
              <a:t>الثالث</a:t>
            </a:r>
          </a:p>
          <a:p>
            <a:pPr algn="r" rtl="1">
              <a:lnSpc>
                <a:spcPct val="100000"/>
              </a:lnSpc>
            </a:pPr>
            <a:r>
              <a:rPr lang="ar-SA" sz="2400" b="0" dirty="0"/>
              <a:t>الرباط، 6-7 أيار/مايو 2017 </a:t>
            </a:r>
          </a:p>
          <a:p>
            <a:pPr algn="r" rtl="1">
              <a:lnSpc>
                <a:spcPct val="100000"/>
              </a:lnSpc>
            </a:pPr>
            <a:endParaRPr lang="ar-SA" sz="1500" dirty="0"/>
          </a:p>
          <a:p>
            <a:pPr algn="r" rtl="1">
              <a:lnSpc>
                <a:spcPct val="100000"/>
              </a:lnSpc>
            </a:pPr>
            <a:r>
              <a:rPr lang="ar-SA" sz="2400" dirty="0"/>
              <a:t>البند </a:t>
            </a:r>
            <a:r>
              <a:rPr lang="en-US" sz="2400" dirty="0" smtClean="0"/>
              <a:t>7</a:t>
            </a:r>
            <a:r>
              <a:rPr lang="ar-SA" sz="2400" dirty="0" smtClean="0"/>
              <a:t> </a:t>
            </a:r>
            <a:r>
              <a:rPr lang="ar-SA" sz="2400" dirty="0"/>
              <a:t>من جدول الأعمال المؤقت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5288" y="4062080"/>
            <a:ext cx="59931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LB" sz="2400" b="1" dirty="0" smtClean="0">
                <a:solidFill>
                  <a:schemeClr val="bg1"/>
                </a:solidFill>
              </a:rPr>
              <a:t> برنامج التعاون الفني في </a:t>
            </a:r>
            <a:r>
              <a:rPr lang="ar-LB" sz="2400" b="1" dirty="0" err="1" smtClean="0">
                <a:solidFill>
                  <a:schemeClr val="bg1"/>
                </a:solidFill>
              </a:rPr>
              <a:t>الإسكوا</a:t>
            </a:r>
            <a:r>
              <a:rPr lang="ar-LB" sz="2400" b="1" dirty="0" smtClean="0">
                <a:solidFill>
                  <a:schemeClr val="bg1"/>
                </a:solidFill>
              </a:rPr>
              <a:t>: </a:t>
            </a:r>
          </a:p>
          <a:p>
            <a:pPr algn="ctr"/>
            <a:r>
              <a:rPr lang="ar-LB" sz="2400" b="1" dirty="0" smtClean="0">
                <a:solidFill>
                  <a:schemeClr val="bg1"/>
                </a:solidFill>
              </a:rPr>
              <a:t>التقدم المحرز في تنفيذ الأنشطة  المقررة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r"/>
            <a:r>
              <a:rPr lang="ar-LB" dirty="0" smtClean="0"/>
              <a:t>توطيد التعاون والتكامل الإقليمي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142890" y="2864386"/>
            <a:ext cx="3408572" cy="2159306"/>
          </a:xfrm>
        </p:spPr>
        <p:txBody>
          <a:bodyPr/>
          <a:lstStyle/>
          <a:p>
            <a:pPr algn="just" rtl="1"/>
            <a:r>
              <a:rPr lang="ar-SA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شارك</a:t>
            </a:r>
            <a:r>
              <a:rPr lang="ar-LB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وفد من السودان وموريتانيا واليمن، بدعم وتمويل من </a:t>
            </a:r>
            <a:r>
              <a:rPr lang="ar-LB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الإسكوا</a:t>
            </a:r>
            <a:r>
              <a:rPr lang="ar-LB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،</a:t>
            </a:r>
            <a:r>
              <a:rPr lang="ar-SA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في المؤتمر</a:t>
            </a:r>
            <a:r>
              <a:rPr lang="ar-LB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ar-SA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ar-LB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just" rtl="1"/>
            <a:endParaRPr lang="ar-LB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 rtl="1"/>
            <a:r>
              <a:rPr lang="ar-LB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”</a:t>
            </a:r>
            <a:r>
              <a:rPr lang="ar-SA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نحو نهج متكامل لتنفيذ خطة عمل اسطنبول: </a:t>
            </a:r>
            <a:r>
              <a:rPr lang="ar-LB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آراء من أقل </a:t>
            </a:r>
            <a:r>
              <a:rPr lang="ar-SA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البلدان الأفريقية والعربية نمواً</a:t>
            </a:r>
            <a:r>
              <a:rPr lang="ar-LB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“، </a:t>
            </a:r>
          </a:p>
          <a:p>
            <a:pPr algn="ctr" rtl="1"/>
            <a:endParaRPr lang="ar-LB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 rtl="1"/>
            <a:r>
              <a:rPr lang="ar-LB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أنطاليا</a:t>
            </a:r>
            <a:r>
              <a:rPr lang="ar-LB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، تركيا، أيار/مايو 2016</a:t>
            </a:r>
            <a:r>
              <a:rPr lang="ar-SA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  </a:t>
            </a:r>
            <a:endParaRPr lang="en-US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r" rtl="1"/>
            <a:endParaRPr lang="ar-LB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 descr="Press_Release_Closing_MT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36405" y="2214390"/>
            <a:ext cx="3565439" cy="3449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ESCWA PPT P-1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Placeholder 1"/>
          <p:cNvSpPr txBox="1">
            <a:spLocks/>
          </p:cNvSpPr>
          <p:nvPr/>
        </p:nvSpPr>
        <p:spPr>
          <a:xfrm>
            <a:off x="1096963" y="1146175"/>
            <a:ext cx="6950075" cy="328613"/>
          </a:xfrm>
          <a:prstGeom prst="rect">
            <a:avLst/>
          </a:prstGeom>
        </p:spPr>
        <p:txBody>
          <a:bodyPr lIns="0" tIns="0" rIns="0" bIns="0"/>
          <a:lstStyle/>
          <a:p>
            <a:pPr marL="342900" indent="-342900" algn="r" eaLnBrk="0" hangingPunct="0">
              <a:lnSpc>
                <a:spcPts val="2700"/>
              </a:lnSpc>
              <a:buFont typeface="Arial" pitchFamily="34" charset="0"/>
              <a:buNone/>
            </a:pPr>
            <a:r>
              <a:rPr lang="ar-SA" sz="3600" b="1" dirty="0">
                <a:solidFill>
                  <a:srgbClr val="595959"/>
                </a:solidFill>
              </a:rPr>
              <a:t>شكراً</a:t>
            </a:r>
            <a:endParaRPr lang="en-US" sz="3600" b="1" dirty="0">
              <a:solidFill>
                <a:srgbClr val="595959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 rtl="1"/>
            <a:r>
              <a:rPr lang="ar-LB" dirty="0" smtClean="0"/>
              <a:t>التقدّم المحرز نحو تنفيذ أنشطة التعاون الفني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just" rtl="1">
              <a:lnSpc>
                <a:spcPct val="100000"/>
              </a:lnSpc>
            </a:pPr>
            <a:r>
              <a:rPr lang="ar-LB" sz="1600" dirty="0" smtClean="0"/>
              <a:t>عُقد </a:t>
            </a:r>
            <a:r>
              <a:rPr lang="ar-SA" sz="1600" dirty="0" smtClean="0"/>
              <a:t>الاجتماع الأخير لشبكة التعاون الفني لتبادل المعرفة في الدوحة، قطر، بتاريخ 12 كانون الأول/ديسمبر 2016</a:t>
            </a:r>
            <a:r>
              <a:rPr lang="ar-LB" sz="1600" dirty="0" smtClean="0"/>
              <a:t>،</a:t>
            </a:r>
            <a:r>
              <a:rPr lang="ar-SA" sz="1600" dirty="0" smtClean="0"/>
              <a:t> </a:t>
            </a:r>
            <a:r>
              <a:rPr lang="ar-LB" sz="1600" dirty="0" smtClean="0"/>
              <a:t>ب</a:t>
            </a:r>
            <a:r>
              <a:rPr lang="ar-SA" sz="1600" dirty="0" smtClean="0"/>
              <a:t>هدف </a:t>
            </a:r>
            <a:r>
              <a:rPr lang="ar-LB" sz="1600" dirty="0" smtClean="0"/>
              <a:t>إ</a:t>
            </a:r>
            <a:r>
              <a:rPr lang="ar-SA" sz="1600" dirty="0" smtClean="0"/>
              <a:t>عادة تفعيل شبكة التعاون الفني</a:t>
            </a:r>
            <a:r>
              <a:rPr lang="ar-LB" sz="1600" dirty="0" smtClean="0"/>
              <a:t>، وذلك </a:t>
            </a:r>
            <a:r>
              <a:rPr lang="ar-SA" sz="1600" dirty="0" smtClean="0"/>
              <a:t>تطبيقاً للتوصيات </a:t>
            </a:r>
            <a:r>
              <a:rPr lang="ar-LB" sz="1600" dirty="0" smtClean="0"/>
              <a:t>الصادرة عن </a:t>
            </a:r>
            <a:r>
              <a:rPr lang="ar-LB" sz="1600" dirty="0" err="1" smtClean="0"/>
              <a:t>ا</a:t>
            </a:r>
            <a:r>
              <a:rPr lang="ar-SA" sz="1600" dirty="0" smtClean="0"/>
              <a:t>لاجتماع الثاني للجنة </a:t>
            </a:r>
            <a:r>
              <a:rPr lang="ar-EG" sz="1600" dirty="0" smtClean="0"/>
              <a:t>التنفيذية </a:t>
            </a:r>
            <a:r>
              <a:rPr lang="ar-LB" sz="1600" dirty="0" smtClean="0"/>
              <a:t>(</a:t>
            </a:r>
            <a:r>
              <a:rPr lang="ar-SA" sz="1600" dirty="0" smtClean="0"/>
              <a:t>عمّان، 14-16 كانون الأول/ديسمبر</a:t>
            </a:r>
            <a:r>
              <a:rPr lang="ar-LB" sz="1600" dirty="0" smtClean="0"/>
              <a:t> 2015).</a:t>
            </a:r>
            <a:r>
              <a:rPr lang="ar-SA" sz="1600" dirty="0" smtClean="0"/>
              <a:t> </a:t>
            </a:r>
            <a:r>
              <a:rPr lang="ar-LB" sz="1600" dirty="0" smtClean="0"/>
              <a:t>و</a:t>
            </a:r>
            <a:r>
              <a:rPr lang="ar-SA" sz="1600" dirty="0" smtClean="0"/>
              <a:t>قد تطرّق إلى اختصاصات عمل الشبكة والشروط المرجعية لدور أعضائها، في ضوء التوجّه الجديد لبرنامج التعاون الفني</a:t>
            </a:r>
            <a:r>
              <a:rPr lang="ar-LB" sz="1600" dirty="0" smtClean="0"/>
              <a:t>.</a:t>
            </a:r>
          </a:p>
          <a:p>
            <a:pPr algn="just" rtl="1">
              <a:lnSpc>
                <a:spcPct val="100000"/>
              </a:lnSpc>
            </a:pP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r" rtl="1"/>
            <a:r>
              <a:rPr lang="ar-SA" sz="2400" dirty="0" smtClean="0"/>
              <a:t>التوجّه الجديد لبرنامج التعاون الفني</a:t>
            </a:r>
            <a:endParaRPr lang="en-US" dirty="0" smtClean="0"/>
          </a:p>
          <a:p>
            <a:pPr algn="r" rtl="1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1615419" y="4106333"/>
            <a:ext cx="6971369" cy="1703702"/>
          </a:xfrm>
        </p:spPr>
        <p:txBody>
          <a:bodyPr/>
          <a:lstStyle/>
          <a:p>
            <a:pPr algn="r" rtl="1"/>
            <a:r>
              <a:rPr lang="ar-SA" sz="1800" dirty="0" smtClean="0"/>
              <a:t>يسعى البرنامج منذ فترة السنتين 2015-2016 إلى تحسين فعالية أدائه وكفاءته من خلال رؤية جديدة لتطوير هذا التعاون</a:t>
            </a:r>
            <a:r>
              <a:rPr lang="ar-LB" sz="1800" dirty="0" smtClean="0"/>
              <a:t>:</a:t>
            </a:r>
          </a:p>
          <a:p>
            <a:pPr algn="r" rtl="1"/>
            <a:endParaRPr lang="ar-LB" sz="1800" dirty="0" smtClean="0"/>
          </a:p>
          <a:p>
            <a:pPr algn="r" rtl="1"/>
            <a:r>
              <a:rPr lang="ar-LB" sz="1800" dirty="0" smtClean="0"/>
              <a:t>1- اعتماد نهج برنامجي يرتكز على </a:t>
            </a:r>
            <a:r>
              <a:rPr lang="ar-SA" sz="1800" dirty="0" smtClean="0"/>
              <a:t>التخطيط </a:t>
            </a:r>
            <a:r>
              <a:rPr lang="ar-LB" sz="1800" dirty="0" smtClean="0"/>
              <a:t>على الأمدين المتوسط </a:t>
            </a:r>
            <a:r>
              <a:rPr lang="ar-LB" sz="1800" dirty="0" err="1" smtClean="0"/>
              <a:t>و</a:t>
            </a:r>
            <a:r>
              <a:rPr lang="ar-SA" sz="1800" dirty="0" smtClean="0"/>
              <a:t>الطويل</a:t>
            </a:r>
            <a:r>
              <a:rPr lang="en-US" sz="1800" dirty="0" smtClean="0"/>
              <a:t> </a:t>
            </a:r>
            <a:r>
              <a:rPr lang="ar-LB" sz="1800" dirty="0" smtClean="0"/>
              <a:t>(مذكرات تفاهم ثنائية حول التعاون الفني)</a:t>
            </a:r>
            <a:endParaRPr lang="ar-SA" sz="1800" dirty="0" smtClean="0"/>
          </a:p>
          <a:p>
            <a:pPr algn="r" rtl="1"/>
            <a:r>
              <a:rPr lang="ar-LB" sz="1800" dirty="0" smtClean="0"/>
              <a:t>2- </a:t>
            </a:r>
            <a:r>
              <a:rPr lang="ar-SA" sz="1800" dirty="0" smtClean="0"/>
              <a:t>توطيد التعاون والتكامل الإقليمي وكذلك التعاون بين بلدان الجنوب</a:t>
            </a:r>
            <a:r>
              <a:rPr lang="ar-LB" sz="1800" dirty="0" smtClean="0"/>
              <a:t> مع التركيز على البلدان العربية الأقل نمّوًا</a:t>
            </a:r>
          </a:p>
          <a:p>
            <a:pPr algn="r" rtl="1"/>
            <a:r>
              <a:rPr lang="ar-LB" sz="1800" dirty="0" smtClean="0"/>
              <a:t>3- </a:t>
            </a:r>
            <a:r>
              <a:rPr lang="ar-SA" sz="1800" dirty="0" smtClean="0"/>
              <a:t>تحسين عمليات التواصل مع الشركاء وتدفّق المعلومات</a:t>
            </a:r>
            <a:r>
              <a:rPr lang="ar-LB" sz="1800" dirty="0" smtClean="0"/>
              <a:t> والمساءلة</a:t>
            </a:r>
          </a:p>
        </p:txBody>
      </p:sp>
      <p:pic>
        <p:nvPicPr>
          <p:cNvPr id="12" name="Picture Placeholder 11" descr="s_s_generic2_03.jpg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20051" r="20051"/>
          <a:stretch>
            <a:fillRect/>
          </a:stretch>
        </p:blipFill>
        <p:spPr>
          <a:xfrm>
            <a:off x="4197515" y="1898012"/>
            <a:ext cx="2033950" cy="1844255"/>
          </a:xfrm>
        </p:spPr>
      </p:pic>
      <p:pic>
        <p:nvPicPr>
          <p:cNvPr id="9" name="Picture Placeholder 8" descr="MoU.jpg"/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t="3237" b="9941"/>
          <a:stretch>
            <a:fillRect/>
          </a:stretch>
        </p:blipFill>
        <p:spPr>
          <a:xfrm>
            <a:off x="6764867" y="1898650"/>
            <a:ext cx="1821921" cy="1843617"/>
          </a:xfrm>
        </p:spPr>
      </p:pic>
      <p:pic>
        <p:nvPicPr>
          <p:cNvPr id="14" name="Picture Placeholder 13" descr="benefits-communication-strategy.jpg"/>
          <p:cNvPicPr>
            <a:picLocks noGrp="1" noChangeAspect="1"/>
          </p:cNvPicPr>
          <p:nvPr>
            <p:ph type="pic" sz="quarter" idx="16"/>
          </p:nvPr>
        </p:nvPicPr>
        <p:blipFill>
          <a:blip r:embed="rId5"/>
          <a:srcRect l="10425" r="10425"/>
          <a:stretch>
            <a:fillRect/>
          </a:stretch>
        </p:blipFill>
        <p:spPr>
          <a:xfrm>
            <a:off x="1614714" y="1898650"/>
            <a:ext cx="2020851" cy="1843617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r" rtl="1"/>
            <a:r>
              <a:rPr lang="ar-LB" sz="2400" dirty="0" smtClean="0"/>
              <a:t>تنظيم جولات دراسية إلى مقرّ </a:t>
            </a:r>
            <a:r>
              <a:rPr lang="ar-LB" sz="2400" dirty="0" err="1" smtClean="0"/>
              <a:t>الإسكوا</a:t>
            </a:r>
            <a:r>
              <a:rPr lang="ar-LB" sz="2400" dirty="0" smtClean="0"/>
              <a:t> </a:t>
            </a:r>
            <a:endParaRPr lang="en-US" sz="2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5590940" y="2784547"/>
            <a:ext cx="2962510" cy="2996588"/>
          </a:xfrm>
        </p:spPr>
        <p:txBody>
          <a:bodyPr/>
          <a:lstStyle/>
          <a:p>
            <a:pPr algn="just" rtl="1"/>
            <a:r>
              <a:rPr lang="ar-SA" sz="1800" b="0" dirty="0" smtClean="0">
                <a:solidFill>
                  <a:srgbClr val="595959"/>
                </a:solidFill>
              </a:rPr>
              <a:t>نظّمت </a:t>
            </a:r>
            <a:r>
              <a:rPr lang="ar-SA" sz="1800" b="0" dirty="0" err="1" smtClean="0">
                <a:solidFill>
                  <a:srgbClr val="595959"/>
                </a:solidFill>
              </a:rPr>
              <a:t>الإسكوا</a:t>
            </a:r>
            <a:r>
              <a:rPr lang="ar-SA" sz="1800" b="0" dirty="0" smtClean="0">
                <a:solidFill>
                  <a:srgbClr val="595959"/>
                </a:solidFill>
              </a:rPr>
              <a:t> زيارة </a:t>
            </a:r>
            <a:r>
              <a:rPr lang="ar-LB" sz="1800" b="0" dirty="0" smtClean="0">
                <a:solidFill>
                  <a:srgbClr val="595959"/>
                </a:solidFill>
              </a:rPr>
              <a:t>إلى بيت الأمم المتحدة في بيروت </a:t>
            </a:r>
            <a:r>
              <a:rPr lang="ar-SA" sz="1800" b="0" dirty="0" smtClean="0">
                <a:solidFill>
                  <a:srgbClr val="595959"/>
                </a:solidFill>
              </a:rPr>
              <a:t>لوفدين من كلّ من المملكة المغربية</a:t>
            </a:r>
            <a:r>
              <a:rPr lang="ar-LB" sz="1800" b="0" dirty="0" smtClean="0">
                <a:solidFill>
                  <a:srgbClr val="595959"/>
                </a:solidFill>
              </a:rPr>
              <a:t> (</a:t>
            </a:r>
            <a:r>
              <a:rPr lang="ar-SA" sz="1800" b="0" dirty="0" smtClean="0">
                <a:solidFill>
                  <a:srgbClr val="595959"/>
                </a:solidFill>
              </a:rPr>
              <a:t>31 آذار/مارس </a:t>
            </a:r>
            <a:r>
              <a:rPr lang="ar-LB" sz="1800" b="0" dirty="0" smtClean="0">
                <a:solidFill>
                  <a:srgbClr val="595959"/>
                </a:solidFill>
              </a:rPr>
              <a:t>–</a:t>
            </a:r>
            <a:r>
              <a:rPr lang="ar-SA" sz="1800" b="0" dirty="0" smtClean="0">
                <a:solidFill>
                  <a:srgbClr val="595959"/>
                </a:solidFill>
              </a:rPr>
              <a:t> 1 نيسان/أبريل 2016)</a:t>
            </a:r>
            <a:r>
              <a:rPr lang="ar-LB" sz="1800" b="0" dirty="0" smtClean="0">
                <a:solidFill>
                  <a:srgbClr val="595959"/>
                </a:solidFill>
              </a:rPr>
              <a:t> و</a:t>
            </a:r>
            <a:r>
              <a:rPr lang="ar-SA" sz="1800" b="0" dirty="0" smtClean="0">
                <a:solidFill>
                  <a:srgbClr val="595959"/>
                </a:solidFill>
              </a:rPr>
              <a:t>دولة فلسطين (12-13 أيار/مايو 2016) حيث التقى أعضاء الوفدين بممثّلين عن كلّ من البرامج الفرعية السبعة في </a:t>
            </a:r>
            <a:r>
              <a:rPr lang="ar-SA" sz="1800" b="0" dirty="0" err="1" smtClean="0">
                <a:solidFill>
                  <a:srgbClr val="595959"/>
                </a:solidFill>
              </a:rPr>
              <a:t>الإسكوا</a:t>
            </a:r>
            <a:r>
              <a:rPr lang="ar-SA" sz="1800" b="0" dirty="0" smtClean="0">
                <a:solidFill>
                  <a:srgbClr val="595959"/>
                </a:solidFill>
              </a:rPr>
              <a:t> بالإضافة إلى وحدة </a:t>
            </a:r>
            <a:r>
              <a:rPr lang="ar-SA" sz="1800" b="0" dirty="0" err="1" smtClean="0">
                <a:solidFill>
                  <a:srgbClr val="595959"/>
                </a:solidFill>
              </a:rPr>
              <a:t>الإسكوا</a:t>
            </a:r>
            <a:r>
              <a:rPr lang="ar-SA" sz="1800" b="0" dirty="0" smtClean="0">
                <a:solidFill>
                  <a:srgbClr val="595959"/>
                </a:solidFill>
              </a:rPr>
              <a:t> حول أجندة التنمية المستدامة 2030</a:t>
            </a:r>
            <a:r>
              <a:rPr lang="ar-LB" sz="1800" b="0" dirty="0" smtClean="0">
                <a:solidFill>
                  <a:srgbClr val="595959"/>
                </a:solidFill>
              </a:rPr>
              <a:t>. </a:t>
            </a:r>
            <a:endParaRPr lang="en-US" sz="1800" b="0" dirty="0" smtClean="0">
              <a:solidFill>
                <a:srgbClr val="595959"/>
              </a:solidFill>
            </a:endParaRPr>
          </a:p>
        </p:txBody>
      </p:sp>
      <p:pic>
        <p:nvPicPr>
          <p:cNvPr id="6" name="Picture 5" descr="20160331_1248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58468" y="2454041"/>
            <a:ext cx="4489253" cy="33270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r" rtl="1"/>
            <a:r>
              <a:rPr lang="ar-LB" sz="2400" dirty="0" smtClean="0"/>
              <a:t>توقيع مذكرات تفاهم ثنائية متوسطة الأمد حول التعاون الفني</a:t>
            </a:r>
            <a:endParaRPr lang="en-US" sz="2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364360" y="2093205"/>
            <a:ext cx="7187296" cy="1954666"/>
          </a:xfrm>
        </p:spPr>
        <p:txBody>
          <a:bodyPr/>
          <a:lstStyle/>
          <a:p>
            <a:pPr algn="just" rtl="1"/>
            <a:r>
              <a:rPr lang="ar-LB" sz="1800" b="0" dirty="0" smtClean="0">
                <a:solidFill>
                  <a:srgbClr val="595959"/>
                </a:solidFill>
              </a:rPr>
              <a:t>في مجال التعاون الفني، وقّعت </a:t>
            </a:r>
            <a:r>
              <a:rPr lang="ar-LB" sz="1800" b="0" dirty="0" err="1" smtClean="0">
                <a:solidFill>
                  <a:srgbClr val="595959"/>
                </a:solidFill>
              </a:rPr>
              <a:t>الإسكوا</a:t>
            </a:r>
            <a:r>
              <a:rPr lang="ar-LB" sz="1800" b="0" dirty="0" smtClean="0">
                <a:solidFill>
                  <a:srgbClr val="595959"/>
                </a:solidFill>
              </a:rPr>
              <a:t>:</a:t>
            </a:r>
          </a:p>
          <a:p>
            <a:pPr algn="just" rtl="1"/>
            <a:endParaRPr lang="ar-LB" sz="1800" b="0" dirty="0" smtClean="0">
              <a:solidFill>
                <a:srgbClr val="595959"/>
              </a:solidFill>
            </a:endParaRPr>
          </a:p>
          <a:p>
            <a:pPr algn="just" rtl="1">
              <a:buFont typeface="Arial" pitchFamily="34" charset="0"/>
              <a:buChar char="•"/>
            </a:pPr>
            <a:r>
              <a:rPr lang="ar-LB" sz="1800" b="0" dirty="0" smtClean="0">
                <a:solidFill>
                  <a:srgbClr val="595959"/>
                </a:solidFill>
              </a:rPr>
              <a:t> مذكرة تفاهم مع حكومة الجمهورية الإسلامية الموريتانية (21 كانون الأول/ديسمبر 2016)؛</a:t>
            </a:r>
          </a:p>
          <a:p>
            <a:pPr algn="just" rtl="1">
              <a:buFont typeface="Arial" pitchFamily="34" charset="0"/>
              <a:buChar char="•"/>
            </a:pPr>
            <a:r>
              <a:rPr lang="ar-LB" sz="1800" b="0" dirty="0" smtClean="0">
                <a:solidFill>
                  <a:srgbClr val="595959"/>
                </a:solidFill>
              </a:rPr>
              <a:t>مذكرة تفاهم مع وزارة الشؤون العامة </a:t>
            </a:r>
            <a:r>
              <a:rPr lang="ar-LB" sz="1800" b="0" dirty="0" err="1" smtClean="0">
                <a:solidFill>
                  <a:srgbClr val="595959"/>
                </a:solidFill>
              </a:rPr>
              <a:t>والحكامة</a:t>
            </a:r>
            <a:r>
              <a:rPr lang="ar-LB" sz="1800" b="0" dirty="0" smtClean="0">
                <a:solidFill>
                  <a:srgbClr val="595959"/>
                </a:solidFill>
              </a:rPr>
              <a:t> المغربية (17 آذار/مارس 2017)؛</a:t>
            </a:r>
          </a:p>
          <a:p>
            <a:pPr algn="just" rtl="1">
              <a:buFont typeface="Arial" pitchFamily="34" charset="0"/>
              <a:buChar char="•"/>
            </a:pPr>
            <a:r>
              <a:rPr lang="ar-LB" sz="1800" b="0" dirty="0" smtClean="0">
                <a:solidFill>
                  <a:srgbClr val="595959"/>
                </a:solidFill>
              </a:rPr>
              <a:t>مذكرة تفاهم مع السودان (24 نيسان/أبريل 2017)؛</a:t>
            </a:r>
          </a:p>
          <a:p>
            <a:pPr algn="just" rtl="1"/>
            <a:endParaRPr lang="en-US" sz="1800" b="0" dirty="0" smtClean="0">
              <a:solidFill>
                <a:srgbClr val="595959"/>
              </a:solidFill>
            </a:endParaRPr>
          </a:p>
        </p:txBody>
      </p:sp>
      <p:pic>
        <p:nvPicPr>
          <p:cNvPr id="8194" name="Picture 2" descr="نتيجة بحث الصور عن ‪mauritania flag‬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65179" y="4620826"/>
            <a:ext cx="1654864" cy="958295"/>
          </a:xfrm>
          <a:prstGeom prst="rect">
            <a:avLst/>
          </a:prstGeom>
          <a:noFill/>
        </p:spPr>
      </p:pic>
      <p:sp>
        <p:nvSpPr>
          <p:cNvPr id="8196" name="AutoShape 4" descr="نتيجة بحث الصور عن ‪sudan flag‬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98" name="AutoShape 6" descr="نتيجة بحث الصور عن ‪sudan flag‬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00" name="AutoShape 8" descr="نتيجة بحث الصور عن ‪sudan flag‬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02" name="AutoShape 10" descr="نتيجة بحث الصور عن ‪sudan flag‬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04" name="AutoShape 12" descr="نتيجة بحث الصور عن ‪sudan flag‬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" name="Picture 11" descr="sudan fla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4360" y="4620826"/>
            <a:ext cx="1569559" cy="958295"/>
          </a:xfrm>
          <a:prstGeom prst="rect">
            <a:avLst/>
          </a:prstGeom>
        </p:spPr>
      </p:pic>
      <p:sp>
        <p:nvSpPr>
          <p:cNvPr id="8206" name="AutoShape 14" descr="نتيجة بحث الصور عن ‪tunisia flag‬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08" name="AutoShape 16" descr="نتيجة بحث الصور عن ‪tunisia flag‬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7" name="Picture 16" descr="Morocco fla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5909" y="4620826"/>
            <a:ext cx="1696598" cy="958295"/>
          </a:xfrm>
          <a:prstGeom prst="rect">
            <a:avLst/>
          </a:prstGeom>
        </p:spPr>
      </p:pic>
      <p:pic>
        <p:nvPicPr>
          <p:cNvPr id="18" name="Picture 17" descr="ESCWA Logo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19115" y="3630807"/>
            <a:ext cx="1209023" cy="19483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r" rtl="1"/>
            <a:r>
              <a:rPr lang="ar-LB" sz="2400" dirty="0" smtClean="0"/>
              <a:t>عقد ورش عمل وطنية حول التعاون الفني </a:t>
            </a:r>
            <a:endParaRPr lang="en-US" sz="2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999864" y="2236424"/>
            <a:ext cx="3551792" cy="3506085"/>
          </a:xfrm>
        </p:spPr>
        <p:txBody>
          <a:bodyPr/>
          <a:lstStyle/>
          <a:p>
            <a:pPr algn="just" rtl="1"/>
            <a:r>
              <a:rPr lang="ar-LB" sz="1800" b="0" dirty="0" smtClean="0">
                <a:solidFill>
                  <a:srgbClr val="595959"/>
                </a:solidFill>
              </a:rPr>
              <a:t>وقد نظّم قسم تخطيط البرامج والتعاون الفني  ورشة عمل في تونس، يومي 13 و14 آذار/مارس 2017 بالتعاون مع الوكالة التونسية للتعاون الفني، تحت عنوان "تعزيز التعاون الفني بين تونس </a:t>
            </a:r>
            <a:r>
              <a:rPr lang="ar-LB" sz="1800" b="0" dirty="0" err="1" smtClean="0">
                <a:solidFill>
                  <a:srgbClr val="595959"/>
                </a:solidFill>
              </a:rPr>
              <a:t>والإسكوا</a:t>
            </a:r>
            <a:r>
              <a:rPr lang="ar-LB" sz="1800" b="0" dirty="0" smtClean="0">
                <a:solidFill>
                  <a:srgbClr val="595959"/>
                </a:solidFill>
              </a:rPr>
              <a:t>” لمراجعة أولويات الدول مع الجهات الوزارية المعنية في ظلّ التغيّرات السريعة في المنطقة والالتزامات التنموية الدولية المتزايدة. </a:t>
            </a:r>
          </a:p>
          <a:p>
            <a:pPr algn="just" rtl="1"/>
            <a:endParaRPr lang="ar-LB" sz="1800" b="0" dirty="0" smtClean="0">
              <a:solidFill>
                <a:srgbClr val="595959"/>
              </a:solidFill>
            </a:endParaRPr>
          </a:p>
          <a:p>
            <a:pPr algn="just" rtl="1"/>
            <a:r>
              <a:rPr lang="ar-LB" sz="1800" b="0" dirty="0" smtClean="0">
                <a:solidFill>
                  <a:srgbClr val="595959"/>
                </a:solidFill>
              </a:rPr>
              <a:t>ويتمّ التحضير </a:t>
            </a:r>
            <a:r>
              <a:rPr lang="ar-LB" sz="1800" b="0" dirty="0" err="1" smtClean="0">
                <a:solidFill>
                  <a:srgbClr val="595959"/>
                </a:solidFill>
              </a:rPr>
              <a:t>لورشات</a:t>
            </a:r>
            <a:r>
              <a:rPr lang="ar-LB" sz="1800" b="0" dirty="0" smtClean="0">
                <a:solidFill>
                  <a:srgbClr val="595959"/>
                </a:solidFill>
              </a:rPr>
              <a:t> مماثلة في عدد من الدول الأعضاء الأخرى منها السودان والكويت وموريتانيا.</a:t>
            </a:r>
            <a:endParaRPr lang="en-US" sz="1800" b="0" dirty="0" smtClean="0">
              <a:solidFill>
                <a:srgbClr val="595959"/>
              </a:solidFill>
            </a:endParaRPr>
          </a:p>
        </p:txBody>
      </p:sp>
      <p:pic>
        <p:nvPicPr>
          <p:cNvPr id="6" name="Picture 5" descr="Untitled.png"/>
          <p:cNvPicPr>
            <a:picLocks noChangeAspect="1"/>
          </p:cNvPicPr>
          <p:nvPr/>
        </p:nvPicPr>
        <p:blipFill>
          <a:blip r:embed="rId3"/>
          <a:srcRect r="53929" b="50959"/>
          <a:stretch>
            <a:fillRect/>
          </a:stretch>
        </p:blipFill>
        <p:spPr>
          <a:xfrm>
            <a:off x="935538" y="2633032"/>
            <a:ext cx="382492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r"/>
            <a:r>
              <a:rPr lang="ar-LB" dirty="0" smtClean="0"/>
              <a:t>توطيد التعاون والتكامل الإقليمي</a:t>
            </a:r>
            <a:endParaRPr lang="en-US" dirty="0"/>
          </a:p>
        </p:txBody>
      </p:sp>
      <p:pic>
        <p:nvPicPr>
          <p:cNvPr id="5" name="Picture 4" descr="LCDs.jpg"/>
          <p:cNvPicPr>
            <a:picLocks noChangeAspect="1"/>
          </p:cNvPicPr>
          <p:nvPr/>
        </p:nvPicPr>
        <p:blipFill>
          <a:blip r:embed="rId3" cstate="print">
            <a:lum bright="11000"/>
          </a:blip>
          <a:stretch>
            <a:fillRect/>
          </a:stretch>
        </p:blipFill>
        <p:spPr>
          <a:xfrm>
            <a:off x="1614714" y="2076615"/>
            <a:ext cx="6570818" cy="306826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64557" y="5308727"/>
            <a:ext cx="642097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Source: ITU, based on data from UN-OHRLLS (United Nations Office of the High Representative for the Least Developed Countries, Landlocked Developing Countries and Small Island Developing States) (</a:t>
            </a:r>
            <a:r>
              <a:rPr lang="en-US" sz="900" dirty="0" smtClean="0">
                <a:hlinkClick r:id="rId4"/>
              </a:rPr>
              <a:t>www.unohrlls.org/en/ldc/related/62/</a:t>
            </a:r>
            <a:r>
              <a:rPr lang="en-US" sz="900" dirty="0" smtClean="0"/>
              <a:t>). The map is from the United Nations Cartographic Section (Map No. 4170, Rev.10, May 2010).</a:t>
            </a:r>
            <a:endParaRPr lang="en-US" sz="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r"/>
            <a:r>
              <a:rPr lang="ar-LB" dirty="0" smtClean="0"/>
              <a:t>توطيد التعاون والتكامل الإقليمي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5662670" y="2267080"/>
            <a:ext cx="2890779" cy="3375025"/>
          </a:xfrm>
        </p:spPr>
        <p:txBody>
          <a:bodyPr/>
          <a:lstStyle/>
          <a:p>
            <a:pPr algn="r" rtl="1"/>
            <a:endParaRPr lang="ar-LB" dirty="0" smtClean="0"/>
          </a:p>
          <a:p>
            <a:pPr algn="just" rtl="1"/>
            <a:r>
              <a:rPr lang="ar-SA" dirty="0" smtClean="0"/>
              <a:t>نظّمت </a:t>
            </a:r>
            <a:r>
              <a:rPr lang="ar-SA" dirty="0" err="1" smtClean="0"/>
              <a:t>الإسكوا</a:t>
            </a:r>
            <a:r>
              <a:rPr lang="ar-SA" dirty="0" smtClean="0"/>
              <a:t> في عام 2015 مجموعة من ورش العمل التدريبية التي اختتمت بجولة دراسية في الهند، شارك فيها عدد من صانعي القرار في كلّ من: الأردن، </a:t>
            </a:r>
            <a:r>
              <a:rPr lang="ar-LB" dirty="0" smtClean="0"/>
              <a:t>و</a:t>
            </a:r>
            <a:r>
              <a:rPr lang="ar-SA" dirty="0" smtClean="0"/>
              <a:t>سلطنة عُمان، </a:t>
            </a:r>
            <a:r>
              <a:rPr lang="ar-LB" dirty="0" smtClean="0"/>
              <a:t>و</a:t>
            </a:r>
            <a:r>
              <a:rPr lang="ar-SA" dirty="0" smtClean="0"/>
              <a:t>السودان، والمغرب، هدفت إلى تعزيز معرفتهم وبناء قدراتهم على إيجاد بيئة مواتية للاستثمار في مجال التكنولوجيا الخضراء الملائمة في المناطق الريفية العربية</a:t>
            </a:r>
            <a:r>
              <a:rPr lang="ar-LB" dirty="0" smtClean="0"/>
              <a:t>.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3382" y="2267080"/>
            <a:ext cx="4605051" cy="34117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r"/>
            <a:r>
              <a:rPr lang="ar-LB" dirty="0" smtClean="0"/>
              <a:t>توطيد التعاون والتكامل الإقليمي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5299113" y="2335576"/>
            <a:ext cx="3408572" cy="3375025"/>
          </a:xfrm>
        </p:spPr>
        <p:txBody>
          <a:bodyPr/>
          <a:lstStyle/>
          <a:p>
            <a:pPr algn="just" rtl="1"/>
            <a:r>
              <a:rPr lang="ar-SA" dirty="0" smtClean="0"/>
              <a:t>نظّمت </a:t>
            </a:r>
            <a:r>
              <a:rPr lang="ar-SA" dirty="0" err="1" smtClean="0"/>
              <a:t>الإسكوا</a:t>
            </a:r>
            <a:r>
              <a:rPr lang="ar-SA" dirty="0" smtClean="0"/>
              <a:t> اجتماعاً لمديري برامج الحكومة الإلكترونية العرب على هامش القمة العالمية للحكومات </a:t>
            </a:r>
            <a:r>
              <a:rPr lang="en-US" dirty="0" smtClean="0"/>
              <a:t>)</a:t>
            </a:r>
            <a:r>
              <a:rPr lang="ar-SA" dirty="0" smtClean="0"/>
              <a:t>دبي، 8-10 شباط/فبراير</a:t>
            </a:r>
            <a:r>
              <a:rPr lang="ar-LB" dirty="0" smtClean="0"/>
              <a:t> 2016) </a:t>
            </a:r>
            <a:r>
              <a:rPr lang="ar-SA" dirty="0" smtClean="0"/>
              <a:t>في اليوم الأول للقمة.  وشارك في الاجتماع ممثلون عن 15 دولة عربية من البلدان الأعضاء في </a:t>
            </a:r>
            <a:r>
              <a:rPr lang="ar-SA" dirty="0" err="1" smtClean="0"/>
              <a:t>الإسكوا</a:t>
            </a:r>
            <a:r>
              <a:rPr lang="ar-SA" dirty="0" smtClean="0"/>
              <a:t>، ناقشوا مقترح النظام الداخلي لمجلس مديري الحكومة الإلكترونية العرب، المزمع تشكيله لتعزيز التعاون خصوصًا فيما بين بلدان الجنوب، وتبادل الخبرات وأفضل الممارسات بين الدول العربية في مجال الحكومة الإلكترونية.  </a:t>
            </a:r>
            <a:endParaRPr lang="en-US" dirty="0"/>
          </a:p>
        </p:txBody>
      </p:sp>
      <p:pic>
        <p:nvPicPr>
          <p:cNvPr id="5" name="Picture 4" descr="C:\Users\93692\Desktop\WGS ESCWA Event Photos\_CN4200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316" b="14060"/>
          <a:stretch>
            <a:fillRect/>
          </a:stretch>
        </p:blipFill>
        <p:spPr bwMode="auto">
          <a:xfrm>
            <a:off x="837282" y="2335576"/>
            <a:ext cx="4130408" cy="3165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18FDE"/>
      </a:accent1>
      <a:accent2>
        <a:srgbClr val="FFBF3F"/>
      </a:accent2>
      <a:accent3>
        <a:srgbClr val="CD545B"/>
      </a:accent3>
      <a:accent4>
        <a:srgbClr val="00B5E2"/>
      </a:accent4>
      <a:accent5>
        <a:srgbClr val="A4D65E"/>
      </a:accent5>
      <a:accent6>
        <a:srgbClr val="7566A0"/>
      </a:accent6>
      <a:hlink>
        <a:srgbClr val="009CA6"/>
      </a:hlink>
      <a:folHlink>
        <a:srgbClr val="97999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7316</TotalTime>
  <Words>564</Words>
  <Application>Microsoft Office PowerPoint</Application>
  <PresentationFormat>On-screen Show (4:3)</PresentationFormat>
  <Paragraphs>53</Paragraphs>
  <Slides>11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Slide 1</vt:lpstr>
      <vt:lpstr>التقدّم المحرز نحو تنفيذ أنشطة التعاون الفني 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>Quantum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Fares Sfeir</dc:creator>
  <cp:lastModifiedBy>875645</cp:lastModifiedBy>
  <cp:revision>228</cp:revision>
  <cp:lastPrinted>2017-05-02T06:31:57Z</cp:lastPrinted>
  <dcterms:created xsi:type="dcterms:W3CDTF">2011-12-13T13:03:18Z</dcterms:created>
  <dcterms:modified xsi:type="dcterms:W3CDTF">2017-05-02T07:48:30Z</dcterms:modified>
</cp:coreProperties>
</file>