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9" r:id="rId4"/>
    <p:sldId id="260" r:id="rId5"/>
    <p:sldId id="327" r:id="rId6"/>
    <p:sldId id="319" r:id="rId7"/>
    <p:sldId id="330" r:id="rId8"/>
    <p:sldId id="263" r:id="rId9"/>
    <p:sldId id="264" r:id="rId10"/>
    <p:sldId id="265" r:id="rId11"/>
    <p:sldId id="266" r:id="rId12"/>
    <p:sldId id="277" r:id="rId13"/>
    <p:sldId id="269" r:id="rId14"/>
    <p:sldId id="270" r:id="rId15"/>
    <p:sldId id="271" r:id="rId16"/>
    <p:sldId id="272" r:id="rId17"/>
    <p:sldId id="278" r:id="rId18"/>
    <p:sldId id="333" r:id="rId19"/>
    <p:sldId id="334" r:id="rId20"/>
    <p:sldId id="335" r:id="rId21"/>
    <p:sldId id="283" r:id="rId22"/>
    <p:sldId id="286" r:id="rId23"/>
    <p:sldId id="336" r:id="rId24"/>
    <p:sldId id="337" r:id="rId25"/>
    <p:sldId id="288" r:id="rId26"/>
    <p:sldId id="290" r:id="rId27"/>
    <p:sldId id="326" r:id="rId28"/>
    <p:sldId id="292" r:id="rId29"/>
    <p:sldId id="293" r:id="rId30"/>
    <p:sldId id="306" r:id="rId31"/>
    <p:sldId id="307" r:id="rId32"/>
    <p:sldId id="308" r:id="rId33"/>
    <p:sldId id="313" r:id="rId34"/>
    <p:sldId id="314" r:id="rId35"/>
    <p:sldId id="323" r:id="rId36"/>
    <p:sldId id="318" r:id="rId3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Helvetica Neue" panose="020B0604020202020204" charset="0"/>
      <p:regular r:id="rId43"/>
      <p:bold r:id="rId44"/>
      <p:italic r:id="rId45"/>
      <p:boldItalic r:id="rId46"/>
    </p:embeddedFont>
    <p:embeddedFont>
      <p:font typeface="Montserrat" panose="020B0604020202020204" charset="0"/>
      <p:regular r:id="rId47"/>
      <p:bold r:id="rId48"/>
      <p:italic r:id="rId49"/>
      <p:boldItalic r:id="rId50"/>
    </p:embeddedFont>
    <p:embeddedFont>
      <p:font typeface="Montserrat Light" panose="020B0604020202020204" charset="0"/>
      <p:regular r:id="rId51"/>
      <p:bold r:id="rId52"/>
      <p:italic r:id="rId53"/>
      <p:boldItalic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90" roundtripDataSignature="AMtx7miYgEjD7bmTKJwkppFduWxa+RmS/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1D474C8-395A-413B-8680-CAF9D9C42DF5}">
  <a:tblStyle styleId="{01D474C8-395A-413B-8680-CAF9D9C42DF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B3DD1D5-1640-4AC9-8301-6812CFB3E11C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93059"/>
  </p:normalViewPr>
  <p:slideViewPr>
    <p:cSldViewPr snapToGrid="0">
      <p:cViewPr varScale="1">
        <p:scale>
          <a:sx n="105" d="100"/>
          <a:sy n="105" d="100"/>
        </p:scale>
        <p:origin x="802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7" Type="http://schemas.openxmlformats.org/officeDocument/2006/relationships/slide" Target="slides/slide6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" Type="http://schemas.openxmlformats.org/officeDocument/2006/relationships/slide" Target="slides/slide4.xml"/><Relationship Id="rId90" Type="http://customschemas.google.com/relationships/presentationmetadata" Target="meta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9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" name="Google Shape;5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8cfb10cc94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g8cfb10cc94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8cfb10cc94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g8cfb10cc94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8cfb10cc94_0_3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6" name="Google Shape;206;g8cfb10cc94_0_3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8cfb10cc94_0_6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" name="Google Shape;150;g8cfb10cc94_0_6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8cfb10cc94_0_6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g8cfb10cc94_0_6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8cfb10cc94_0_6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5" name="Google Shape;165;g8cfb10cc94_0_6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8cfb10cc94_0_6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g8cfb10cc94_0_6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" name="Google Shape;213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" name="Google Shape;9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8cfb10cc94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" name="Google Shape;65;g8cfb10cc94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5" name="Google Shape;245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6" name="Google Shape;266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56344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8663924dfe_0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g8663924dfe_0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8cfb10cc94_0_3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7" name="Google Shape;277;g8cfb10cc94_0_3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8cfb10cc94_0_4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0" name="Google Shape;290;g8cfb10cc94_0_4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8cfb10cc94_0_4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" name="Google Shape;235;g8cfb10cc94_0_4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8cfb10cc94_0_4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4" name="Google Shape;304;g8cfb10cc94_0_4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8cfb10cc94_0_4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1" name="Google Shape;311;g8cfb10cc94_0_4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8cfb10cc94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Google Shape;79;g8cfb10cc94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8cfb10cc94_0_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Google Shape;400;g8cfb10cc94_0_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8cfb10cc94_0_4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5" name="Google Shape;405;g8cfb10cc94_0_4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8cfb10cc94_0_5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1" name="Google Shape;411;g8cfb10cc94_0_5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8cfb10cc94_0_5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6" name="Google Shape;446;g8cfb10cc94_0_5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8cfb10cc94_0_5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3" name="Google Shape;453;g8cfb10cc94_0_5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9cc32ed45f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9" name="Google Shape;359;g9cc32ed45f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8cfb10cc9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" name="Google Shape;85;g8cfb10cc9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" name="Google Shape;8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8cfb10cc94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g8cfb10cc94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8ae4522e3c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g8ae4522e3c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8cfb10cc94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" name="Google Shape;103;g8cfb10cc94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400">
                <a:solidFill>
                  <a:schemeClr val="dk1"/>
                </a:solidFill>
              </a:rPr>
              <a:t>The total number of calls in Bekaa in 2018 was around 20 million per month. According to 2018 labor force survey, the population in Bekaa was 328,000.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8cfb10cc94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" name="Google Shape;111;g8cfb10cc94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6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6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7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77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7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7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>
  <p:cSld name="Título y objeto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6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A73AE"/>
              </a:buClr>
              <a:buSzPts val="2700"/>
              <a:buFont typeface="Arial"/>
              <a:buNone/>
              <a:defRPr sz="2700" b="0" i="0" u="none" strike="noStrike" cap="none">
                <a:solidFill>
                  <a:srgbClr val="0A73A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79"/>
          <p:cNvSpPr txBox="1">
            <a:spLocks noGrp="1"/>
          </p:cNvSpPr>
          <p:nvPr>
            <p:ph type="body" idx="1"/>
          </p:nvPr>
        </p:nvSpPr>
        <p:spPr>
          <a:xfrm>
            <a:off x="628650" y="1087576"/>
            <a:ext cx="7886700" cy="35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6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6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6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0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7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7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7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71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7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7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3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4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7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5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75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75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75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7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6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7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6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nstats.un.org/bigdata/taskteams/mobilephone/Handbook%20on%20Mobile%20Phone%20Data%20for%20official%20statistics%20-%20Draft%20Nov%202017.pd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"/>
          <p:cNvSpPr txBox="1">
            <a:spLocks noGrp="1"/>
          </p:cNvSpPr>
          <p:nvPr>
            <p:ph type="ctrTitle"/>
          </p:nvPr>
        </p:nvSpPr>
        <p:spPr>
          <a:xfrm>
            <a:off x="2627100" y="515225"/>
            <a:ext cx="65169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" sz="30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Summary of Approach and Results</a:t>
            </a:r>
            <a:endParaRPr sz="3000"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"/>
          <p:cNvSpPr txBox="1">
            <a:spLocks noGrp="1"/>
          </p:cNvSpPr>
          <p:nvPr>
            <p:ph type="subTitle" idx="1"/>
          </p:nvPr>
        </p:nvSpPr>
        <p:spPr>
          <a:xfrm>
            <a:off x="4087350" y="3732900"/>
            <a:ext cx="49887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000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Dec 2020</a:t>
            </a:r>
            <a:endParaRPr sz="20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1400" dirty="0">
              <a:solidFill>
                <a:srgbClr val="FFFFFF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pic>
        <p:nvPicPr>
          <p:cNvPr id="59" name="Google Shape;5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6440" y="1900868"/>
            <a:ext cx="1536725" cy="91215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"/>
          <p:cNvSpPr txBox="1"/>
          <p:nvPr/>
        </p:nvSpPr>
        <p:spPr>
          <a:xfrm>
            <a:off x="3406600" y="1431750"/>
            <a:ext cx="5669400" cy="147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0" i="0" u="none" strike="noStrike" cap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Data Sources to Analyze the Development Challenges Faced by Syrian Refugees and Host Communities in Lebanon</a:t>
            </a:r>
            <a:endParaRPr sz="1800" b="0" i="0" u="none" strike="noStrike" cap="none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" name="Google Shape;6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3000" y="3603225"/>
            <a:ext cx="1536725" cy="62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E6FB8BE-1477-4C58-9C2E-77115FF8DCFC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0" y="878267"/>
            <a:ext cx="2320290" cy="856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headercas">
            <a:extLst>
              <a:ext uri="{FF2B5EF4-FFF2-40B4-BE49-F238E27FC236}">
                <a16:creationId xmlns:a16="http://schemas.microsoft.com/office/drawing/2014/main" id="{53A069EC-2D67-45A6-A9E4-5233CBB9FE9D}"/>
              </a:ext>
            </a:extLst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57"/>
          <a:stretch/>
        </p:blipFill>
        <p:spPr bwMode="auto">
          <a:xfrm>
            <a:off x="132135" y="2979004"/>
            <a:ext cx="2256155" cy="6178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8cfb10cc94_0_35"/>
          <p:cNvSpPr txBox="1">
            <a:spLocks noGrp="1"/>
          </p:cNvSpPr>
          <p:nvPr>
            <p:ph type="title"/>
          </p:nvPr>
        </p:nvSpPr>
        <p:spPr>
          <a:xfrm>
            <a:off x="0" y="0"/>
            <a:ext cx="80826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1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CDR Population Pyramid v.s. CASLFS Population Pyramid</a:t>
            </a:r>
            <a:endParaRPr sz="21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22" name="Google Shape;122;g8cfb10cc94_0_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717000"/>
            <a:ext cx="3942275" cy="2956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g8cfb10cc94_0_35"/>
          <p:cNvSpPr txBox="1"/>
          <p:nvPr/>
        </p:nvSpPr>
        <p:spPr>
          <a:xfrm>
            <a:off x="196200" y="3840125"/>
            <a:ext cx="7886400" cy="9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CDR population shows a vast majority of males, especially aged 30-50, which can be due to passing sim cards between family members, black market sales, etc..</a:t>
            </a:r>
            <a:endParaRPr/>
          </a:p>
        </p:txBody>
      </p:sp>
      <p:pic>
        <p:nvPicPr>
          <p:cNvPr id="124" name="Google Shape;124;g8cfb10cc94_0_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42275" y="773950"/>
            <a:ext cx="3799950" cy="284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8cfb10cc94_0_42"/>
          <p:cNvSpPr txBox="1">
            <a:spLocks noGrp="1"/>
          </p:cNvSpPr>
          <p:nvPr>
            <p:ph type="title"/>
          </p:nvPr>
        </p:nvSpPr>
        <p:spPr>
          <a:xfrm>
            <a:off x="0" y="0"/>
            <a:ext cx="79605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6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Annual </a:t>
            </a:r>
            <a:r>
              <a:rPr lang="en" sz="2600" b="1" dirty="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Mobility</a:t>
            </a:r>
            <a:r>
              <a:rPr lang="en" sz="26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Patterns</a:t>
            </a:r>
            <a:endParaRPr sz="2600" b="1" dirty="0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0" name="Google Shape;130;g8cfb10cc94_0_42"/>
          <p:cNvSpPr txBox="1"/>
          <p:nvPr/>
        </p:nvSpPr>
        <p:spPr>
          <a:xfrm>
            <a:off x="171625" y="717000"/>
            <a:ext cx="3354600" cy="3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n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Example: variation population percentage in Baalbek Kaza. </a:t>
            </a: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trend of population increase since 2018. </a:t>
            </a:r>
            <a:r>
              <a:rPr lang="en" sz="1600" dirty="0">
                <a:solidFill>
                  <a:schemeClr val="dk1"/>
                </a:solidFill>
              </a:rPr>
              <a:t>(~6000)</a:t>
            </a:r>
            <a:endParaRPr lang="en"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*2018: Army carries out raid against ISIS in Arsal</a:t>
            </a: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g8cfb10cc94_0_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61525" y="793200"/>
            <a:ext cx="4378007" cy="328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8cfb10cc94_0_331"/>
          <p:cNvSpPr txBox="1">
            <a:spLocks noGrp="1"/>
          </p:cNvSpPr>
          <p:nvPr>
            <p:ph type="title"/>
          </p:nvPr>
        </p:nvSpPr>
        <p:spPr>
          <a:xfrm>
            <a:off x="0" y="0"/>
            <a:ext cx="7047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6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Variation of Syrian Refugees Across Years</a:t>
            </a: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9" name="Google Shape;209;g8cfb10cc94_0_331"/>
          <p:cNvSpPr txBox="1">
            <a:spLocks noGrp="1"/>
          </p:cNvSpPr>
          <p:nvPr>
            <p:ph type="body" idx="1"/>
          </p:nvPr>
        </p:nvSpPr>
        <p:spPr>
          <a:xfrm>
            <a:off x="142350" y="717000"/>
            <a:ext cx="3025572" cy="20761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000000"/>
                </a:solidFill>
              </a:rPr>
              <a:t>variation of total number of Syrian refugees from VASYR v.s. the variation of Syrian refugees based on CDRs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1600" dirty="0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sz="1600" dirty="0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FF0000"/>
                </a:solidFill>
              </a:rPr>
              <a:t>annual activity Tawasol users</a:t>
            </a:r>
            <a:endParaRPr sz="1600" dirty="0">
              <a:solidFill>
                <a:srgbClr val="000000"/>
              </a:solidFill>
            </a:endParaRPr>
          </a:p>
        </p:txBody>
      </p:sp>
      <p:pic>
        <p:nvPicPr>
          <p:cNvPr id="210" name="Google Shape;210;g8cfb10cc94_0_3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43700" y="717000"/>
            <a:ext cx="4359150" cy="435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8cfb10cc94_0_659"/>
          <p:cNvSpPr txBox="1">
            <a:spLocks noGrp="1"/>
          </p:cNvSpPr>
          <p:nvPr>
            <p:ph type="title"/>
          </p:nvPr>
        </p:nvSpPr>
        <p:spPr>
          <a:xfrm>
            <a:off x="0" y="0"/>
            <a:ext cx="7047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Economics - Mobile Data Consumption</a:t>
            </a: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" name="Google Shape;153;g8cfb10cc94_0_659"/>
          <p:cNvSpPr txBox="1">
            <a:spLocks noGrp="1"/>
          </p:cNvSpPr>
          <p:nvPr>
            <p:ph type="body" idx="1"/>
          </p:nvPr>
        </p:nvSpPr>
        <p:spPr>
          <a:xfrm>
            <a:off x="72275" y="491500"/>
            <a:ext cx="7944300" cy="502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" sz="1400" dirty="0">
                <a:solidFill>
                  <a:srgbClr val="434343"/>
                </a:solidFill>
              </a:rPr>
              <a:t>total mobile data usage (MB) in North-kaza in: April 2016 (blue) and June 2019 (orange)</a:t>
            </a:r>
            <a:endParaRPr sz="1400" dirty="0">
              <a:solidFill>
                <a:srgbClr val="434343"/>
              </a:solidFill>
            </a:endParaRPr>
          </a:p>
        </p:txBody>
      </p:sp>
      <p:pic>
        <p:nvPicPr>
          <p:cNvPr id="154" name="Google Shape;154;g8cfb10cc94_0_65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9902" y="994348"/>
            <a:ext cx="7455107" cy="41491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8cfb10cc94_0_665"/>
          <p:cNvSpPr txBox="1">
            <a:spLocks noGrp="1"/>
          </p:cNvSpPr>
          <p:nvPr>
            <p:ph type="title"/>
          </p:nvPr>
        </p:nvSpPr>
        <p:spPr>
          <a:xfrm>
            <a:off x="0" y="0"/>
            <a:ext cx="7047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Economics - Duration of Calls</a:t>
            </a: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0" name="Google Shape;160;g8cfb10cc94_0_665"/>
          <p:cNvSpPr txBox="1">
            <a:spLocks noGrp="1"/>
          </p:cNvSpPr>
          <p:nvPr>
            <p:ph type="body" idx="1"/>
          </p:nvPr>
        </p:nvSpPr>
        <p:spPr>
          <a:xfrm>
            <a:off x="72275" y="491500"/>
            <a:ext cx="7944300" cy="4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800"/>
              <a:buNone/>
            </a:pPr>
            <a:r>
              <a:rPr lang="en" sz="1400" dirty="0">
                <a:solidFill>
                  <a:srgbClr val="434343"/>
                </a:solidFill>
              </a:rPr>
              <a:t>total duration of calls (seconds) in North in April 2016 (blue) and June 2019 (orange)</a:t>
            </a:r>
            <a:endParaRPr sz="1400" dirty="0">
              <a:solidFill>
                <a:srgbClr val="434343"/>
              </a:solidFill>
            </a:endParaRPr>
          </a:p>
        </p:txBody>
      </p:sp>
      <p:pic>
        <p:nvPicPr>
          <p:cNvPr id="161" name="Google Shape;161;g8cfb10cc94_0_6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78012" y="1188275"/>
            <a:ext cx="5932823" cy="3955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g8cfb10cc94_0_66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74951" y="1161550"/>
            <a:ext cx="8369508" cy="3981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8cfb10cc94_0_672"/>
          <p:cNvSpPr txBox="1">
            <a:spLocks noGrp="1"/>
          </p:cNvSpPr>
          <p:nvPr>
            <p:ph type="title"/>
          </p:nvPr>
        </p:nvSpPr>
        <p:spPr>
          <a:xfrm>
            <a:off x="0" y="0"/>
            <a:ext cx="80826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6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Economics - Regression with CASLFS</a:t>
            </a:r>
            <a:endParaRPr sz="2600" b="1" dirty="0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600" b="1" dirty="0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8" name="Google Shape;168;g8cfb10cc94_0_672"/>
          <p:cNvSpPr txBox="1"/>
          <p:nvPr/>
        </p:nvSpPr>
        <p:spPr>
          <a:xfrm>
            <a:off x="-44970" y="3425375"/>
            <a:ext cx="4407108" cy="12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335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</a:pPr>
            <a:r>
              <a:rPr lang="en" sz="1500" dirty="0">
                <a:latin typeface="Calibri"/>
                <a:ea typeface="Calibri"/>
                <a:cs typeface="Calibri"/>
                <a:sym typeface="Calibri"/>
              </a:rPr>
              <a:t>Touch OUT to IN </a:t>
            </a:r>
            <a:r>
              <a:rPr lang="en" sz="1500" dirty="0"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duration</a:t>
            </a:r>
            <a:r>
              <a:rPr lang="en" sz="1500" dirty="0">
                <a:latin typeface="Calibri"/>
                <a:ea typeface="Calibri"/>
                <a:cs typeface="Calibri"/>
                <a:sym typeface="Calibri"/>
              </a:rPr>
              <a:t> ratio vs. poor_%:</a:t>
            </a:r>
            <a:endParaRPr sz="1500" dirty="0">
              <a:latin typeface="Calibri"/>
              <a:ea typeface="Calibri"/>
              <a:cs typeface="Calibri"/>
              <a:sym typeface="Calibri"/>
            </a:endParaRPr>
          </a:p>
          <a:p>
            <a:pPr marL="590550" lvl="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</a:pPr>
            <a:endParaRPr lang="en" sz="1500" dirty="0">
              <a:latin typeface="Calibri"/>
              <a:ea typeface="Calibri"/>
              <a:cs typeface="Calibri"/>
              <a:sym typeface="Calibri"/>
            </a:endParaRPr>
          </a:p>
          <a:p>
            <a:pPr marL="590550" lvl="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</a:pPr>
            <a:r>
              <a:rPr lang="en" sz="1500" dirty="0">
                <a:latin typeface="Calibri"/>
                <a:ea typeface="Calibri"/>
                <a:cs typeface="Calibri"/>
                <a:sym typeface="Calibri"/>
              </a:rPr>
              <a:t>R2 Score: 0.72</a:t>
            </a:r>
            <a:endParaRPr sz="15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g8cfb10cc94_0_672"/>
          <p:cNvSpPr txBox="1"/>
          <p:nvPr/>
        </p:nvSpPr>
        <p:spPr>
          <a:xfrm>
            <a:off x="4007370" y="3425375"/>
            <a:ext cx="4322164" cy="12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335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</a:pPr>
            <a:r>
              <a:rPr lang="en" sz="1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Touch OUT to IN </a:t>
            </a:r>
            <a:r>
              <a:rPr lang="en" sz="1500" dirty="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number Calls</a:t>
            </a:r>
            <a:r>
              <a:rPr lang="en" sz="1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ratio </a:t>
            </a:r>
            <a:r>
              <a:rPr lang="en" sz="1500" dirty="0">
                <a:latin typeface="Calibri"/>
                <a:ea typeface="Calibri"/>
                <a:cs typeface="Calibri"/>
                <a:sym typeface="Calibri"/>
              </a:rPr>
              <a:t> vs. average_%:</a:t>
            </a:r>
            <a:endParaRPr sz="1500" dirty="0">
              <a:latin typeface="Calibri"/>
              <a:ea typeface="Calibri"/>
              <a:cs typeface="Calibri"/>
              <a:sym typeface="Calibri"/>
            </a:endParaRPr>
          </a:p>
          <a:p>
            <a:pPr marL="590550" lvl="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</a:pPr>
            <a:endParaRPr lang="en" sz="1500" dirty="0">
              <a:latin typeface="Calibri"/>
              <a:ea typeface="Calibri"/>
              <a:cs typeface="Calibri"/>
              <a:sym typeface="Calibri"/>
            </a:endParaRPr>
          </a:p>
          <a:p>
            <a:pPr marL="590550" lvl="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</a:pPr>
            <a:r>
              <a:rPr lang="en" sz="1500" dirty="0">
                <a:latin typeface="Calibri"/>
                <a:ea typeface="Calibri"/>
                <a:cs typeface="Calibri"/>
                <a:sym typeface="Calibri"/>
              </a:rPr>
              <a:t>R2 Score: 0.74</a:t>
            </a:r>
            <a:endParaRPr sz="15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Google Shape;170;g8cfb10cc94_0_6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4663" y="869400"/>
            <a:ext cx="3204766" cy="24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g8cfb10cc94_0_67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45066" y="869400"/>
            <a:ext cx="3204766" cy="2403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8cfb10cc94_0_680"/>
          <p:cNvSpPr txBox="1">
            <a:spLocks noGrp="1"/>
          </p:cNvSpPr>
          <p:nvPr>
            <p:ph type="title"/>
          </p:nvPr>
        </p:nvSpPr>
        <p:spPr>
          <a:xfrm>
            <a:off x="0" y="0"/>
            <a:ext cx="7047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Security - Population Density Per Kaza</a:t>
            </a: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" name="Google Shape;177;g8cfb10cc94_0_680"/>
          <p:cNvSpPr txBox="1">
            <a:spLocks noGrp="1"/>
          </p:cNvSpPr>
          <p:nvPr>
            <p:ph type="body" idx="1"/>
          </p:nvPr>
        </p:nvSpPr>
        <p:spPr>
          <a:xfrm>
            <a:off x="142350" y="717000"/>
            <a:ext cx="7748100" cy="3410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 dirty="0">
                <a:solidFill>
                  <a:schemeClr val="dk1"/>
                </a:solidFill>
              </a:rPr>
              <a:t>Risk assessment for cases of disasters </a:t>
            </a:r>
          </a:p>
          <a:p>
            <a:pPr marL="1270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" sz="1600" dirty="0">
                <a:solidFill>
                  <a:schemeClr val="dk1"/>
                </a:solidFill>
              </a:rPr>
              <a:t>	(based on the population density and the tower location)</a:t>
            </a:r>
            <a:endParaRPr sz="1600" dirty="0">
              <a:solidFill>
                <a:schemeClr val="dk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 dirty="0">
                <a:solidFill>
                  <a:schemeClr val="dk1"/>
                </a:solidFill>
              </a:rPr>
              <a:t>Can be used to detect people fleeing a certain area</a:t>
            </a:r>
          </a:p>
          <a:p>
            <a:pPr marL="1270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sz="1600" dirty="0">
              <a:solidFill>
                <a:schemeClr val="dk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 dirty="0">
                <a:solidFill>
                  <a:schemeClr val="dk1"/>
                </a:solidFill>
              </a:rPr>
              <a:t>Correlation between </a:t>
            </a:r>
            <a:r>
              <a:rPr lang="en" sz="1600" dirty="0">
                <a:solidFill>
                  <a:srgbClr val="FF0000"/>
                </a:solidFill>
              </a:rPr>
              <a:t>number of cells </a:t>
            </a:r>
            <a:r>
              <a:rPr lang="en" sz="1600" dirty="0">
                <a:solidFill>
                  <a:schemeClr val="dk1"/>
                </a:solidFill>
              </a:rPr>
              <a:t>per Kaza and % Syrian families that moved due to tension with community: 0.6</a:t>
            </a: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endParaRPr sz="1600" dirty="0">
              <a:solidFill>
                <a:schemeClr val="dk1"/>
              </a:solidFill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Char char="●"/>
            </a:pPr>
            <a:r>
              <a:rPr lang="en" sz="1600" dirty="0">
                <a:solidFill>
                  <a:schemeClr val="dk1"/>
                </a:solidFill>
              </a:rPr>
              <a:t>Useful resource: </a:t>
            </a:r>
            <a:r>
              <a:rPr lang="en" sz="1600" u="sng" dirty="0">
                <a:solidFill>
                  <a:schemeClr val="dk1"/>
                </a:solidFill>
                <a:hlinkClick r:id="rId4"/>
              </a:rPr>
              <a:t>Overview of the sources and challengers of mobile positioning data for statistics</a:t>
            </a:r>
            <a:endParaRPr sz="1400" dirty="0">
              <a:solidFill>
                <a:srgbClr val="434343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6"/>
          <p:cNvSpPr txBox="1">
            <a:spLocks noGrp="1"/>
          </p:cNvSpPr>
          <p:nvPr>
            <p:ph type="title"/>
          </p:nvPr>
        </p:nvSpPr>
        <p:spPr>
          <a:xfrm>
            <a:off x="228600" y="943550"/>
            <a:ext cx="83817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0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Facebook Approach</a:t>
            </a:r>
            <a:endParaRPr sz="3000"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69189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Facebook Data</a:t>
            </a:r>
            <a:endParaRPr sz="30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6" name="Google Shape;96;p18"/>
          <p:cNvSpPr txBox="1">
            <a:spLocks noGrp="1"/>
          </p:cNvSpPr>
          <p:nvPr>
            <p:ph type="body" idx="1"/>
          </p:nvPr>
        </p:nvSpPr>
        <p:spPr>
          <a:xfrm>
            <a:off x="128325" y="770625"/>
            <a:ext cx="8229000" cy="45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en" dirty="0">
                <a:solidFill>
                  <a:schemeClr val="dk1"/>
                </a:solidFill>
              </a:rPr>
              <a:t>Estimates of Monthly Active Users (MAU) of Facebook. </a:t>
            </a:r>
            <a:endParaRPr dirty="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en" dirty="0">
                <a:solidFill>
                  <a:schemeClr val="dk1"/>
                </a:solidFill>
              </a:rPr>
              <a:t>Syrian refugees in Lebanon were estimated (since FB not in Syria) as:</a:t>
            </a:r>
            <a:endParaRPr dirty="0"/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en" dirty="0">
                <a:solidFill>
                  <a:schemeClr val="dk1"/>
                </a:solidFill>
              </a:rPr>
              <a:t>FB user over age 13</a:t>
            </a:r>
            <a:endParaRPr dirty="0"/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en" dirty="0">
                <a:solidFill>
                  <a:schemeClr val="dk1"/>
                </a:solidFill>
              </a:rPr>
              <a:t>Expat (not born in Lebanon)</a:t>
            </a:r>
            <a:endParaRPr dirty="0"/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en" dirty="0">
                <a:solidFill>
                  <a:schemeClr val="dk1"/>
                </a:solidFill>
              </a:rPr>
              <a:t>Arabic Speaking</a:t>
            </a:r>
            <a:endParaRPr dirty="0"/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en" dirty="0">
                <a:solidFill>
                  <a:schemeClr val="dk1"/>
                </a:solidFill>
              </a:rPr>
              <a:t>Not from other FB registered Arab countries (e.g. Egypt, Morocco, Qatar, KSA, …etc) </a:t>
            </a:r>
            <a:endParaRPr dirty="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●"/>
            </a:pPr>
            <a:r>
              <a:rPr lang="en" dirty="0">
                <a:solidFill>
                  <a:schemeClr val="dk1"/>
                </a:solidFill>
              </a:rPr>
              <a:t>October 2019 and the attributes are:</a:t>
            </a:r>
            <a:endParaRPr dirty="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○"/>
            </a:pPr>
            <a:r>
              <a:rPr lang="en" sz="1800" b="1" dirty="0">
                <a:solidFill>
                  <a:schemeClr val="dk1"/>
                </a:solidFill>
              </a:rPr>
              <a:t>Age / Gender</a:t>
            </a:r>
            <a:endParaRPr sz="1800" b="1" dirty="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○"/>
            </a:pPr>
            <a:r>
              <a:rPr lang="en" sz="1800" b="1" dirty="0">
                <a:solidFill>
                  <a:schemeClr val="dk1"/>
                </a:solidFill>
              </a:rPr>
              <a:t>Language / expat status</a:t>
            </a:r>
            <a:endParaRPr sz="1800" b="1" dirty="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○"/>
            </a:pPr>
            <a:r>
              <a:rPr lang="en" sz="1800" b="1" dirty="0">
                <a:solidFill>
                  <a:schemeClr val="dk1"/>
                </a:solidFill>
              </a:rPr>
              <a:t>Education status</a:t>
            </a:r>
            <a:endParaRPr sz="1800" b="1" dirty="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Char char="○"/>
            </a:pPr>
            <a:r>
              <a:rPr lang="en" sz="1800" b="1" dirty="0">
                <a:solidFill>
                  <a:schemeClr val="dk1"/>
                </a:solidFill>
              </a:rPr>
              <a:t>Device/Network types: </a:t>
            </a:r>
            <a:r>
              <a:rPr lang="en" sz="1800" dirty="0">
                <a:solidFill>
                  <a:schemeClr val="dk1"/>
                </a:solidFill>
              </a:rPr>
              <a:t>(3G/4G/WiFi, iOS/Android, latest SS/iP)</a:t>
            </a:r>
            <a:endParaRPr sz="1800" dirty="0">
              <a:solidFill>
                <a:srgbClr val="434343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69189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FB Demographics - Findings</a:t>
            </a:r>
            <a:endParaRPr sz="30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2" name="Google Shape;102;p19"/>
          <p:cNvSpPr txBox="1">
            <a:spLocks noGrp="1"/>
          </p:cNvSpPr>
          <p:nvPr>
            <p:ph type="body" idx="1"/>
          </p:nvPr>
        </p:nvSpPr>
        <p:spPr>
          <a:xfrm>
            <a:off x="128325" y="770625"/>
            <a:ext cx="7776000" cy="3429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600"/>
              <a:buChar char="●"/>
            </a:pPr>
            <a:r>
              <a:rPr lang="en" sz="1600" dirty="0">
                <a:solidFill>
                  <a:schemeClr val="dk1"/>
                </a:solidFill>
              </a:rPr>
              <a:t>Rounded Facebook monthly active users Oct 2019 compared to the numbers of registered refugees in UNHCR.</a:t>
            </a:r>
            <a:endParaRPr sz="16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dirty="0">
              <a:solidFill>
                <a:srgbClr val="434343"/>
              </a:solidFill>
            </a:endParaRPr>
          </a:p>
        </p:txBody>
      </p:sp>
      <p:graphicFrame>
        <p:nvGraphicFramePr>
          <p:cNvPr id="103" name="Google Shape;103;p19"/>
          <p:cNvGraphicFramePr/>
          <p:nvPr/>
        </p:nvGraphicFramePr>
        <p:xfrm>
          <a:off x="492938" y="2141762"/>
          <a:ext cx="7726882" cy="160591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022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10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551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643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Governorate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FB users (host community)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Over 13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FB users over 13 (refugee community)</a:t>
                      </a:r>
                      <a:endParaRPr sz="1200" u="none" strike="noStrike" cap="none">
                        <a:highlight>
                          <a:srgbClr val="FF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Registered refugees (UNHCR)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Total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Registered refugees (UNHCR)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Over 13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</a:t>
                      </a:r>
                      <a:r>
                        <a:rPr lang="en" sz="1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57.373% of Total)</a:t>
                      </a:r>
                      <a:endParaRPr sz="1200" u="none" strike="noStrike" cap="none">
                        <a:highlight>
                          <a:srgbClr val="FF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Ratio (FB users over 13 refugee community / Registered refugees)</a:t>
                      </a:r>
                      <a:endParaRPr sz="1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Beqaa </a:t>
                      </a:r>
                      <a:endParaRPr sz="1200" u="none" strike="noStrike" cap="non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330,000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130,000</a:t>
                      </a:r>
                      <a:endParaRPr sz="1200" u="none" strike="noStrike" cap="none">
                        <a:highlight>
                          <a:srgbClr val="FF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342,875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161073</a:t>
                      </a:r>
                      <a:endParaRPr/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0.8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highlight>
                            <a:srgbClr val="00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North </a:t>
                      </a:r>
                      <a:endParaRPr sz="1200" u="none" strike="noStrike" cap="none">
                        <a:highlight>
                          <a:srgbClr val="00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490,000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100,000</a:t>
                      </a:r>
                      <a:endParaRPr sz="1200" u="none" strike="noStrike" cap="none">
                        <a:highlight>
                          <a:srgbClr val="FFFF00"/>
                        </a:highlight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243,125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>
                          <a:highlight>
                            <a:srgbClr val="FFFF00"/>
                          </a:highlight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129882</a:t>
                      </a:r>
                      <a:endParaRPr/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0.77</a:t>
                      </a:r>
                      <a:endParaRPr sz="1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3500" marR="63500" marT="63500" marB="63500">
                    <a:lnL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8cfb10cc94_0_153"/>
          <p:cNvSpPr txBox="1">
            <a:spLocks noGrp="1"/>
          </p:cNvSpPr>
          <p:nvPr>
            <p:ph type="title"/>
          </p:nvPr>
        </p:nvSpPr>
        <p:spPr>
          <a:xfrm>
            <a:off x="149675" y="74850"/>
            <a:ext cx="78288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000" b="1">
                <a:solidFill>
                  <a:srgbClr val="00AEFF"/>
                </a:solidFill>
              </a:rPr>
              <a:t>Explored Human Development Outcomes</a:t>
            </a:r>
            <a:endParaRPr sz="3000" b="1">
              <a:solidFill>
                <a:srgbClr val="00AEFF"/>
              </a:solidFill>
            </a:endParaRPr>
          </a:p>
        </p:txBody>
      </p:sp>
      <p:sp>
        <p:nvSpPr>
          <p:cNvPr id="68" name="Google Shape;68;g8cfb10cc94_0_153"/>
          <p:cNvSpPr txBox="1">
            <a:spLocks noGrp="1"/>
          </p:cNvSpPr>
          <p:nvPr>
            <p:ph type="body" idx="1"/>
          </p:nvPr>
        </p:nvSpPr>
        <p:spPr>
          <a:xfrm>
            <a:off x="149675" y="914300"/>
            <a:ext cx="7582200" cy="32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AutoNum type="arabicPeriod"/>
            </a:pPr>
            <a:r>
              <a:rPr lang="en" sz="2000">
                <a:solidFill>
                  <a:srgbClr val="000000"/>
                </a:solidFill>
              </a:rPr>
              <a:t>Population Pyramid</a:t>
            </a:r>
            <a:endParaRPr sz="2000">
              <a:solidFill>
                <a:srgbClr val="000000"/>
              </a:solidFill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AutoNum type="arabicPeriod"/>
            </a:pPr>
            <a:r>
              <a:rPr lang="en" sz="2000">
                <a:solidFill>
                  <a:srgbClr val="000000"/>
                </a:solidFill>
              </a:rPr>
              <a:t>Refugee Distribution</a:t>
            </a:r>
            <a:endParaRPr sz="2000">
              <a:solidFill>
                <a:srgbClr val="000000"/>
              </a:solidFill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AutoNum type="arabicPeriod"/>
            </a:pPr>
            <a:r>
              <a:rPr lang="en" sz="2000">
                <a:solidFill>
                  <a:srgbClr val="000000"/>
                </a:solidFill>
              </a:rPr>
              <a:t>Mobility Patterns</a:t>
            </a:r>
            <a:endParaRPr sz="2000">
              <a:solidFill>
                <a:srgbClr val="000000"/>
              </a:solidFill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AutoNum type="arabicPeriod"/>
            </a:pPr>
            <a:r>
              <a:rPr lang="en" sz="2000">
                <a:solidFill>
                  <a:srgbClr val="000000"/>
                </a:solidFill>
              </a:rPr>
              <a:t>Border Movement</a:t>
            </a:r>
            <a:endParaRPr sz="2000">
              <a:solidFill>
                <a:srgbClr val="000000"/>
              </a:solidFill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AutoNum type="arabicPeriod"/>
            </a:pPr>
            <a:r>
              <a:rPr lang="en" sz="2000">
                <a:solidFill>
                  <a:srgbClr val="000000"/>
                </a:solidFill>
              </a:rPr>
              <a:t>Economic Activities</a:t>
            </a:r>
            <a:endParaRPr sz="2000">
              <a:solidFill>
                <a:srgbClr val="000000"/>
              </a:solidFill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AutoNum type="arabicPeriod"/>
            </a:pPr>
            <a:r>
              <a:rPr lang="en" sz="2000">
                <a:solidFill>
                  <a:srgbClr val="000000"/>
                </a:solidFill>
              </a:rPr>
              <a:t>Security</a:t>
            </a:r>
            <a:endParaRPr sz="2000">
              <a:solidFill>
                <a:srgbClr val="000000"/>
              </a:solidFill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AutoNum type="arabicPeriod"/>
            </a:pPr>
            <a:r>
              <a:rPr lang="en" sz="2000">
                <a:solidFill>
                  <a:srgbClr val="000000"/>
                </a:solidFill>
              </a:rPr>
              <a:t>School Enrollment</a:t>
            </a:r>
            <a:endParaRPr sz="2000">
              <a:solidFill>
                <a:srgbClr val="000000"/>
              </a:solidFill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AutoNum type="arabicPeriod"/>
            </a:pPr>
            <a:r>
              <a:rPr lang="en" sz="2000">
                <a:solidFill>
                  <a:srgbClr val="FF0000"/>
                </a:solidFill>
              </a:rPr>
              <a:t>Health Status</a:t>
            </a:r>
            <a:endParaRPr sz="2000">
              <a:solidFill>
                <a:srgbClr val="FF0000"/>
              </a:solidFill>
            </a:endParaRPr>
          </a:p>
        </p:txBody>
      </p:sp>
      <p:sp>
        <p:nvSpPr>
          <p:cNvPr id="69" name="Google Shape;69;g8cfb10cc94_0_153"/>
          <p:cNvSpPr txBox="1"/>
          <p:nvPr/>
        </p:nvSpPr>
        <p:spPr>
          <a:xfrm>
            <a:off x="319750" y="4516075"/>
            <a:ext cx="3938100" cy="5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*not covered in this work due to nature of data 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" name="Google Shape;70;g8cfb10cc94_0_1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32925" y="1259225"/>
            <a:ext cx="4049275" cy="214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0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69189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FB Refugees Gender Distribution</a:t>
            </a:r>
            <a:endParaRPr sz="30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09" name="Google Shape;10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33455" y="919018"/>
            <a:ext cx="4424080" cy="416530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0"/>
          <p:cNvSpPr txBox="1"/>
          <p:nvPr/>
        </p:nvSpPr>
        <p:spPr>
          <a:xfrm>
            <a:off x="286466" y="856154"/>
            <a:ext cx="1385316" cy="1997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b="1" i="0" u="sng" strike="noStrike" cap="none" dirty="0">
                <a:solidFill>
                  <a:schemeClr val="dk1"/>
                </a:solidFill>
              </a:rPr>
              <a:t>Note:</a:t>
            </a:r>
            <a:r>
              <a:rPr lang="en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200" dirty="0">
                <a:solidFill>
                  <a:schemeClr val="dk1"/>
                </a:solidFill>
              </a:rPr>
              <a:t>The </a:t>
            </a:r>
            <a:r>
              <a:rPr lang="en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number of male multiplied by the </a:t>
            </a:r>
            <a:r>
              <a:rPr lang="en" sz="1200" b="1" i="0" u="none" strike="noStrike" cap="none" dirty="0">
                <a:solidFill>
                  <a:schemeClr val="dk1"/>
                </a:solidFill>
              </a:rPr>
              <a:t>–</a:t>
            </a:r>
            <a:r>
              <a:rPr lang="en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sign for visualization purposes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image11.png">
            <a:extLst>
              <a:ext uri="{FF2B5EF4-FFF2-40B4-BE49-F238E27FC236}">
                <a16:creationId xmlns:a16="http://schemas.microsoft.com/office/drawing/2014/main" id="{5F788944-D8A2-4F99-A2B2-3172F780CC9B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2022211" y="883369"/>
            <a:ext cx="3209637" cy="4236605"/>
          </a:xfrm>
          <a:prstGeom prst="rect">
            <a:avLst/>
          </a:prstGeom>
          <a:ln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1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69189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Educational Statuses</a:t>
            </a:r>
            <a:endParaRPr sz="30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8" name="Google Shape;248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57400" y="716850"/>
            <a:ext cx="5062901" cy="410405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41"/>
          <p:cNvSpPr txBox="1"/>
          <p:nvPr/>
        </p:nvSpPr>
        <p:spPr>
          <a:xfrm>
            <a:off x="179607" y="716850"/>
            <a:ext cx="1738500" cy="32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self-declared education levels on Facebook in Lebanon for </a:t>
            </a:r>
            <a:r>
              <a:rPr lang="en" sz="16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host</a:t>
            </a:r>
            <a:r>
              <a:rPr lang="en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en" sz="1600" b="0" i="0" u="none" strike="noStrike" cap="none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refugee</a:t>
            </a:r>
            <a:r>
              <a:rPr lang="en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groups</a:t>
            </a: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4"/>
          <p:cNvSpPr txBox="1">
            <a:spLocks noGrp="1"/>
          </p:cNvSpPr>
          <p:nvPr>
            <p:ph type="title"/>
          </p:nvPr>
        </p:nvSpPr>
        <p:spPr>
          <a:xfrm>
            <a:off x="228600" y="943550"/>
            <a:ext cx="83817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0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GDELT</a:t>
            </a:r>
            <a:endParaRPr sz="3000"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Media Sentiments: GDELT  </a:t>
            </a:r>
            <a:endParaRPr sz="24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6" name="Google Shape;116;p21"/>
          <p:cNvSpPr txBox="1">
            <a:spLocks noGrp="1"/>
          </p:cNvSpPr>
          <p:nvPr>
            <p:ph type="body" idx="1"/>
          </p:nvPr>
        </p:nvSpPr>
        <p:spPr>
          <a:xfrm>
            <a:off x="172725" y="842300"/>
            <a:ext cx="7776000" cy="40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US" sz="1600" i="1" dirty="0">
                <a:solidFill>
                  <a:srgbClr val="000000"/>
                </a:solidFill>
              </a:rPr>
              <a:t>Global Database of Events Language and Tone </a:t>
            </a:r>
            <a:r>
              <a:rPr lang="en-US" sz="1600" dirty="0">
                <a:solidFill>
                  <a:srgbClr val="000000"/>
                </a:solidFill>
              </a:rPr>
              <a:t>(</a:t>
            </a:r>
            <a:r>
              <a:rPr lang="en" sz="1600" dirty="0">
                <a:solidFill>
                  <a:srgbClr val="000000"/>
                </a:solidFill>
              </a:rPr>
              <a:t>GDELT) monitors the world's broadcast, print, and web news in many languages and identifies the people, locations, organizations, themes, sources, emotions, counts, quotes, images and events from each article.</a:t>
            </a: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endParaRPr sz="1600" dirty="0">
              <a:solidFill>
                <a:srgbClr val="000000"/>
              </a:solidFill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 dirty="0">
                <a:solidFill>
                  <a:srgbClr val="000000"/>
                </a:solidFill>
              </a:rPr>
              <a:t>Extracted English articles from GDELT reporting about events taking place in Lebanon involving Syrian refugees.</a:t>
            </a: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endParaRPr sz="1600" dirty="0">
              <a:solidFill>
                <a:srgbClr val="000000"/>
              </a:solidFill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 dirty="0">
                <a:solidFill>
                  <a:srgbClr val="000000"/>
                </a:solidFill>
              </a:rPr>
              <a:t>For Arabic sentiment analysis, open-source API Mazajak was used</a:t>
            </a:r>
            <a:endParaRPr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3254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8663924dfe_0_212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Articles About Syrian Refugees - Totals</a:t>
            </a:r>
            <a:endParaRPr sz="24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2" name="Google Shape;92;g8663924dfe_0_212"/>
          <p:cNvSpPr txBox="1"/>
          <p:nvPr/>
        </p:nvSpPr>
        <p:spPr>
          <a:xfrm>
            <a:off x="350375" y="939000"/>
            <a:ext cx="1541700" cy="38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Graph showing the variation of the total number of </a:t>
            </a:r>
            <a:r>
              <a:rPr lang="en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Arabic and English </a:t>
            </a: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articles reporting about Syrian refugees from 2016 until 2019.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g8663924dfe_0_2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34975" y="751100"/>
            <a:ext cx="5347295" cy="399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8cfb10cc94_0_395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Articles About </a:t>
            </a:r>
            <a:r>
              <a:rPr lang="en" sz="2400" b="1" dirty="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Syrian Refugees </a:t>
            </a: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Sentiment</a:t>
            </a:r>
            <a:endParaRPr sz="2600" b="1" dirty="0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0" name="Google Shape;280;g8cfb10cc94_0_395"/>
          <p:cNvSpPr txBox="1"/>
          <p:nvPr/>
        </p:nvSpPr>
        <p:spPr>
          <a:xfrm>
            <a:off x="128325" y="953125"/>
            <a:ext cx="2421900" cy="2874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Graph showing the distribution of the Arabic sentiment (% neutral, % negative, % </a:t>
            </a:r>
            <a:r>
              <a:rPr lang="en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positive) </a:t>
            </a: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English sentiment (ranges from -1 to +1) of the articles reporting about Syrian refugees from 2016 until 2019.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en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dirty="0"/>
              <a:t>Unique Articles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1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3662 Arabic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i="1" dirty="0"/>
              <a:t>3306 English</a:t>
            </a:r>
            <a:endParaRPr lang="en" sz="14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1" name="Google Shape;281;g8cfb10cc94_0_39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0126" y="735613"/>
            <a:ext cx="5372925" cy="3672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8cfb10cc94_0_406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Articles About </a:t>
            </a:r>
            <a:r>
              <a:rPr lang="en" sz="2400" b="1" dirty="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Employment </a:t>
            </a: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Total</a:t>
            </a:r>
            <a:endParaRPr sz="2600" b="1" dirty="0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3" name="Google Shape;293;g8cfb10cc94_0_406"/>
          <p:cNvSpPr txBox="1"/>
          <p:nvPr/>
        </p:nvSpPr>
        <p:spPr>
          <a:xfrm>
            <a:off x="350375" y="939000"/>
            <a:ext cx="1541700" cy="38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Graph showing the variation of the total number of </a:t>
            </a:r>
            <a:r>
              <a:rPr lang="en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Arabic and English </a:t>
            </a: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articles reporting about Syrian refugees and mentioning employment from 2016 until 2019.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1" u="none" strike="noStrike" cap="none" dirty="0">
                <a:solidFill>
                  <a:schemeClr val="dk1"/>
                </a:solidFill>
                <a:highlight>
                  <a:srgbClr val="FF0000"/>
                </a:highlight>
                <a:latin typeface="Arial"/>
                <a:ea typeface="Arial"/>
                <a:cs typeface="Arial"/>
                <a:sym typeface="Arial"/>
              </a:rPr>
              <a:t>Keywords: </a:t>
            </a:r>
            <a:r>
              <a:rPr lang="en" sz="14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unemployment, labor force, labor market, hiring, firing, work, etc...</a:t>
            </a:r>
            <a:endParaRPr sz="1400" b="0" i="1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4" name="Google Shape;294;g8cfb10cc94_0_40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54525" y="608825"/>
            <a:ext cx="5534674" cy="453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8cfb10cc94_0_412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Articles About Employment - Sentiment</a:t>
            </a: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8" name="Google Shape;238;g8cfb10cc94_0_412"/>
          <p:cNvSpPr txBox="1"/>
          <p:nvPr/>
        </p:nvSpPr>
        <p:spPr>
          <a:xfrm>
            <a:off x="684175" y="4120500"/>
            <a:ext cx="71175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Graph showing the distribution of the Arabic sentiment (% neutral, % negative, % </a:t>
            </a:r>
            <a:r>
              <a:rPr lang="en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positive) </a:t>
            </a: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English sentiment (ranges from -1 to +1) of the articles reporting about Syrian refugees and mentioning employment from 2016 until 2019.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Total of 4466 unique articles </a:t>
            </a:r>
            <a:endParaRPr sz="14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9" name="Google Shape;239;g8cfb10cc94_0_4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8413" y="602300"/>
            <a:ext cx="5924613" cy="351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8cfb10cc94_0_418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Articles About </a:t>
            </a:r>
            <a:r>
              <a:rPr lang="en" sz="2400" b="1" dirty="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Poverty</a:t>
            </a: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Total</a:t>
            </a:r>
            <a:endParaRPr sz="2600" b="1" dirty="0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7" name="Google Shape;307;g8cfb10cc94_0_418"/>
          <p:cNvSpPr txBox="1"/>
          <p:nvPr/>
        </p:nvSpPr>
        <p:spPr>
          <a:xfrm>
            <a:off x="350375" y="939000"/>
            <a:ext cx="1541700" cy="38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Graph showing the variation of the total number of </a:t>
            </a:r>
            <a:r>
              <a:rPr lang="en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Arabic and English 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articles reporting about Syrian refugees and mentioning poverty from 2016 until 2019.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Keywords: poverty, scarce, hunger, displacement</a:t>
            </a:r>
            <a:endParaRPr sz="14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8" name="Google Shape;308;g8cfb10cc94_0_4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37550" y="616650"/>
            <a:ext cx="5755575" cy="4526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8cfb10cc94_0_424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Articles About Poverty - Sentiment</a:t>
            </a: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4" name="Google Shape;314;g8cfb10cc94_0_424"/>
          <p:cNvSpPr txBox="1"/>
          <p:nvPr/>
        </p:nvSpPr>
        <p:spPr>
          <a:xfrm>
            <a:off x="501975" y="4120500"/>
            <a:ext cx="71175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Graph showing the distribution of the Arabic sentiment (% neutral, % negative, % </a:t>
            </a:r>
            <a:r>
              <a:rPr lang="en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positive) 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English sentiment (ranges from -1 to +1) of the articles reporting about Syrian refugees and mentioning poverty from 2016 until 2019.</a:t>
            </a:r>
            <a:endParaRPr sz="14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5" name="Google Shape;315;g8cfb10cc94_0_4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7175" y="602757"/>
            <a:ext cx="7032300" cy="34598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8cfb10cc94_0_213"/>
          <p:cNvSpPr txBox="1">
            <a:spLocks noGrp="1"/>
          </p:cNvSpPr>
          <p:nvPr>
            <p:ph type="title"/>
          </p:nvPr>
        </p:nvSpPr>
        <p:spPr>
          <a:xfrm>
            <a:off x="149675" y="34025"/>
            <a:ext cx="63606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000" b="1">
                <a:solidFill>
                  <a:srgbClr val="00AEFF"/>
                </a:solidFill>
              </a:rPr>
              <a:t>Data Sources</a:t>
            </a:r>
            <a:endParaRPr sz="3000" b="1">
              <a:solidFill>
                <a:srgbClr val="00AEFF"/>
              </a:solidFill>
            </a:endParaRPr>
          </a:p>
        </p:txBody>
      </p:sp>
      <p:sp>
        <p:nvSpPr>
          <p:cNvPr id="82" name="Google Shape;82;g8cfb10cc94_0_213"/>
          <p:cNvSpPr txBox="1">
            <a:spLocks noGrp="1"/>
          </p:cNvSpPr>
          <p:nvPr>
            <p:ph type="body" idx="1"/>
          </p:nvPr>
        </p:nvSpPr>
        <p:spPr>
          <a:xfrm>
            <a:off x="0" y="717000"/>
            <a:ext cx="7660800" cy="44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 dirty="0">
                <a:solidFill>
                  <a:srgbClr val="000000"/>
                </a:solidFill>
              </a:rPr>
              <a:t>Traditional - </a:t>
            </a:r>
            <a:r>
              <a:rPr lang="en" sz="2000" dirty="0">
                <a:solidFill>
                  <a:srgbClr val="000000"/>
                </a:solidFill>
                <a:highlight>
                  <a:srgbClr val="FFFF00"/>
                </a:highlight>
              </a:rPr>
              <a:t>References</a:t>
            </a:r>
            <a:endParaRPr sz="2000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 marL="91440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○"/>
            </a:pPr>
            <a:r>
              <a:rPr lang="en" sz="2000" dirty="0">
                <a:solidFill>
                  <a:srgbClr val="000000"/>
                </a:solidFill>
              </a:rPr>
              <a:t>UNHCR Vulnerability Assessment of Syrian Refugees (VASYR) 2012-2019 </a:t>
            </a:r>
            <a:endParaRPr sz="2000" dirty="0">
              <a:solidFill>
                <a:srgbClr val="000000"/>
              </a:solidFill>
            </a:endParaRPr>
          </a:p>
          <a:p>
            <a:pPr marL="91440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○"/>
            </a:pPr>
            <a:r>
              <a:rPr lang="en" sz="2000" dirty="0">
                <a:solidFill>
                  <a:srgbClr val="000000"/>
                </a:solidFill>
              </a:rPr>
              <a:t>CAS Labor Force and Household Conditions Survey (CASLFS) 2018</a:t>
            </a:r>
            <a:endParaRPr sz="2000" dirty="0">
              <a:solidFill>
                <a:srgbClr val="000000"/>
              </a:solidFill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" sz="2000" dirty="0">
                <a:solidFill>
                  <a:srgbClr val="000000"/>
                </a:solidFill>
              </a:rPr>
              <a:t>“Non-traditional” - </a:t>
            </a:r>
            <a:r>
              <a:rPr lang="en" sz="2000" dirty="0">
                <a:solidFill>
                  <a:srgbClr val="000000"/>
                </a:solidFill>
                <a:highlight>
                  <a:srgbClr val="FFFF00"/>
                </a:highlight>
              </a:rPr>
              <a:t>New </a:t>
            </a:r>
            <a:endParaRPr sz="2000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 marL="914400" lvl="1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 b="1" dirty="0">
                <a:solidFill>
                  <a:schemeClr val="dk1"/>
                </a:solidFill>
              </a:rPr>
              <a:t>Mobile Call Detail Records </a:t>
            </a:r>
            <a:r>
              <a:rPr lang="en" sz="2000" dirty="0">
                <a:solidFill>
                  <a:schemeClr val="dk1"/>
                </a:solidFill>
              </a:rPr>
              <a:t>(CDR)</a:t>
            </a:r>
            <a:endParaRPr sz="2000" dirty="0">
              <a:solidFill>
                <a:schemeClr val="dk1"/>
              </a:solidFill>
            </a:endParaRPr>
          </a:p>
          <a:p>
            <a:pPr marL="91440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 dirty="0">
                <a:solidFill>
                  <a:schemeClr val="dk1"/>
                </a:solidFill>
              </a:rPr>
              <a:t>Facebook Advertising Platform (QCRI)</a:t>
            </a:r>
            <a:endParaRPr sz="2000" dirty="0">
              <a:solidFill>
                <a:schemeClr val="dk1"/>
              </a:solidFill>
            </a:endParaRPr>
          </a:p>
          <a:p>
            <a:pPr marL="91440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○"/>
            </a:pPr>
            <a:r>
              <a:rPr lang="en-US" sz="2000" dirty="0">
                <a:solidFill>
                  <a:srgbClr val="000000"/>
                </a:solidFill>
              </a:rPr>
              <a:t>Global Database of Events Language and Tone -</a:t>
            </a:r>
            <a:r>
              <a:rPr lang="en" sz="2000" dirty="0">
                <a:solidFill>
                  <a:srgbClr val="000000"/>
                </a:solidFill>
              </a:rPr>
              <a:t>GDELT </a:t>
            </a:r>
            <a:endParaRPr sz="2000" dirty="0">
              <a:solidFill>
                <a:srgbClr val="000000"/>
              </a:solidFill>
            </a:endParaRPr>
          </a:p>
          <a:p>
            <a:pPr marL="91440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○"/>
            </a:pPr>
            <a:r>
              <a:rPr lang="en" sz="2000" dirty="0">
                <a:solidFill>
                  <a:srgbClr val="000000"/>
                </a:solidFill>
              </a:rPr>
              <a:t>Twitter </a:t>
            </a:r>
            <a:endParaRPr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8cfb10cc94_0_495"/>
          <p:cNvSpPr txBox="1">
            <a:spLocks noGrp="1"/>
          </p:cNvSpPr>
          <p:nvPr>
            <p:ph type="title"/>
          </p:nvPr>
        </p:nvSpPr>
        <p:spPr>
          <a:xfrm>
            <a:off x="228600" y="943550"/>
            <a:ext cx="83817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0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Twitter</a:t>
            </a:r>
            <a:endParaRPr sz="3000"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8cfb10cc94_0_499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Twitter Approach</a:t>
            </a:r>
            <a:endParaRPr sz="24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8" name="Google Shape;408;g8cfb10cc94_0_499"/>
          <p:cNvSpPr txBox="1">
            <a:spLocks noGrp="1"/>
          </p:cNvSpPr>
          <p:nvPr>
            <p:ph type="body" idx="1"/>
          </p:nvPr>
        </p:nvSpPr>
        <p:spPr>
          <a:xfrm>
            <a:off x="172725" y="842300"/>
            <a:ext cx="7717800" cy="40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 dirty="0">
                <a:solidFill>
                  <a:srgbClr val="000000"/>
                </a:solidFill>
              </a:rPr>
              <a:t>Similar to GDELT, extracted tweets from each of the years 2016 to 2019 using the </a:t>
            </a:r>
            <a:r>
              <a:rPr lang="en" sz="1600" dirty="0">
                <a:solidFill>
                  <a:srgbClr val="FF0000"/>
                </a:solidFill>
              </a:rPr>
              <a:t>same set of keywords </a:t>
            </a:r>
            <a:r>
              <a:rPr lang="en" sz="1600" dirty="0">
                <a:solidFill>
                  <a:srgbClr val="000000"/>
                </a:solidFill>
              </a:rPr>
              <a:t>and topics using Twitter Premium.</a:t>
            </a:r>
            <a:endParaRPr sz="1600" dirty="0">
              <a:solidFill>
                <a:srgbClr val="000000"/>
              </a:solidFill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 dirty="0">
                <a:solidFill>
                  <a:srgbClr val="000000"/>
                </a:solidFill>
              </a:rPr>
              <a:t>Twitter premium allows 500 tweets per query.</a:t>
            </a:r>
            <a:endParaRPr sz="1600" dirty="0">
              <a:solidFill>
                <a:srgbClr val="000000"/>
              </a:solidFill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 dirty="0">
                <a:solidFill>
                  <a:srgbClr val="000000"/>
                </a:solidFill>
              </a:rPr>
              <a:t>For each topic, we perform two requests, </a:t>
            </a:r>
            <a:r>
              <a:rPr lang="en" sz="1600" dirty="0">
                <a:solidFill>
                  <a:srgbClr val="FF0000"/>
                </a:solidFill>
              </a:rPr>
              <a:t>in Arabic and English</a:t>
            </a:r>
            <a:r>
              <a:rPr lang="en" sz="1600" dirty="0">
                <a:solidFill>
                  <a:srgbClr val="000000"/>
                </a:solidFill>
              </a:rPr>
              <a:t>, and dropped the duplicate tweets among the different keywords.</a:t>
            </a:r>
            <a:endParaRPr sz="1600" dirty="0">
              <a:solidFill>
                <a:srgbClr val="000000"/>
              </a:solidFill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 dirty="0">
                <a:solidFill>
                  <a:srgbClr val="000000"/>
                </a:solidFill>
              </a:rPr>
              <a:t>The result was a sample of </a:t>
            </a:r>
            <a:r>
              <a:rPr lang="en" sz="1600" dirty="0">
                <a:solidFill>
                  <a:srgbClr val="FF0000"/>
                </a:solidFill>
              </a:rPr>
              <a:t>4440 unique tweets </a:t>
            </a:r>
            <a:r>
              <a:rPr lang="en" sz="1600" dirty="0">
                <a:solidFill>
                  <a:srgbClr val="000000"/>
                </a:solidFill>
              </a:rPr>
              <a:t>about the Syrian refugees in the topic of interest.</a:t>
            </a:r>
            <a:endParaRPr sz="1600" dirty="0">
              <a:solidFill>
                <a:srgbClr val="000000"/>
              </a:solidFill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 dirty="0">
                <a:solidFill>
                  <a:srgbClr val="000000"/>
                </a:solidFill>
              </a:rPr>
              <a:t>Unlike GDELT, we were unable to scrape tweets by Kaza due to </a:t>
            </a:r>
            <a:r>
              <a:rPr lang="en" sz="1600" dirty="0">
                <a:solidFill>
                  <a:srgbClr val="FF0000"/>
                </a:solidFill>
              </a:rPr>
              <a:t>lack of geographical disaggregation on tweets</a:t>
            </a:r>
            <a:r>
              <a:rPr lang="en" sz="1600" dirty="0">
                <a:solidFill>
                  <a:srgbClr val="000000"/>
                </a:solidFill>
              </a:rPr>
              <a:t>.</a:t>
            </a:r>
            <a:endParaRPr sz="1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8cfb10cc94_0_504"/>
          <p:cNvSpPr txBox="1">
            <a:spLocks noGrp="1"/>
          </p:cNvSpPr>
          <p:nvPr>
            <p:ph type="title"/>
          </p:nvPr>
        </p:nvSpPr>
        <p:spPr>
          <a:xfrm>
            <a:off x="0" y="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Tweets About </a:t>
            </a:r>
            <a:r>
              <a:rPr lang="en" sz="2400" b="1" dirty="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Syrian Refugees </a:t>
            </a: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Sentiment</a:t>
            </a:r>
            <a:endParaRPr sz="2600" b="1" dirty="0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4" name="Google Shape;414;g8cfb10cc94_0_504"/>
          <p:cNvSpPr txBox="1"/>
          <p:nvPr/>
        </p:nvSpPr>
        <p:spPr>
          <a:xfrm>
            <a:off x="0" y="3688225"/>
            <a:ext cx="8296800" cy="14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Graph showing the distribution of the Arabic sentiment (% neutral, % negative, % </a:t>
            </a:r>
            <a:r>
              <a:rPr lang="en"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positive) </a:t>
            </a: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English sentiment (ranges from -1 to +1) of the </a:t>
            </a:r>
            <a:r>
              <a:rPr lang="en" dirty="0"/>
              <a:t>tweets</a:t>
            </a: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dirty="0"/>
              <a:t>mentioning</a:t>
            </a: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Syrian refugees from 2016 until 2019.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i="1" dirty="0">
                <a:solidFill>
                  <a:schemeClr val="dk1"/>
                </a:solidFill>
              </a:rPr>
              <a:t>Sample Size: </a:t>
            </a:r>
            <a:endParaRPr i="1"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-"/>
            </a:pPr>
            <a:r>
              <a:rPr lang="en" i="1" dirty="0">
                <a:solidFill>
                  <a:schemeClr val="dk1"/>
                </a:solidFill>
              </a:rPr>
              <a:t>Arabic tweets: 2126</a:t>
            </a:r>
            <a:endParaRPr i="1"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-"/>
            </a:pPr>
            <a:r>
              <a:rPr lang="en" i="1" dirty="0">
                <a:solidFill>
                  <a:schemeClr val="dk1"/>
                </a:solidFill>
              </a:rPr>
              <a:t>English tweets: 2314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pic>
        <p:nvPicPr>
          <p:cNvPr id="415" name="Google Shape;415;g8cfb10cc94_0_5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8325" y="632075"/>
            <a:ext cx="7776125" cy="3056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8cfb10cc94_0_534"/>
          <p:cNvSpPr txBox="1">
            <a:spLocks noGrp="1"/>
          </p:cNvSpPr>
          <p:nvPr>
            <p:ph type="title"/>
          </p:nvPr>
        </p:nvSpPr>
        <p:spPr>
          <a:xfrm>
            <a:off x="0" y="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Tweets About </a:t>
            </a:r>
            <a:r>
              <a:rPr lang="en" sz="2400" b="1" dirty="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Incidents</a:t>
            </a: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- Sentiment</a:t>
            </a:r>
            <a:endParaRPr sz="2600" b="1" dirty="0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9" name="Google Shape;449;g8cfb10cc94_0_534"/>
          <p:cNvSpPr txBox="1"/>
          <p:nvPr/>
        </p:nvSpPr>
        <p:spPr>
          <a:xfrm>
            <a:off x="0" y="3440500"/>
            <a:ext cx="8254800" cy="15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Graph showing the distribution of the Arabic sentiment (% neutral, % negative, % </a:t>
            </a:r>
            <a:r>
              <a:rPr lang="en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positive) 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English sentiment (ranges from -1 to +1) of the </a:t>
            </a:r>
            <a:r>
              <a:rPr lang="en"/>
              <a:t>tweets mentioning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Syrian refugees and </a:t>
            </a:r>
            <a:r>
              <a:rPr lang="en"/>
              <a:t>incidents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from 2016 until 2019.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i="1"/>
              <a:t>Sample Size: </a:t>
            </a:r>
            <a:endParaRPr i="1"/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i="1"/>
              <a:t>Arabic tweets: 389</a:t>
            </a:r>
            <a:endParaRPr i="1"/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i="1"/>
              <a:t>English tweets: 316</a:t>
            </a:r>
            <a:endParaRPr i="1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i="1"/>
          </a:p>
        </p:txBody>
      </p:sp>
      <p:pic>
        <p:nvPicPr>
          <p:cNvPr id="450" name="Google Shape;450;g8cfb10cc94_0_5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40700"/>
            <a:ext cx="7864799" cy="289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8cfb10cc94_0_540"/>
          <p:cNvSpPr txBox="1">
            <a:spLocks noGrp="1"/>
          </p:cNvSpPr>
          <p:nvPr>
            <p:ph type="title"/>
          </p:nvPr>
        </p:nvSpPr>
        <p:spPr>
          <a:xfrm>
            <a:off x="0" y="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Tweets About </a:t>
            </a:r>
            <a:r>
              <a:rPr lang="en" sz="2400" b="1" dirty="0">
                <a:solidFill>
                  <a:srgbClr val="FF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Shelter </a:t>
            </a:r>
            <a:r>
              <a:rPr lang="en" sz="24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Sentiment</a:t>
            </a:r>
            <a:endParaRPr sz="2600" b="1" dirty="0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6" name="Google Shape;456;g8cfb10cc94_0_540"/>
          <p:cNvSpPr txBox="1"/>
          <p:nvPr/>
        </p:nvSpPr>
        <p:spPr>
          <a:xfrm>
            <a:off x="0" y="3440500"/>
            <a:ext cx="8254800" cy="17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Graph showing the distribution of the Arabic sentiment (% neutral, % negative, % </a:t>
            </a:r>
            <a:r>
              <a:rPr lang="en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positive) 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 English sentiment (ranges from -1 to +1) of the </a:t>
            </a:r>
            <a:r>
              <a:rPr lang="en"/>
              <a:t>tweets mentioning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Syrian refugees and </a:t>
            </a:r>
            <a:r>
              <a:rPr lang="en"/>
              <a:t>shelter</a:t>
            </a: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from 2016 until 2019.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i="1"/>
              <a:t>Sample Size: </a:t>
            </a:r>
            <a:endParaRPr i="1"/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i="1"/>
              <a:t>Arabic tweets: 310</a:t>
            </a:r>
            <a:endParaRPr i="1"/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 i="1"/>
              <a:t>English tweets: 402</a:t>
            </a:r>
            <a:endParaRPr i="1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i="1"/>
          </a:p>
        </p:txBody>
      </p:sp>
      <p:pic>
        <p:nvPicPr>
          <p:cNvPr id="457" name="Google Shape;457;g8cfb10cc94_0_5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75" y="498675"/>
            <a:ext cx="7714452" cy="2941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9cc32ed45f_0_4"/>
          <p:cNvSpPr txBox="1">
            <a:spLocks noGrp="1"/>
          </p:cNvSpPr>
          <p:nvPr>
            <p:ph type="title"/>
          </p:nvPr>
        </p:nvSpPr>
        <p:spPr>
          <a:xfrm>
            <a:off x="128325" y="89600"/>
            <a:ext cx="7864800" cy="7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4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Lessons Learnt</a:t>
            </a: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2" name="Google Shape;362;g9cc32ed45f_0_4"/>
          <p:cNvSpPr txBox="1">
            <a:spLocks noGrp="1"/>
          </p:cNvSpPr>
          <p:nvPr>
            <p:ph type="body" idx="1"/>
          </p:nvPr>
        </p:nvSpPr>
        <p:spPr>
          <a:xfrm>
            <a:off x="172725" y="595423"/>
            <a:ext cx="7717800" cy="427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400" dirty="0">
                <a:solidFill>
                  <a:srgbClr val="000000"/>
                </a:solidFill>
              </a:rPr>
              <a:t>Balanced between data richness (accuracy) and the protection of privacy. </a:t>
            </a: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US" sz="1400" dirty="0">
                <a:solidFill>
                  <a:srgbClr val="000000"/>
                </a:solidFill>
              </a:rPr>
              <a:t>CODE - Council for the Orientation for Development and Ethics - was a crucial body (Academic, Government, NGO, UNHCR, UNDP) to ensure the appropriateness and soundness of the research, as well as its ethical standards. </a:t>
            </a: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-US" sz="1400" dirty="0">
                <a:solidFill>
                  <a:srgbClr val="000000"/>
                </a:solidFill>
              </a:rPr>
              <a:t>Utilize readily made tools to create hundreds of different indicators that are often used in CDR research. Open source libraries that allow the creation of commonly used indicators in a relatively easy way. </a:t>
            </a:r>
          </a:p>
          <a:p>
            <a:pPr indent="-330200">
              <a:buClr>
                <a:srgbClr val="000000"/>
              </a:buClr>
              <a:buSzPts val="1600"/>
            </a:pPr>
            <a:r>
              <a:rPr lang="en-US" sz="1400" dirty="0">
                <a:solidFill>
                  <a:srgbClr val="000000"/>
                </a:solidFill>
              </a:rPr>
              <a:t>Combining indicators gathered from the different data sources can further enhance the model’s ability to predict the target values. </a:t>
            </a: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endParaRPr lang="en-US" sz="1400" dirty="0">
              <a:solidFill>
                <a:srgbClr val="000000"/>
              </a:solidFill>
            </a:endParaRPr>
          </a:p>
          <a:p>
            <a:pPr indent="-330200">
              <a:buClr>
                <a:srgbClr val="000000"/>
              </a:buClr>
              <a:buSzPts val="1600"/>
              <a:buChar char="○"/>
            </a:pPr>
            <a:endParaRPr 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B4012-0515-4ED2-8EDB-D1D0CCDEB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90192"/>
            <a:ext cx="8520600" cy="572700"/>
          </a:xfrm>
        </p:spPr>
        <p:txBody>
          <a:bodyPr/>
          <a:lstStyle/>
          <a:p>
            <a:r>
              <a:rPr lang="en-US" dirty="0"/>
              <a:t>KEY FINDINGS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71B600-0E8B-4FB3-91C6-555600E6DC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6750" y="722757"/>
            <a:ext cx="8520600" cy="3704338"/>
          </a:xfrm>
        </p:spPr>
        <p:txBody>
          <a:bodyPr/>
          <a:lstStyle/>
          <a:p>
            <a:r>
              <a:rPr lang="en-US" dirty="0"/>
              <a:t>Big Data Complements official statistics and cannot replace (</a:t>
            </a:r>
            <a:r>
              <a:rPr lang="en-US" dirty="0">
                <a:solidFill>
                  <a:srgbClr val="FF0000"/>
                </a:solidFill>
              </a:rPr>
              <a:t>confirmed</a:t>
            </a:r>
            <a:r>
              <a:rPr lang="en-US" dirty="0"/>
              <a:t>) </a:t>
            </a:r>
          </a:p>
          <a:p>
            <a:r>
              <a:rPr lang="en-US" dirty="0"/>
              <a:t>Proven usefulness for </a:t>
            </a:r>
            <a:r>
              <a:rPr lang="en-US" dirty="0">
                <a:solidFill>
                  <a:srgbClr val="FF0000"/>
                </a:solidFill>
              </a:rPr>
              <a:t>select</a:t>
            </a:r>
            <a:r>
              <a:rPr lang="en-US" dirty="0"/>
              <a:t> indicators  </a:t>
            </a:r>
          </a:p>
          <a:p>
            <a:r>
              <a:rPr lang="en-US" dirty="0"/>
              <a:t>recommended for crisis social media sentiments, and internet scraping (trending, Tweeter, GDELT): </a:t>
            </a:r>
          </a:p>
          <a:p>
            <a:pPr marL="114300" indent="0" algn="ctr">
              <a:buNone/>
            </a:pPr>
            <a:r>
              <a:rPr lang="en-US" dirty="0"/>
              <a:t>Candle in the dark </a:t>
            </a:r>
            <a:r>
              <a:rPr lang="en-US" dirty="0">
                <a:sym typeface="Wingdings" panose="05000000000000000000" pitchFamily="2" charset="2"/>
              </a:rPr>
              <a:t> </a:t>
            </a:r>
            <a:endParaRPr lang="en-US" dirty="0"/>
          </a:p>
          <a:p>
            <a:pPr marL="114300" indent="0">
              <a:buNone/>
            </a:pPr>
            <a:r>
              <a:rPr lang="en-US" u="sng" dirty="0"/>
              <a:t>BD vs Survey </a:t>
            </a:r>
          </a:p>
          <a:p>
            <a:r>
              <a:rPr lang="en-US" dirty="0"/>
              <a:t>Wider (internet users…)</a:t>
            </a:r>
          </a:p>
          <a:p>
            <a:r>
              <a:rPr lang="en-US" dirty="0"/>
              <a:t>Deeper (GIS, imaging…)</a:t>
            </a:r>
          </a:p>
          <a:p>
            <a:r>
              <a:rPr lang="en-US" dirty="0"/>
              <a:t>Quality (no return bias, sensors, ..)</a:t>
            </a:r>
          </a:p>
          <a:p>
            <a:r>
              <a:rPr lang="en-US" dirty="0"/>
              <a:t>Faster (nowcast, …)</a:t>
            </a:r>
          </a:p>
          <a:p>
            <a:r>
              <a:rPr lang="en-US" dirty="0"/>
              <a:t>Cheaper (crumbs, sensors, ..)</a:t>
            </a:r>
          </a:p>
        </p:txBody>
      </p:sp>
    </p:spTree>
    <p:extLst>
      <p:ext uri="{BB962C8B-B14F-4D97-AF65-F5344CB8AC3E}">
        <p14:creationId xmlns:p14="http://schemas.microsoft.com/office/powerpoint/2010/main" val="2791288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8cfb10cc94_0_0"/>
          <p:cNvSpPr txBox="1">
            <a:spLocks noGrp="1"/>
          </p:cNvSpPr>
          <p:nvPr>
            <p:ph type="title"/>
          </p:nvPr>
        </p:nvSpPr>
        <p:spPr>
          <a:xfrm>
            <a:off x="228600" y="943550"/>
            <a:ext cx="83817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000" b="1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CDR Approach</a:t>
            </a:r>
            <a:endParaRPr sz="3000"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9"/>
          <p:cNvSpPr txBox="1">
            <a:spLocks noGrp="1"/>
          </p:cNvSpPr>
          <p:nvPr>
            <p:ph type="title"/>
          </p:nvPr>
        </p:nvSpPr>
        <p:spPr>
          <a:xfrm>
            <a:off x="89940" y="234845"/>
            <a:ext cx="8669311" cy="444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0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~Annual Geo-disaggregated Indicators (District-Governate)</a:t>
            </a:r>
            <a:endParaRPr sz="2000" b="1" dirty="0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6" name="Google Shape;86;p9"/>
          <p:cNvSpPr txBox="1"/>
          <p:nvPr/>
        </p:nvSpPr>
        <p:spPr>
          <a:xfrm>
            <a:off x="0" y="717000"/>
            <a:ext cx="7921200" cy="44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 dirty="0">
                <a:solidFill>
                  <a:schemeClr val="dk1"/>
                </a:solidFill>
              </a:rPr>
              <a:t>Number of Outgoing to Incoming Calls Ratio</a:t>
            </a:r>
            <a:endParaRPr sz="1700" dirty="0">
              <a:solidFill>
                <a:schemeClr val="dk1"/>
              </a:solidFill>
            </a:endParaRP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" sz="1700" dirty="0">
                <a:solidFill>
                  <a:schemeClr val="dk1"/>
                </a:solidFill>
              </a:rPr>
              <a:t>Duration of Outgoing to Incoming Calls Ratio</a:t>
            </a:r>
            <a:endParaRPr sz="1700" dirty="0">
              <a:solidFill>
                <a:schemeClr val="dk1"/>
              </a:solidFill>
            </a:endParaRP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endParaRPr lang="en" sz="1700" dirty="0">
              <a:solidFill>
                <a:schemeClr val="dk1"/>
              </a:solidFill>
            </a:endParaRP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" sz="1700" dirty="0">
                <a:solidFill>
                  <a:schemeClr val="dk1"/>
                </a:solidFill>
              </a:rPr>
              <a:t>Number of Sites/Cells per Kaza</a:t>
            </a:r>
            <a:endParaRPr sz="1700" dirty="0">
              <a:solidFill>
                <a:schemeClr val="dk1"/>
              </a:solidFill>
            </a:endParaRP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" sz="1700" dirty="0">
                <a:solidFill>
                  <a:schemeClr val="dk1"/>
                </a:solidFill>
              </a:rPr>
              <a:t>Upload to Download Ratio</a:t>
            </a: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-US" sz="1700" dirty="0">
                <a:solidFill>
                  <a:schemeClr val="dk1"/>
                </a:solidFill>
              </a:rPr>
              <a:t>Gender distribution (national)</a:t>
            </a: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-US" sz="1700" dirty="0">
                <a:solidFill>
                  <a:schemeClr val="dk1"/>
                </a:solidFill>
              </a:rPr>
              <a:t>Age distribution (national)</a:t>
            </a: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endParaRPr lang="en-US" sz="1700" dirty="0">
              <a:solidFill>
                <a:schemeClr val="dk1"/>
              </a:solidFill>
            </a:endParaRP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-US" sz="1700" dirty="0"/>
              <a:t>Weekend/Weekday activity ratio (SR)</a:t>
            </a: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-US" sz="1700" dirty="0"/>
              <a:t>Holiday/Regular day ratio (SR)</a:t>
            </a: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-US" sz="1700" dirty="0"/>
              <a:t>Number of Mobile Data Sessions</a:t>
            </a:r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-US" sz="1700" dirty="0"/>
              <a:t>Percentage 2G/3G/4G</a:t>
            </a:r>
          </a:p>
          <a:p>
            <a:pPr marL="12065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</a:pPr>
            <a:endParaRPr sz="17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8cfb10cc94_0_4"/>
          <p:cNvSpPr txBox="1">
            <a:spLocks noGrp="1"/>
          </p:cNvSpPr>
          <p:nvPr>
            <p:ph type="title"/>
          </p:nvPr>
        </p:nvSpPr>
        <p:spPr>
          <a:xfrm>
            <a:off x="229849" y="119921"/>
            <a:ext cx="84411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000" b="1" dirty="0">
                <a:solidFill>
                  <a:srgbClr val="00AEFF"/>
                </a:solidFill>
              </a:rPr>
              <a:t>Mobile CDRs: Calculated Outcomes</a:t>
            </a:r>
            <a:endParaRPr sz="3000" b="1" dirty="0">
              <a:solidFill>
                <a:srgbClr val="00AEFF"/>
              </a:solidFill>
            </a:endParaRPr>
          </a:p>
        </p:txBody>
      </p:sp>
      <p:sp>
        <p:nvSpPr>
          <p:cNvPr id="93" name="Google Shape;93;g8cfb10cc94_0_4"/>
          <p:cNvSpPr txBox="1"/>
          <p:nvPr/>
        </p:nvSpPr>
        <p:spPr>
          <a:xfrm>
            <a:off x="0" y="612069"/>
            <a:ext cx="8261498" cy="44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endParaRPr lang="en" sz="2000" dirty="0">
              <a:solidFill>
                <a:schemeClr val="dk1"/>
              </a:solidFill>
            </a:endParaRPr>
          </a:p>
          <a:p>
            <a:pPr marL="55880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+mj-lt"/>
              <a:buAutoNum type="arabicPeriod"/>
            </a:pPr>
            <a:r>
              <a:rPr lang="en" sz="2000" dirty="0">
                <a:solidFill>
                  <a:schemeClr val="dk1"/>
                </a:solidFill>
              </a:rPr>
              <a:t>Residents Distribution (</a:t>
            </a:r>
            <a:r>
              <a:rPr lang="en" sz="2000" dirty="0">
                <a:solidFill>
                  <a:srgbClr val="FF0000"/>
                </a:solidFill>
              </a:rPr>
              <a:t>total calls ratio: Kaza / Muhafaza</a:t>
            </a:r>
            <a:r>
              <a:rPr lang="en" sz="2000" dirty="0">
                <a:solidFill>
                  <a:schemeClr val="dk1"/>
                </a:solidFill>
              </a:rPr>
              <a:t>)</a:t>
            </a:r>
            <a:endParaRPr sz="2000" dirty="0">
              <a:solidFill>
                <a:schemeClr val="dk1"/>
              </a:solidFill>
            </a:endParaRPr>
          </a:p>
          <a:p>
            <a:pPr marL="55880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+mj-lt"/>
              <a:buAutoNum type="arabicPeriod"/>
            </a:pPr>
            <a:r>
              <a:rPr lang="en" sz="2000" dirty="0">
                <a:solidFill>
                  <a:schemeClr val="dk1"/>
                </a:solidFill>
              </a:rPr>
              <a:t>Annual Mobility based on distribution (</a:t>
            </a:r>
            <a:r>
              <a:rPr lang="en" sz="2000" dirty="0">
                <a:solidFill>
                  <a:srgbClr val="FF0000"/>
                </a:solidFill>
              </a:rPr>
              <a:t>current - prev / prev</a:t>
            </a:r>
            <a:r>
              <a:rPr lang="en" sz="2000" dirty="0">
                <a:solidFill>
                  <a:schemeClr val="dk1"/>
                </a:solidFill>
              </a:rPr>
              <a:t>)</a:t>
            </a:r>
            <a:endParaRPr sz="2000" dirty="0">
              <a:solidFill>
                <a:schemeClr val="dk1"/>
              </a:solidFill>
            </a:endParaRPr>
          </a:p>
          <a:p>
            <a:pPr marL="55880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+mj-lt"/>
              <a:buAutoNum type="arabicPeriod"/>
            </a:pPr>
            <a:r>
              <a:rPr lang="en" sz="2000" dirty="0">
                <a:solidFill>
                  <a:schemeClr val="dk1"/>
                </a:solidFill>
              </a:rPr>
              <a:t>Population Pyramid (</a:t>
            </a:r>
            <a:r>
              <a:rPr lang="en" sz="2000" dirty="0">
                <a:solidFill>
                  <a:srgbClr val="FF0000"/>
                </a:solidFill>
              </a:rPr>
              <a:t>calls per age per gender</a:t>
            </a:r>
            <a:r>
              <a:rPr lang="en" sz="2000" dirty="0">
                <a:solidFill>
                  <a:schemeClr val="dk1"/>
                </a:solidFill>
              </a:rPr>
              <a:t>)</a:t>
            </a:r>
            <a:endParaRPr sz="2000" dirty="0">
              <a:solidFill>
                <a:schemeClr val="dk1"/>
              </a:solidFill>
            </a:endParaRPr>
          </a:p>
          <a:p>
            <a:pPr marL="55880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+mj-lt"/>
              <a:buAutoNum type="arabicPeriod"/>
            </a:pPr>
            <a:r>
              <a:rPr lang="en" sz="2000" dirty="0">
                <a:solidFill>
                  <a:schemeClr val="dk1"/>
                </a:solidFill>
              </a:rPr>
              <a:t>Border Movement (</a:t>
            </a:r>
            <a:r>
              <a:rPr lang="en" sz="2000" dirty="0">
                <a:solidFill>
                  <a:srgbClr val="FF0000"/>
                </a:solidFill>
              </a:rPr>
              <a:t>Refugees calls Tawasol trend across 3 years</a:t>
            </a:r>
            <a:r>
              <a:rPr lang="en" sz="2000" dirty="0">
                <a:solidFill>
                  <a:schemeClr val="dk1"/>
                </a:solidFill>
              </a:rPr>
              <a:t>)</a:t>
            </a:r>
            <a:endParaRPr sz="2000" dirty="0">
              <a:solidFill>
                <a:schemeClr val="dk1"/>
              </a:solidFill>
            </a:endParaRPr>
          </a:p>
          <a:p>
            <a:pPr marL="55880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+mj-lt"/>
              <a:buAutoNum type="arabicPeriod"/>
            </a:pPr>
            <a:r>
              <a:rPr lang="en" sz="2000" dirty="0">
                <a:solidFill>
                  <a:schemeClr val="dk1"/>
                </a:solidFill>
              </a:rPr>
              <a:t>Economic Activities:</a:t>
            </a:r>
            <a:endParaRPr sz="2000" dirty="0">
              <a:solidFill>
                <a:schemeClr val="dk1"/>
              </a:solidFill>
            </a:endParaRPr>
          </a:p>
          <a:p>
            <a:pPr marL="1016000" lvl="1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rgbClr val="FF0000"/>
                </a:solidFill>
              </a:rPr>
              <a:t>Out &amp; In Calls</a:t>
            </a:r>
            <a:r>
              <a:rPr lang="en" sz="2000" dirty="0">
                <a:solidFill>
                  <a:schemeClr val="dk1"/>
                </a:solidFill>
              </a:rPr>
              <a:t>: number, duration, ratio</a:t>
            </a:r>
            <a:endParaRPr sz="2000" dirty="0">
              <a:solidFill>
                <a:schemeClr val="dk1"/>
              </a:solidFill>
            </a:endParaRPr>
          </a:p>
          <a:p>
            <a:pPr marL="1016000" lvl="1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rgbClr val="FF0000"/>
                </a:solidFill>
              </a:rPr>
              <a:t>Mobile Data</a:t>
            </a:r>
            <a:r>
              <a:rPr lang="en" sz="2000" dirty="0">
                <a:solidFill>
                  <a:schemeClr val="dk1"/>
                </a:solidFill>
              </a:rPr>
              <a:t>: Up &amp; Down total and ratio</a:t>
            </a:r>
            <a:endParaRPr sz="2000" dirty="0">
              <a:solidFill>
                <a:schemeClr val="dk1"/>
              </a:solidFill>
            </a:endParaRPr>
          </a:p>
          <a:p>
            <a:pPr marL="558800" lvl="0" indent="-457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+mj-lt"/>
              <a:buAutoNum type="arabicPeriod"/>
            </a:pPr>
            <a:r>
              <a:rPr lang="en" sz="2000" dirty="0">
                <a:solidFill>
                  <a:schemeClr val="dk1"/>
                </a:solidFill>
              </a:rPr>
              <a:t>Security: </a:t>
            </a:r>
            <a:r>
              <a:rPr lang="en" sz="2000" dirty="0">
                <a:solidFill>
                  <a:srgbClr val="FF0000"/>
                </a:solidFill>
              </a:rPr>
              <a:t>Density</a:t>
            </a:r>
            <a:r>
              <a:rPr lang="en" sz="2000" dirty="0">
                <a:solidFill>
                  <a:schemeClr val="dk1"/>
                </a:solidFill>
              </a:rPr>
              <a:t> of Sites &amp; Cells per Kaza</a:t>
            </a:r>
            <a:endParaRPr sz="2000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8ae4522e3c_0_21"/>
          <p:cNvSpPr txBox="1">
            <a:spLocks noGrp="1"/>
          </p:cNvSpPr>
          <p:nvPr>
            <p:ph type="title"/>
          </p:nvPr>
        </p:nvSpPr>
        <p:spPr>
          <a:xfrm>
            <a:off x="354767" y="59961"/>
            <a:ext cx="80826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600" b="1" dirty="0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UNHCR VASYR - Annual and Disaggregated</a:t>
            </a:r>
            <a:endParaRPr sz="2600" b="1" dirty="0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3" name="Google Shape;103;g8ae4522e3c_0_21"/>
          <p:cNvSpPr txBox="1"/>
          <p:nvPr/>
        </p:nvSpPr>
        <p:spPr>
          <a:xfrm>
            <a:off x="0" y="506775"/>
            <a:ext cx="7921200" cy="442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Syrian youth (15-24) NEET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% Households that </a:t>
            </a:r>
            <a:r>
              <a:rPr lang="en" sz="1500" dirty="0">
                <a:highlight>
                  <a:srgbClr val="FFFF00"/>
                </a:highlight>
              </a:rPr>
              <a:t>moved</a:t>
            </a:r>
            <a:r>
              <a:rPr lang="en" sz="1500" dirty="0"/>
              <a:t> in the past 6 months 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% HH that received an </a:t>
            </a:r>
            <a:r>
              <a:rPr lang="en" sz="1500" dirty="0">
                <a:highlight>
                  <a:srgbClr val="FFFF00"/>
                </a:highlight>
              </a:rPr>
              <a:t>eviction</a:t>
            </a:r>
            <a:r>
              <a:rPr lang="en" sz="1500" dirty="0"/>
              <a:t> in the past 6 months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% HH who had an </a:t>
            </a:r>
            <a:r>
              <a:rPr lang="en" sz="1500" dirty="0">
                <a:highlight>
                  <a:srgbClr val="FFFF00"/>
                </a:highlight>
              </a:rPr>
              <a:t>incident</a:t>
            </a:r>
            <a:r>
              <a:rPr lang="en" sz="1500" dirty="0"/>
              <a:t> with their current landlord in the past 6 months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Reasons for movement: </a:t>
            </a:r>
            <a:r>
              <a:rPr lang="en" sz="1500" dirty="0">
                <a:highlight>
                  <a:srgbClr val="FFFF00"/>
                </a:highlight>
              </a:rPr>
              <a:t>Tension</a:t>
            </a:r>
            <a:r>
              <a:rPr lang="en" sz="1500" dirty="0"/>
              <a:t> with community / restrictive measures 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Reasons for movement: </a:t>
            </a:r>
            <a:r>
              <a:rPr lang="en" sz="1500" dirty="0">
                <a:highlight>
                  <a:srgbClr val="FFFF00"/>
                </a:highlight>
              </a:rPr>
              <a:t>Tension</a:t>
            </a:r>
            <a:r>
              <a:rPr lang="en" sz="1500" dirty="0"/>
              <a:t> with landlord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Reasons for movement: </a:t>
            </a:r>
            <a:r>
              <a:rPr lang="en" sz="1500" dirty="0">
                <a:highlight>
                  <a:srgbClr val="FFFF00"/>
                </a:highlight>
              </a:rPr>
              <a:t>Security</a:t>
            </a:r>
            <a:r>
              <a:rPr lang="en" sz="1500" dirty="0"/>
              <a:t> threats and harassment</a:t>
            </a:r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Legal residency status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Minimum Expenditure Basket ranges (% &lt;=113$, % in 114-142$, % &gt;=143$)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Survival Minimum Expenditure Basket (% 87-113US$, % &lt;87$)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Above poverty line (%)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Below poverty line (%)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Debt groups: % No debt, % &lt;=200 US$, % 201-600 US$, % &gt;600 US$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Mean Debt per Household</a:t>
            </a:r>
            <a:endParaRPr sz="1500" dirty="0"/>
          </a:p>
          <a:p>
            <a:pPr marL="47625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+mj-lt"/>
              <a:buAutoNum type="arabicPeriod"/>
            </a:pPr>
            <a:r>
              <a:rPr lang="en" sz="1500" dirty="0"/>
              <a:t>Mean Debt per Capita</a:t>
            </a:r>
            <a:endParaRPr sz="1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8cfb10cc94_0_21"/>
          <p:cNvSpPr txBox="1">
            <a:spLocks noGrp="1"/>
          </p:cNvSpPr>
          <p:nvPr>
            <p:ph type="title"/>
          </p:nvPr>
        </p:nvSpPr>
        <p:spPr>
          <a:xfrm>
            <a:off x="0" y="0"/>
            <a:ext cx="82968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6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Population Distribution - Output</a:t>
            </a:r>
            <a:endParaRPr sz="26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06" name="Google Shape;106;g8cfb10cc94_0_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15150" y="546575"/>
            <a:ext cx="5017324" cy="443584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g8cfb10cc94_0_21"/>
          <p:cNvSpPr txBox="1"/>
          <p:nvPr/>
        </p:nvSpPr>
        <p:spPr>
          <a:xfrm>
            <a:off x="344774" y="717000"/>
            <a:ext cx="2906626" cy="3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lang="en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Population indicator in the Bekaa Muhafaza -2018</a:t>
            </a:r>
          </a:p>
          <a:p>
            <a:pPr marL="1270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endParaRPr lang="en" sz="1600" dirty="0"/>
          </a:p>
          <a:p>
            <a:pPr marL="1270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lang="en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Kaza to Bekaa population ratio. </a:t>
            </a: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8cfb10cc94_0_28"/>
          <p:cNvSpPr txBox="1">
            <a:spLocks noGrp="1"/>
          </p:cNvSpPr>
          <p:nvPr>
            <p:ph type="title"/>
          </p:nvPr>
        </p:nvSpPr>
        <p:spPr>
          <a:xfrm>
            <a:off x="0" y="0"/>
            <a:ext cx="87594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500" b="1">
                <a:solidFill>
                  <a:srgbClr val="00AE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Population Distribution - Regression Results</a:t>
            </a:r>
            <a:endParaRPr sz="2500" b="1">
              <a:solidFill>
                <a:srgbClr val="00AE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4" name="Google Shape;114;g8cfb10cc94_0_28"/>
          <p:cNvSpPr txBox="1"/>
          <p:nvPr/>
        </p:nvSpPr>
        <p:spPr>
          <a:xfrm>
            <a:off x="234846" y="717000"/>
            <a:ext cx="2932554" cy="3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Kaza.percentage </a:t>
            </a: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R2 Score = 0.9</a:t>
            </a: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●"/>
            </a:pPr>
            <a:r>
              <a:rPr lang="en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MSE = 0.001</a:t>
            </a: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" name="Google Shape;115;g8cfb10cc94_0_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91846" y="717000"/>
            <a:ext cx="4866080" cy="328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g8cfb10cc94_0_28"/>
          <p:cNvSpPr txBox="1"/>
          <p:nvPr/>
        </p:nvSpPr>
        <p:spPr>
          <a:xfrm>
            <a:off x="3575113" y="4066500"/>
            <a:ext cx="4582800" cy="3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Plot of the Linear Regression of population Indicator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10585</TotalTime>
  <Words>1757</Words>
  <Application>Microsoft Office PowerPoint</Application>
  <PresentationFormat>On-screen Show (16:9)</PresentationFormat>
  <Paragraphs>214</Paragraphs>
  <Slides>36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Helvetica Neue</vt:lpstr>
      <vt:lpstr>Calibri</vt:lpstr>
      <vt:lpstr>Montserrat Light</vt:lpstr>
      <vt:lpstr>Montserrat</vt:lpstr>
      <vt:lpstr>Arial</vt:lpstr>
      <vt:lpstr>Simple Light</vt:lpstr>
      <vt:lpstr>Summary of Approach and Results</vt:lpstr>
      <vt:lpstr>Explored Human Development Outcomes</vt:lpstr>
      <vt:lpstr>Data Sources</vt:lpstr>
      <vt:lpstr>CDR Approach</vt:lpstr>
      <vt:lpstr>~Annual Geo-disaggregated Indicators (District-Governate)</vt:lpstr>
      <vt:lpstr>Mobile CDRs: Calculated Outcomes</vt:lpstr>
      <vt:lpstr>UNHCR VASYR - Annual and Disaggregated</vt:lpstr>
      <vt:lpstr>Population Distribution - Output</vt:lpstr>
      <vt:lpstr>Population Distribution - Regression Results</vt:lpstr>
      <vt:lpstr>CDR Population Pyramid v.s. CASLFS Population Pyramid</vt:lpstr>
      <vt:lpstr>Annual Mobility Patterns</vt:lpstr>
      <vt:lpstr>Variation of Syrian Refugees Across Years</vt:lpstr>
      <vt:lpstr>Economics - Mobile Data Consumption </vt:lpstr>
      <vt:lpstr>Economics - Duration of Calls  </vt:lpstr>
      <vt:lpstr>Economics - Regression with CASLFS </vt:lpstr>
      <vt:lpstr>Security - Population Density Per Kaza </vt:lpstr>
      <vt:lpstr>Facebook Approach</vt:lpstr>
      <vt:lpstr>Facebook Data </vt:lpstr>
      <vt:lpstr>FB Demographics - Findings </vt:lpstr>
      <vt:lpstr>FB Refugees Gender Distribution </vt:lpstr>
      <vt:lpstr>Educational Statuses </vt:lpstr>
      <vt:lpstr>GDELT</vt:lpstr>
      <vt:lpstr>Media Sentiments: GDELT   </vt:lpstr>
      <vt:lpstr>Articles About Syrian Refugees - Totals </vt:lpstr>
      <vt:lpstr>Articles About Syrian Refugees - Sentiment</vt:lpstr>
      <vt:lpstr>Articles About Employment - Total</vt:lpstr>
      <vt:lpstr>Articles About Employment - Sentiment</vt:lpstr>
      <vt:lpstr>Articles About Poverty - Total</vt:lpstr>
      <vt:lpstr>Articles About Poverty - Sentiment</vt:lpstr>
      <vt:lpstr>Twitter</vt:lpstr>
      <vt:lpstr>Twitter Approach </vt:lpstr>
      <vt:lpstr>Tweets About Syrian Refugees - Sentiment</vt:lpstr>
      <vt:lpstr>Tweets About Incidents - Sentiment</vt:lpstr>
      <vt:lpstr>Tweets About Shelter - Sentiment</vt:lpstr>
      <vt:lpstr>Lessons Learnt</vt:lpstr>
      <vt:lpstr>KEY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Approach and Results</dc:title>
  <dc:creator>Dina KARANOUH</dc:creator>
  <cp:lastModifiedBy>Dina Karanouh</cp:lastModifiedBy>
  <cp:revision>40</cp:revision>
  <dcterms:modified xsi:type="dcterms:W3CDTF">2020-12-24T13:01:04Z</dcterms:modified>
</cp:coreProperties>
</file>